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73" r:id="rId6"/>
  </p:sldMasterIdLst>
  <p:notesMasterIdLst>
    <p:notesMasterId r:id="rId23"/>
  </p:notesMasterIdLst>
  <p:sldIdLst>
    <p:sldId id="344" r:id="rId7"/>
    <p:sldId id="348" r:id="rId8"/>
    <p:sldId id="298" r:id="rId9"/>
    <p:sldId id="315" r:id="rId10"/>
    <p:sldId id="349" r:id="rId11"/>
    <p:sldId id="300" r:id="rId12"/>
    <p:sldId id="350" r:id="rId13"/>
    <p:sldId id="352" r:id="rId14"/>
    <p:sldId id="353" r:id="rId15"/>
    <p:sldId id="351" r:id="rId16"/>
    <p:sldId id="354" r:id="rId17"/>
    <p:sldId id="355" r:id="rId18"/>
    <p:sldId id="356" r:id="rId19"/>
    <p:sldId id="357" r:id="rId20"/>
    <p:sldId id="310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9C643-4619-4042-B697-51CD70C47613}" v="381" dt="2021-05-16T12:00:57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2515" autoAdjust="0"/>
  </p:normalViewPr>
  <p:slideViewPr>
    <p:cSldViewPr snapToGrid="0" showGuides="1">
      <p:cViewPr varScale="1">
        <p:scale>
          <a:sx n="80" d="100"/>
          <a:sy n="80" d="100"/>
        </p:scale>
        <p:origin x="73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9149" y="4764024"/>
            <a:ext cx="12191994" cy="20939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9149" y="4924042"/>
            <a:ext cx="121919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GRADUATE ADMISSION PREDICTION</a:t>
            </a:r>
            <a:endParaRPr lang="ko-KR" altLang="en-US" sz="5400" dirty="0">
              <a:solidFill>
                <a:schemeClr val="bg1"/>
              </a:solidFill>
              <a:latin typeface="Berlin Sans FB" panose="020E0602020502020306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9149" y="5814444"/>
            <a:ext cx="12191994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850" dirty="0">
                <a:solidFill>
                  <a:schemeClr val="bg1"/>
                </a:solidFill>
                <a:ea typeface="맑은 고딕"/>
                <a:cs typeface="Calibri"/>
              </a:rPr>
              <a:t>Akriti Gobhil, Akshay </a:t>
            </a:r>
            <a:r>
              <a:rPr lang="en-US" sz="1850" dirty="0" err="1">
                <a:solidFill>
                  <a:schemeClr val="bg1"/>
                </a:solidFill>
                <a:ea typeface="맑은 고딕"/>
                <a:cs typeface="Calibri"/>
              </a:rPr>
              <a:t>Sutagatti</a:t>
            </a:r>
            <a:r>
              <a:rPr lang="en-US" sz="1850" dirty="0">
                <a:solidFill>
                  <a:schemeClr val="bg1"/>
                </a:solidFill>
                <a:ea typeface="맑은 고딕"/>
                <a:cs typeface="Calibri"/>
              </a:rPr>
              <a:t>, Lavanya A, </a:t>
            </a:r>
            <a:r>
              <a:rPr lang="en-US" altLang="ko-KR" sz="1850" dirty="0">
                <a:solidFill>
                  <a:schemeClr val="bg1"/>
                </a:solidFill>
                <a:ea typeface="맑은 고딕"/>
                <a:cs typeface="Arial"/>
              </a:rPr>
              <a:t>Manish Dhruva, Sai Chandrika, </a:t>
            </a:r>
            <a:r>
              <a:rPr lang="en-US" sz="1850" dirty="0">
                <a:solidFill>
                  <a:schemeClr val="bg1"/>
                </a:solidFill>
                <a:ea typeface="맑은 고딕"/>
                <a:cs typeface="Calibri"/>
              </a:rPr>
              <a:t>Shreya </a:t>
            </a:r>
            <a:r>
              <a:rPr lang="en-US" sz="1850" dirty="0" err="1">
                <a:solidFill>
                  <a:schemeClr val="bg1"/>
                </a:solidFill>
                <a:ea typeface="맑은 고딕"/>
                <a:cs typeface="Calibri"/>
              </a:rPr>
              <a:t>Junjappanavar</a:t>
            </a:r>
            <a:r>
              <a:rPr lang="en-US" sz="1850" dirty="0">
                <a:solidFill>
                  <a:schemeClr val="bg1"/>
                </a:solidFill>
                <a:ea typeface="맑은 고딕"/>
                <a:cs typeface="Calibri"/>
              </a:rPr>
              <a:t>,</a:t>
            </a:r>
            <a:r>
              <a:rPr lang="en-US" altLang="ko-KR" sz="1850" dirty="0">
                <a:solidFill>
                  <a:schemeClr val="bg1"/>
                </a:solidFill>
                <a:ea typeface="맑은 고딕"/>
                <a:cs typeface="Arial"/>
              </a:rPr>
              <a:t> Shriya </a:t>
            </a:r>
            <a:r>
              <a:rPr lang="en-US" altLang="ko-KR" sz="1850" dirty="0" err="1">
                <a:solidFill>
                  <a:schemeClr val="bg1"/>
                </a:solidFill>
                <a:ea typeface="맑은 고딕"/>
                <a:cs typeface="Arial"/>
              </a:rPr>
              <a:t>Ellur</a:t>
            </a:r>
            <a:r>
              <a:rPr lang="en-US" altLang="ko-KR" sz="1850" dirty="0">
                <a:solidFill>
                  <a:schemeClr val="bg1"/>
                </a:solidFill>
                <a:ea typeface="맑은 고딕"/>
                <a:cs typeface="Arial"/>
              </a:rPr>
              <a:t> </a:t>
            </a:r>
            <a:endParaRPr lang="en-US" altLang="ko-KR" sz="1850" dirty="0">
              <a:solidFill>
                <a:schemeClr val="bg1"/>
              </a:solidFill>
              <a:ea typeface="맑은 고딕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99996-CAD2-46AB-B734-E7DFF1CA0E30}"/>
              </a:ext>
            </a:extLst>
          </p:cNvPr>
          <p:cNvGrpSpPr/>
          <p:nvPr/>
        </p:nvGrpSpPr>
        <p:grpSpPr>
          <a:xfrm>
            <a:off x="-532685" y="856233"/>
            <a:ext cx="13257370" cy="3622608"/>
            <a:chOff x="-532685" y="2604825"/>
            <a:chExt cx="13257370" cy="36226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BAF42C-B54D-4E53-8806-923E17DD1510}"/>
                </a:ext>
              </a:extLst>
            </p:cNvPr>
            <p:cNvGrpSpPr/>
            <p:nvPr/>
          </p:nvGrpSpPr>
          <p:grpSpPr>
            <a:xfrm>
              <a:off x="3104250" y="3314299"/>
              <a:ext cx="1480187" cy="238431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87CA68-718B-45E8-8294-B889DD84F4B4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8AE01B7-52DA-4DDA-AFF1-9D4EC362992F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A15C5F-D9AB-4FE7-B583-A66A0AEBF507}"/>
                </a:ext>
              </a:extLst>
            </p:cNvPr>
            <p:cNvGrpSpPr/>
            <p:nvPr/>
          </p:nvGrpSpPr>
          <p:grpSpPr>
            <a:xfrm>
              <a:off x="2372157" y="2604825"/>
              <a:ext cx="2944371" cy="1162472"/>
              <a:chOff x="1525348" y="1579815"/>
              <a:chExt cx="6070988" cy="2761700"/>
            </a:xfrm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E258D7-9AC3-415C-9EA6-49135A5765CC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8A30213-47B6-4D93-9F58-E034BF2249DF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0FB02C63-452A-4852-9223-EB46AB94AD7C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5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AF675A2-129E-4E34-922B-9AB67E7AE612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99E01F-6968-4862-B110-71DAD855CCB9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57F514CB-56CC-4F18-B3A1-EA475744992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521DDC-5BED-4493-A799-7FEBF4082053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902702-6E9D-4F71-B0BF-7B5C28426FCB}"/>
                </a:ext>
              </a:extLst>
            </p:cNvPr>
            <p:cNvGrpSpPr/>
            <p:nvPr/>
          </p:nvGrpSpPr>
          <p:grpSpPr>
            <a:xfrm>
              <a:off x="847144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51D0212-9E5D-4A12-B3C8-B35A811F903B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A16721E-A83C-4791-947D-23778CD2FAC1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1B0DF78-1523-454E-8224-23937EF28BE6}"/>
                </a:ext>
              </a:extLst>
            </p:cNvPr>
            <p:cNvGrpSpPr/>
            <p:nvPr/>
          </p:nvGrpSpPr>
          <p:grpSpPr>
            <a:xfrm>
              <a:off x="5361356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1A5F0D2-1F01-4AFE-AFB3-57FB85E9B93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FCB66E7-E059-4EB8-AC5C-DFF90A1FB209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74CC4A3-3A82-451F-96BF-7E17A482986B}"/>
                </a:ext>
              </a:extLst>
            </p:cNvPr>
            <p:cNvGrpSpPr/>
            <p:nvPr/>
          </p:nvGrpSpPr>
          <p:grpSpPr>
            <a:xfrm>
              <a:off x="9875566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6E8BD41-338A-4E84-863C-22CE001D994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495F3E1-DDA6-44EE-9CF9-C160FCAF866A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E171B0-E231-48EB-809E-DA46FDF698F1}"/>
                </a:ext>
              </a:extLst>
            </p:cNvPr>
            <p:cNvGrpSpPr/>
            <p:nvPr/>
          </p:nvGrpSpPr>
          <p:grpSpPr>
            <a:xfrm>
              <a:off x="7618462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759E692-EDB9-4FB0-9C73-E38225B4F631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52C6A36-D333-43CE-895E-439C3FE8E802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51A575-CE46-4FC7-ACB7-E213719B3DE1}"/>
                </a:ext>
              </a:extLst>
            </p:cNvPr>
            <p:cNvSpPr/>
            <p:nvPr/>
          </p:nvSpPr>
          <p:spPr>
            <a:xfrm>
              <a:off x="6246802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44FE077-9047-432C-BEB1-50E024B26516}"/>
                </a:ext>
              </a:extLst>
            </p:cNvPr>
            <p:cNvSpPr/>
            <p:nvPr/>
          </p:nvSpPr>
          <p:spPr>
            <a:xfrm>
              <a:off x="850663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7FF1415-15EB-420A-934A-25A430A68434}"/>
                </a:ext>
              </a:extLst>
            </p:cNvPr>
            <p:cNvSpPr/>
            <p:nvPr/>
          </p:nvSpPr>
          <p:spPr>
            <a:xfrm>
              <a:off x="398697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0597AA1-20CC-4AB3-AE7E-6884F3BB81FC}"/>
                </a:ext>
              </a:extLst>
            </p:cNvPr>
            <p:cNvSpPr/>
            <p:nvPr/>
          </p:nvSpPr>
          <p:spPr>
            <a:xfrm>
              <a:off x="-532685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AC97750-58AE-4712-91DB-6BA8114A926C}"/>
                </a:ext>
              </a:extLst>
            </p:cNvPr>
            <p:cNvSpPr/>
            <p:nvPr/>
          </p:nvSpPr>
          <p:spPr>
            <a:xfrm>
              <a:off x="1727144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32B9F-71BF-41FF-9256-B86C04CA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45" y="1377684"/>
            <a:ext cx="8038551" cy="4376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345CB9-3DC6-45B9-A003-0E9F641803D9}"/>
              </a:ext>
            </a:extLst>
          </p:cNvPr>
          <p:cNvSpPr txBox="1"/>
          <p:nvPr/>
        </p:nvSpPr>
        <p:spPr>
          <a:xfrm>
            <a:off x="3313520" y="844304"/>
            <a:ext cx="77299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itchFamily="34" charset="0"/>
              </a:rPr>
              <a:t>HeatMap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itchFamily="34" charset="0"/>
              </a:rPr>
              <a:t> Correlation between numeric features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7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F485A2-656A-4BCF-927E-40CE2420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74" y="82001"/>
            <a:ext cx="8425250" cy="3134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20BC8-71D7-4D3F-88C3-96265850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74" y="3746390"/>
            <a:ext cx="8425250" cy="3001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C5E63-1FF2-4BA9-825A-D46534E2BCC8}"/>
              </a:ext>
            </a:extLst>
          </p:cNvPr>
          <p:cNvSpPr txBox="1"/>
          <p:nvPr/>
        </p:nvSpPr>
        <p:spPr>
          <a:xfrm>
            <a:off x="2380266" y="132682"/>
            <a:ext cx="3493260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i="0">
                <a:solidFill>
                  <a:srgbClr val="000000"/>
                </a:solidFill>
                <a:effectLst/>
                <a:latin typeface="Berlin Sans FB"/>
              </a:rPr>
              <a:t>Analysis of</a:t>
            </a:r>
            <a:r>
              <a:rPr lang="en-US" sz="2800">
                <a:solidFill>
                  <a:srgbClr val="000000"/>
                </a:solidFill>
                <a:latin typeface="Berlin Sans FB"/>
              </a:rPr>
              <a:t> relationship between</a:t>
            </a:r>
            <a:r>
              <a:rPr lang="en-US" sz="2800" i="0">
                <a:solidFill>
                  <a:srgbClr val="000000"/>
                </a:solidFill>
                <a:effectLst/>
                <a:latin typeface="Berlin Sans FB"/>
              </a:rPr>
              <a:t> GRE score</a:t>
            </a:r>
            <a:r>
              <a:rPr lang="en-US" sz="2800">
                <a:solidFill>
                  <a:srgbClr val="000000"/>
                </a:solidFill>
                <a:latin typeface="Berlin Sans FB"/>
              </a:rPr>
              <a:t> and</a:t>
            </a:r>
            <a:endParaRPr lang="en-US" sz="2800" i="0" dirty="0">
              <a:solidFill>
                <a:srgbClr val="000000"/>
              </a:solidFill>
              <a:effectLst/>
              <a:latin typeface="Berlin Sans FB" panose="020E0602020502020306" pitchFamily="34" charset="0"/>
            </a:endParaRPr>
          </a:p>
          <a:p>
            <a:r>
              <a:rPr lang="en-US" sz="2800" i="0">
                <a:solidFill>
                  <a:srgbClr val="000000"/>
                </a:solidFill>
                <a:effectLst/>
                <a:latin typeface="Berlin Sans FB"/>
              </a:rPr>
              <a:t>research</a:t>
            </a:r>
            <a:endParaRPr lang="ko-KR" altLang="en-US" sz="2800">
              <a:solidFill>
                <a:schemeClr val="bg1"/>
              </a:solidFill>
              <a:latin typeface="Berlin Sans FB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0418E-9C65-4693-B340-625E6C036DBA}"/>
              </a:ext>
            </a:extLst>
          </p:cNvPr>
          <p:cNvSpPr txBox="1"/>
          <p:nvPr/>
        </p:nvSpPr>
        <p:spPr>
          <a:xfrm>
            <a:off x="2380266" y="3912968"/>
            <a:ext cx="3564380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i="0">
                <a:solidFill>
                  <a:srgbClr val="000000"/>
                </a:solidFill>
                <a:effectLst/>
                <a:latin typeface="Berlin Sans FB"/>
              </a:rPr>
              <a:t>Analysis of</a:t>
            </a:r>
            <a:r>
              <a:rPr lang="en-US" sz="2800">
                <a:solidFill>
                  <a:srgbClr val="000000"/>
                </a:solidFill>
                <a:latin typeface="Berlin Sans FB"/>
              </a:rPr>
              <a:t> relationship between TOEFL score</a:t>
            </a:r>
            <a:r>
              <a:rPr lang="en-US" sz="2800" i="0">
                <a:solidFill>
                  <a:srgbClr val="000000"/>
                </a:solidFill>
                <a:effectLst/>
                <a:latin typeface="Berlin Sans FB"/>
              </a:rPr>
              <a:t> </a:t>
            </a:r>
            <a:r>
              <a:rPr lang="en-US" sz="2800">
                <a:solidFill>
                  <a:srgbClr val="000000"/>
                </a:solidFill>
                <a:latin typeface="Berlin Sans FB"/>
              </a:rPr>
              <a:t>and</a:t>
            </a:r>
            <a:endParaRPr lang="en-US" sz="2800" i="0">
              <a:effectLst/>
              <a:ea typeface="+mn-lt"/>
              <a:cs typeface="+mn-lt"/>
            </a:endParaRPr>
          </a:p>
          <a:p>
            <a:r>
              <a:rPr lang="en-US" sz="2800" i="0">
                <a:solidFill>
                  <a:srgbClr val="000000"/>
                </a:solidFill>
                <a:effectLst/>
                <a:latin typeface="Berlin Sans FB"/>
              </a:rPr>
              <a:t>research</a:t>
            </a:r>
            <a:endParaRPr lang="ko-KR">
              <a:latin typeface="Berlin Sans FB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265E4-5100-4754-8441-BD3AFFCC005D}"/>
              </a:ext>
            </a:extLst>
          </p:cNvPr>
          <p:cNvSpPr txBox="1"/>
          <p:nvPr/>
        </p:nvSpPr>
        <p:spPr>
          <a:xfrm>
            <a:off x="0" y="3223170"/>
            <a:ext cx="12191998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i="0">
                <a:solidFill>
                  <a:schemeClr val="bg1"/>
                </a:solidFill>
                <a:effectLst/>
                <a:latin typeface="Berlin Sans FB"/>
              </a:rPr>
              <a:t>Relationship </a:t>
            </a:r>
            <a:r>
              <a:rPr lang="en-US" sz="2800">
                <a:solidFill>
                  <a:schemeClr val="bg1"/>
                </a:solidFill>
                <a:latin typeface="Berlin Sans FB"/>
              </a:rPr>
              <a:t>Between Variables</a:t>
            </a:r>
            <a:endParaRPr lang="en-US" sz="2800" i="0" dirty="0">
              <a:solidFill>
                <a:schemeClr val="bg1"/>
              </a:solidFill>
              <a:effectLst/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166134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3401AE-187E-430F-B920-C9A77497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14" y="3726456"/>
            <a:ext cx="8405570" cy="3099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DFF7FA-FD6E-4207-A4EB-0A278BF4F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13" y="112587"/>
            <a:ext cx="8405570" cy="3076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C5E63-1FF2-4BA9-825A-D46534E2BCC8}"/>
              </a:ext>
            </a:extLst>
          </p:cNvPr>
          <p:cNvSpPr txBox="1"/>
          <p:nvPr/>
        </p:nvSpPr>
        <p:spPr>
          <a:xfrm>
            <a:off x="2362983" y="335254"/>
            <a:ext cx="772998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Analysis of </a:t>
            </a:r>
            <a:r>
              <a:rPr lang="en-US" sz="2800" dirty="0">
                <a:solidFill>
                  <a:srgbClr val="000000"/>
                </a:solidFill>
                <a:latin typeface="Berlin Sans FB" panose="020E0602020502020306" pitchFamily="34" charset="0"/>
              </a:rPr>
              <a:t>SOP</a:t>
            </a:r>
            <a:r>
              <a:rPr lang="en-US" sz="280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 score 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based on research</a:t>
            </a:r>
            <a:endParaRPr lang="ko-KR" altLang="en-US" sz="2800" dirty="0">
              <a:solidFill>
                <a:schemeClr val="bg1"/>
              </a:solidFill>
              <a:latin typeface="Berlin Sans FB" panose="020E0602020502020306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0418E-9C65-4693-B340-625E6C036DBA}"/>
              </a:ext>
            </a:extLst>
          </p:cNvPr>
          <p:cNvSpPr txBox="1"/>
          <p:nvPr/>
        </p:nvSpPr>
        <p:spPr>
          <a:xfrm>
            <a:off x="2362983" y="4115889"/>
            <a:ext cx="772998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Analysis of </a:t>
            </a:r>
            <a:r>
              <a:rPr lang="en-US" sz="2800" dirty="0">
                <a:solidFill>
                  <a:srgbClr val="000000"/>
                </a:solidFill>
                <a:latin typeface="Berlin Sans FB" panose="020E0602020502020306" pitchFamily="34" charset="0"/>
              </a:rPr>
              <a:t>LOR</a:t>
            </a:r>
            <a:r>
              <a:rPr lang="en-US" sz="280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 score 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based on research</a:t>
            </a:r>
            <a:endParaRPr lang="ko-KR" altLang="en-US" sz="2800" dirty="0">
              <a:solidFill>
                <a:schemeClr val="bg1"/>
              </a:solidFill>
              <a:latin typeface="Berlin Sans FB" panose="020E0602020502020306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46EEB-1CBF-4025-9AF7-5439B2223AF1}"/>
              </a:ext>
            </a:extLst>
          </p:cNvPr>
          <p:cNvSpPr txBox="1"/>
          <p:nvPr/>
        </p:nvSpPr>
        <p:spPr>
          <a:xfrm>
            <a:off x="0" y="3189267"/>
            <a:ext cx="12192000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i="0">
                <a:solidFill>
                  <a:schemeClr val="bg1"/>
                </a:solidFill>
                <a:effectLst/>
                <a:latin typeface="Berlin Sans FB"/>
              </a:rPr>
              <a:t>Relationship Between </a:t>
            </a:r>
            <a:r>
              <a:rPr lang="en-US" sz="2800">
                <a:solidFill>
                  <a:schemeClr val="bg1"/>
                </a:solidFill>
                <a:latin typeface="Berlin Sans FB"/>
              </a:rPr>
              <a:t>Variables</a:t>
            </a:r>
            <a:endParaRPr lang="en-US" sz="2800" i="0" dirty="0">
              <a:solidFill>
                <a:schemeClr val="bg1"/>
              </a:solidFill>
              <a:effectLst/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169307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4A6DF9-9330-4BC1-8BB0-745A0D84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5" y="3580126"/>
            <a:ext cx="6372083" cy="3197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972EE-7555-4456-806D-7463D10F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5" y="137290"/>
            <a:ext cx="6372083" cy="3300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C5E63-1FF2-4BA9-825A-D46534E2BCC8}"/>
              </a:ext>
            </a:extLst>
          </p:cNvPr>
          <p:cNvSpPr txBox="1"/>
          <p:nvPr/>
        </p:nvSpPr>
        <p:spPr>
          <a:xfrm>
            <a:off x="630807" y="222133"/>
            <a:ext cx="438817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tx1"/>
                </a:solidFill>
                <a:latin typeface="Berlin Sans FB" panose="020E0602020502020306" pitchFamily="34" charset="0"/>
              </a:rPr>
              <a:t>Analysis between GRE score</a:t>
            </a:r>
          </a:p>
          <a:p>
            <a:r>
              <a:rPr lang="en-US" sz="2000" i="0" dirty="0">
                <a:solidFill>
                  <a:schemeClr val="tx1"/>
                </a:solidFill>
                <a:latin typeface="Berlin Sans FB" panose="020E0602020502020306" pitchFamily="34" charset="0"/>
              </a:rPr>
              <a:t>and Chance of Admit</a:t>
            </a:r>
            <a:endParaRPr lang="ko-KR" altLang="en-US" sz="2000" dirty="0">
              <a:solidFill>
                <a:schemeClr val="tx1"/>
              </a:solidFill>
              <a:latin typeface="Berlin Sans FB" panose="020E0602020502020306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0A838-5788-49AE-B085-2E52C4D89E9A}"/>
              </a:ext>
            </a:extLst>
          </p:cNvPr>
          <p:cNvSpPr txBox="1"/>
          <p:nvPr/>
        </p:nvSpPr>
        <p:spPr>
          <a:xfrm>
            <a:off x="611953" y="3580126"/>
            <a:ext cx="438817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Analyze the relationship between TOEFL score and 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Berlin Sans FB" panose="020E0602020502020306" pitchFamily="34" charset="0"/>
              </a:rPr>
              <a:t>Chance of Admit</a:t>
            </a:r>
            <a:endParaRPr lang="ko-KR" altLang="en-US" sz="2000" dirty="0">
              <a:solidFill>
                <a:schemeClr val="bg1"/>
              </a:solidFill>
              <a:latin typeface="Berlin Sans FB" panose="020E0602020502020306" pitchFamily="34" charset="0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415C71-877F-4707-B347-A488AB7F3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30" y="1812600"/>
            <a:ext cx="5245560" cy="3535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D4156C-1169-4061-9049-E1F12C45453D}"/>
              </a:ext>
            </a:extLst>
          </p:cNvPr>
          <p:cNvSpPr txBox="1"/>
          <p:nvPr/>
        </p:nvSpPr>
        <p:spPr>
          <a:xfrm>
            <a:off x="6793430" y="966745"/>
            <a:ext cx="524556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Analyze the relationship between University Rating and CGPA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3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FFC6E9-D915-4F1A-90A9-03ED790F1423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C3890-2F14-4BBD-95AC-550CCC7FE011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EA57919-16FA-4DEA-B254-5884BC7202B6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51B82E6-2ACD-4D72-AA4B-FA95558F80A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6160DE-3358-4B26-B925-43C575CA27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E79AB1-D823-4DB6-993F-2707DB29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474C84-3546-4BB2-949E-02DF09893A75}"/>
              </a:ext>
            </a:extLst>
          </p:cNvPr>
          <p:cNvGrpSpPr/>
          <p:nvPr/>
        </p:nvGrpSpPr>
        <p:grpSpPr>
          <a:xfrm rot="5400000">
            <a:off x="7425251" y="-3567264"/>
            <a:ext cx="235094" cy="8307804"/>
            <a:chOff x="777040" y="-6152673"/>
            <a:chExt cx="235094" cy="830780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9F4C57-523B-4769-85C8-34472A5504FC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rot="16200000" flipH="1">
              <a:off x="-3104668" y="-2153418"/>
              <a:ext cx="7998510" cy="0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FDAD28C-452A-47AD-9DE4-CDEF2323B81E}"/>
                </a:ext>
              </a:extLst>
            </p:cNvPr>
            <p:cNvSpPr/>
            <p:nvPr/>
          </p:nvSpPr>
          <p:spPr>
            <a:xfrm flipH="1">
              <a:off x="777040" y="1747098"/>
              <a:ext cx="235094" cy="40803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88CD9A-7004-47CD-B73F-D8B0F7BB921F}"/>
                </a:ext>
              </a:extLst>
            </p:cNvPr>
            <p:cNvSpPr/>
            <p:nvPr/>
          </p:nvSpPr>
          <p:spPr>
            <a:xfrm flipH="1">
              <a:off x="834332" y="1725326"/>
              <a:ext cx="120511" cy="120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49852-39DC-408B-9F09-C0A5039A8274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A28402-ACF6-4DE5-902B-950D4B709ECE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C2684ECF-A95D-4346-A0B1-151C15E60260}"/>
              </a:ext>
            </a:extLst>
          </p:cNvPr>
          <p:cNvSpPr txBox="1">
            <a:spLocks/>
          </p:cNvSpPr>
          <p:nvPr/>
        </p:nvSpPr>
        <p:spPr>
          <a:xfrm>
            <a:off x="995890" y="1483528"/>
            <a:ext cx="6730710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Berlin Sans FB" panose="020E0602020502020306" pitchFamily="34" charset="0"/>
              </a:rPr>
              <a:t>Dummy Encoding for Categorical variables</a:t>
            </a:r>
            <a:endParaRPr lang="ko-KR" altLang="en-US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174DC-2F1C-4947-A456-E5BD8635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94" y="3429000"/>
            <a:ext cx="9907927" cy="2670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20DA1E-7364-4751-815A-964D8FDB6A11}"/>
              </a:ext>
            </a:extLst>
          </p:cNvPr>
          <p:cNvSpPr txBox="1"/>
          <p:nvPr/>
        </p:nvSpPr>
        <p:spPr>
          <a:xfrm>
            <a:off x="6259399" y="3013921"/>
            <a:ext cx="493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Since OLS works only on numeric data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4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EE62F6-F3CB-4176-B207-6E3EA908ABE3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6CEF901F-2878-415E-B36A-AC687214A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27BFF-2D70-426B-8387-44913502F557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6C28AC0C-B996-4ACF-8054-D8BD8020EB8B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2617349F-6DE2-47ED-AC9B-D58D192C7620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009848D6-E399-43E6-85A7-D53F55E1DACE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42FAACA3-EDFD-4F3D-9DB6-02A6F8359B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E2117A87-B2FE-4FF0-B538-22DFFC5CEA52}"/>
              </a:ext>
            </a:extLst>
          </p:cNvPr>
          <p:cNvGrpSpPr/>
          <p:nvPr/>
        </p:nvGrpSpPr>
        <p:grpSpPr>
          <a:xfrm>
            <a:off x="5413749" y="2798101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DF6AAD-9B7C-4880-84C8-F45849A7B8A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23C524-BBAD-4E87-8B8D-2F6ADD7FD518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39A4F4-2D97-4012-8466-6DE6C329093F}"/>
              </a:ext>
            </a:extLst>
          </p:cNvPr>
          <p:cNvSpPr txBox="1"/>
          <p:nvPr/>
        </p:nvSpPr>
        <p:spPr>
          <a:xfrm>
            <a:off x="2281287" y="1067132"/>
            <a:ext cx="7437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Linear regression is one of the easiest and most popular Machine Learning algorithms. It is a statistical method that is used for predictive analysis. Linear regression makes predictions for continuous/real or numeric variables such as sales, salary, age, product price, etc.</a:t>
            </a: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6B473398-7C3A-4A9F-8C88-D6F1AF15EBBC}"/>
              </a:ext>
            </a:extLst>
          </p:cNvPr>
          <p:cNvSpPr txBox="1">
            <a:spLocks/>
          </p:cNvSpPr>
          <p:nvPr/>
        </p:nvSpPr>
        <p:spPr>
          <a:xfrm>
            <a:off x="781933" y="2933766"/>
            <a:ext cx="254204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Berlin Sans FB" panose="020E0602020502020306" pitchFamily="34" charset="0"/>
              </a:rPr>
              <a:t>Simple </a:t>
            </a:r>
          </a:p>
          <a:p>
            <a:r>
              <a:rPr lang="en-US" sz="3200" dirty="0">
                <a:latin typeface="Berlin Sans FB" panose="020E0602020502020306" pitchFamily="34" charset="0"/>
              </a:rPr>
              <a:t>Linear </a:t>
            </a:r>
          </a:p>
          <a:p>
            <a:r>
              <a:rPr lang="en-US" sz="3200" dirty="0">
                <a:latin typeface="Berlin Sans FB" panose="020E0602020502020306" pitchFamily="34" charset="0"/>
              </a:rPr>
              <a:t>Regression</a:t>
            </a: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A39720AF-7852-43E3-9F6D-11B15209ABF1}"/>
              </a:ext>
            </a:extLst>
          </p:cNvPr>
          <p:cNvSpPr txBox="1">
            <a:spLocks/>
          </p:cNvSpPr>
          <p:nvPr/>
        </p:nvSpPr>
        <p:spPr>
          <a:xfrm>
            <a:off x="9045564" y="2933766"/>
            <a:ext cx="243628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Berlin Sans FB" panose="020E0602020502020306" pitchFamily="34" charset="0"/>
              </a:rPr>
              <a:t>Multiple </a:t>
            </a:r>
          </a:p>
          <a:p>
            <a:r>
              <a:rPr lang="en-US" sz="3200" dirty="0">
                <a:latin typeface="Berlin Sans FB" panose="020E0602020502020306" pitchFamily="34" charset="0"/>
              </a:rPr>
              <a:t>Linear </a:t>
            </a:r>
          </a:p>
          <a:p>
            <a:r>
              <a:rPr lang="en-US" sz="3200" dirty="0">
                <a:latin typeface="Berlin Sans FB" panose="020E0602020502020306" pitchFamily="34" charset="0"/>
              </a:rPr>
              <a:t>Regression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F9F9C-18C3-4E5D-AFE4-A778541AC267}"/>
              </a:ext>
            </a:extLst>
          </p:cNvPr>
          <p:cNvSpPr txBox="1"/>
          <p:nvPr/>
        </p:nvSpPr>
        <p:spPr>
          <a:xfrm>
            <a:off x="284123" y="4212530"/>
            <a:ext cx="33387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If a single independent variable is used to predict the value of a numerical dependent variable, then such a Linear Regression algorithm is called Simple Linear Regression.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A930-9241-4EAB-AFD6-0DCCD59A0BED}"/>
              </a:ext>
            </a:extLst>
          </p:cNvPr>
          <p:cNvSpPr txBox="1"/>
          <p:nvPr/>
        </p:nvSpPr>
        <p:spPr>
          <a:xfrm>
            <a:off x="8739621" y="4212530"/>
            <a:ext cx="3168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If more than one independent variable is used to predict the value of a numerical dependent variable, then such a Linear Regression algorithm is called Multiple Linear Regression.</a:t>
            </a: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76D9BC13-9C37-4B26-BAE0-53AE7EED2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40180"/>
            <a:ext cx="11573197" cy="724247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159624" y="323859"/>
            <a:ext cx="5817306" cy="2472537"/>
            <a:chOff x="3672524" y="1681227"/>
            <a:chExt cx="6312255" cy="268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5207627" y="3170235"/>
              <a:ext cx="4777152" cy="9017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/>
                  </a:solidFill>
                  <a:latin typeface="+mj-lt"/>
                  <a:cs typeface="Arial" pitchFamily="34" charset="0"/>
                </a:rPr>
                <a:t>Con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clusion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1F7609DF-E7A6-4AF2-9B5B-D614BC46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3430918"/>
            <a:ext cx="11176000" cy="31051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8F7E8B-57C9-4ED9-B7B7-92FBF59185E4}"/>
              </a:ext>
            </a:extLst>
          </p:cNvPr>
          <p:cNvSpPr txBox="1"/>
          <p:nvPr/>
        </p:nvSpPr>
        <p:spPr>
          <a:xfrm>
            <a:off x="1033397" y="2959099"/>
            <a:ext cx="318571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</a:t>
            </a:r>
            <a:r>
              <a:rPr lang="en-US" altLang="ko-KR" sz="4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21AAE-ED6D-4EC7-8D03-044FD9F27918}"/>
              </a:ext>
            </a:extLst>
          </p:cNvPr>
          <p:cNvGrpSpPr/>
          <p:nvPr/>
        </p:nvGrpSpPr>
        <p:grpSpPr>
          <a:xfrm>
            <a:off x="4428021" y="751080"/>
            <a:ext cx="3905449" cy="716831"/>
            <a:chOff x="3846616" y="872817"/>
            <a:chExt cx="4355116" cy="799366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DBEADA4-2BCE-4833-94FE-E9D5C663763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E8FD17-C66D-4952-8635-D7BA6745963D}"/>
                </a:ext>
              </a:extLst>
            </p:cNvPr>
            <p:cNvSpPr txBox="1"/>
            <p:nvPr/>
          </p:nvSpPr>
          <p:spPr>
            <a:xfrm>
              <a:off x="4760242" y="1062782"/>
              <a:ext cx="3441490" cy="514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Problem Statement</a:t>
              </a:r>
              <a:endParaRPr lang="ko-KR" altLang="en-US" sz="24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70C52A-E40E-46E7-B2AF-990C01B34284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4617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6C3FF8-DB51-4539-9376-35B1196A03E7}"/>
              </a:ext>
            </a:extLst>
          </p:cNvPr>
          <p:cNvGrpSpPr/>
          <p:nvPr/>
        </p:nvGrpSpPr>
        <p:grpSpPr>
          <a:xfrm>
            <a:off x="4431585" y="1691524"/>
            <a:ext cx="5023499" cy="716831"/>
            <a:chOff x="3846616" y="872817"/>
            <a:chExt cx="5601896" cy="799366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207EF506-F2EA-4E70-BD9E-B8571F46D507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413A35-13F5-4F72-AC4C-9FA0D3D9496E}"/>
                </a:ext>
              </a:extLst>
            </p:cNvPr>
            <p:cNvSpPr txBox="1"/>
            <p:nvPr/>
          </p:nvSpPr>
          <p:spPr>
            <a:xfrm>
              <a:off x="4760240" y="1041668"/>
              <a:ext cx="4688272" cy="514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Dataset and it’s variables</a:t>
              </a:r>
              <a:endParaRPr lang="ko-KR" altLang="en-US" sz="24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D5BB11-53F8-4F98-89BC-16A91B2703DC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4617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A64DFB-D88E-43F7-862F-9820B5925BAD}"/>
              </a:ext>
            </a:extLst>
          </p:cNvPr>
          <p:cNvGrpSpPr/>
          <p:nvPr/>
        </p:nvGrpSpPr>
        <p:grpSpPr>
          <a:xfrm>
            <a:off x="4433626" y="2606724"/>
            <a:ext cx="3598011" cy="716831"/>
            <a:chOff x="3846616" y="872817"/>
            <a:chExt cx="4012280" cy="799366"/>
          </a:xfrm>
        </p:grpSpPr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8A4CDE25-21D5-451D-83B1-54E25F360817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2F5893-3667-49FA-99E3-240754F3F776}"/>
                </a:ext>
              </a:extLst>
            </p:cNvPr>
            <p:cNvSpPr txBox="1"/>
            <p:nvPr/>
          </p:nvSpPr>
          <p:spPr>
            <a:xfrm>
              <a:off x="4760242" y="1041668"/>
              <a:ext cx="3098654" cy="514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Data Analysis</a:t>
              </a:r>
              <a:endParaRPr lang="ko-KR" altLang="en-US" sz="24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1C244-188F-42EB-BEFF-C2F12A33763A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4617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03</a:t>
              </a:r>
              <a:endParaRPr lang="ko-KR" alt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150B335-E5C6-4EAC-A11F-2F09D111E623}"/>
              </a:ext>
            </a:extLst>
          </p:cNvPr>
          <p:cNvGrpSpPr/>
          <p:nvPr/>
        </p:nvGrpSpPr>
        <p:grpSpPr>
          <a:xfrm>
            <a:off x="4428021" y="3546551"/>
            <a:ext cx="4190379" cy="716831"/>
            <a:chOff x="3846616" y="872817"/>
            <a:chExt cx="4672853" cy="799366"/>
          </a:xfrm>
        </p:grpSpPr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13E025DE-1D91-439B-9A97-7D148D1B8004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FE47D2-C5DA-4F82-9F85-EDD78275A858}"/>
                </a:ext>
              </a:extLst>
            </p:cNvPr>
            <p:cNvSpPr txBox="1"/>
            <p:nvPr/>
          </p:nvSpPr>
          <p:spPr>
            <a:xfrm>
              <a:off x="4782659" y="1041668"/>
              <a:ext cx="3736810" cy="514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Data Preprocessing</a:t>
              </a:r>
              <a:endParaRPr lang="ko-KR" altLang="en-US" sz="24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541001-1A80-40CE-818B-CF21DBBB4D2F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4617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969916" y="576056"/>
            <a:ext cx="7726785" cy="105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2FEC449-1B88-4A6D-AB31-941DA8EE5CA7}"/>
              </a:ext>
            </a:extLst>
          </p:cNvPr>
          <p:cNvSpPr/>
          <p:nvPr/>
        </p:nvSpPr>
        <p:spPr>
          <a:xfrm flipH="1">
            <a:off x="3852369" y="2038055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75DAE8-427A-4958-8199-CE6C0E8671E3}"/>
              </a:ext>
            </a:extLst>
          </p:cNvPr>
          <p:cNvCxnSpPr>
            <a:cxnSpLocks/>
          </p:cNvCxnSpPr>
          <p:nvPr/>
        </p:nvCxnSpPr>
        <p:spPr>
          <a:xfrm>
            <a:off x="3969916" y="586598"/>
            <a:ext cx="0" cy="14609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01EAF4-64DE-4CF0-845B-7280E6D648E3}"/>
              </a:ext>
            </a:extLst>
          </p:cNvPr>
          <p:cNvGrpSpPr/>
          <p:nvPr/>
        </p:nvGrpSpPr>
        <p:grpSpPr>
          <a:xfrm>
            <a:off x="4428021" y="4500884"/>
            <a:ext cx="4536869" cy="716831"/>
            <a:chOff x="3846616" y="872817"/>
            <a:chExt cx="5059238" cy="799366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F44F937-A121-47B2-8A35-59EE7AF610FD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A1E7683-7E0F-40FB-9234-6A9A7B61E8BB}"/>
                </a:ext>
              </a:extLst>
            </p:cNvPr>
            <p:cNvSpPr txBox="1"/>
            <p:nvPr/>
          </p:nvSpPr>
          <p:spPr>
            <a:xfrm>
              <a:off x="4760241" y="1041668"/>
              <a:ext cx="4145613" cy="514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Linear Regression(OLS)</a:t>
              </a:r>
              <a:endParaRPr lang="ko-KR" altLang="en-US" sz="24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654190C-112D-4FE5-89BA-84C03A559D54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4617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05</a:t>
              </a:r>
              <a:endParaRPr lang="ko-KR" alt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A07AE3-3DC6-4E5A-BEF8-DB747FD7DFAB}"/>
              </a:ext>
            </a:extLst>
          </p:cNvPr>
          <p:cNvGrpSpPr/>
          <p:nvPr/>
        </p:nvGrpSpPr>
        <p:grpSpPr>
          <a:xfrm>
            <a:off x="4420163" y="5416858"/>
            <a:ext cx="4087918" cy="716831"/>
            <a:chOff x="3846616" y="872817"/>
            <a:chExt cx="4558595" cy="799366"/>
          </a:xfrm>
        </p:grpSpPr>
        <p:sp>
          <p:nvSpPr>
            <p:cNvPr id="67" name="Diamond 66">
              <a:extLst>
                <a:ext uri="{FF2B5EF4-FFF2-40B4-BE49-F238E27FC236}">
                  <a16:creationId xmlns:a16="http://schemas.microsoft.com/office/drawing/2014/main" id="{2D20AB5E-55D0-4896-AC50-FA328FBD5692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A94C2E-1A73-4EA9-8A4C-86654DFDDE93}"/>
                </a:ext>
              </a:extLst>
            </p:cNvPr>
            <p:cNvSpPr txBox="1"/>
            <p:nvPr/>
          </p:nvSpPr>
          <p:spPr>
            <a:xfrm>
              <a:off x="4760241" y="1041668"/>
              <a:ext cx="3644970" cy="514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Conclusion</a:t>
              </a:r>
              <a:endParaRPr lang="ko-KR" altLang="en-US" sz="24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30B7C63-DF42-4655-8936-A0D66FC9B5F5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4617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rlin Sans FB" panose="020E0602020502020306" pitchFamily="34" charset="0"/>
                  <a:cs typeface="Arial" pitchFamily="34" charset="0"/>
                </a:rPr>
                <a:t>06</a:t>
              </a:r>
              <a:endParaRPr lang="ko-KR" altLang="en-US" sz="20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0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">
            <a:extLst>
              <a:ext uri="{FF2B5EF4-FFF2-40B4-BE49-F238E27FC236}">
                <a16:creationId xmlns:a16="http://schemas.microsoft.com/office/drawing/2014/main" id="{133F1FAF-BDB5-45B7-BFD7-A11A1EAE6021}"/>
              </a:ext>
            </a:extLst>
          </p:cNvPr>
          <p:cNvGrpSpPr/>
          <p:nvPr/>
        </p:nvGrpSpPr>
        <p:grpSpPr>
          <a:xfrm>
            <a:off x="7397646" y="-5664"/>
            <a:ext cx="4178128" cy="6858000"/>
            <a:chOff x="4006936" y="0"/>
            <a:chExt cx="4178128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34EABD-9305-422F-8E88-442597F7A8DC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934E05-A3AE-4126-9A48-A9D88C298011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A49B97-6E50-4D7B-BEEF-D57878452572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8C0827-B9DD-46B5-A18B-4373AE168B38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A7483-F410-4829-9B81-2FF4E66B484B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508B43-75B0-451A-93F2-F7D2B71940C5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5D2EC4-2CB5-4880-83E3-3F95265AABBC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37F1A5-05B0-4A7F-8833-718AE76104A0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33D41-F37D-4A42-89AD-1AFA6C74F49D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AD3895-0135-4EC5-B8D3-8F22BA24257E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61CBB-ACFB-442C-B4C6-B652C153D868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3E10F2D-324C-4985-9C7D-6635CC953B6C}"/>
              </a:ext>
            </a:extLst>
          </p:cNvPr>
          <p:cNvSpPr txBox="1"/>
          <p:nvPr/>
        </p:nvSpPr>
        <p:spPr>
          <a:xfrm>
            <a:off x="661200" y="1973800"/>
            <a:ext cx="58905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  <a:cs typeface="Arial" pitchFamily="34" charset="0"/>
              </a:rPr>
              <a:t>Students are often worried about their chances of admission in graduate school. </a:t>
            </a: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  <a:cs typeface="Arial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  <a:cs typeface="Arial" pitchFamily="34" charset="0"/>
              </a:rPr>
              <a:t>The aim of this machine learning model is to help students in shortlisting universities with their profiles. </a:t>
            </a: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  <a:cs typeface="Arial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  <a:cs typeface="Arial" pitchFamily="34" charset="0"/>
              </a:rPr>
              <a:t>The predicted output gives them a fair idea about their admission chances in a particular university. </a:t>
            </a: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  <a:cs typeface="Arial" pitchFamily="34" charset="0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  <a:cs typeface="Arial" pitchFamily="34" charset="0"/>
              </a:rPr>
              <a:t>This will assist students to know in advance if they have a chance to get accepted.</a:t>
            </a:r>
          </a:p>
        </p:txBody>
      </p: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0B677A43-639B-4E56-A9A5-1788C95C4D9B}"/>
              </a:ext>
            </a:extLst>
          </p:cNvPr>
          <p:cNvSpPr txBox="1">
            <a:spLocks/>
          </p:cNvSpPr>
          <p:nvPr/>
        </p:nvSpPr>
        <p:spPr>
          <a:xfrm>
            <a:off x="587575" y="529678"/>
            <a:ext cx="7500881" cy="58200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rPr>
              <a:t>Problem Statement</a:t>
            </a:r>
            <a:endParaRPr lang="en-US" sz="5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2265" y="309984"/>
            <a:ext cx="6455721" cy="724247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Dataset Variables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7CD801-164E-4D03-8CE9-8A9E1BBA7CB1}"/>
              </a:ext>
            </a:extLst>
          </p:cNvPr>
          <p:cNvGrpSpPr/>
          <p:nvPr/>
        </p:nvGrpSpPr>
        <p:grpSpPr>
          <a:xfrm>
            <a:off x="7702260" y="841964"/>
            <a:ext cx="3946148" cy="3781541"/>
            <a:chOff x="7024643" y="1206562"/>
            <a:chExt cx="4638357" cy="44448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2E9AA3-3E0D-450F-82E9-A4BACCFC1B36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7C9F897-8170-4907-A2D7-FF93AAB64C25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AC6F89B-D44C-48AF-990A-CD46D1DEF3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F32AE4E-F48E-40E5-BF80-F42F5D390394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FFBC6B1-8C65-4C48-B3C5-15D338616461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34FFF1B-6C73-42CE-A1B4-A999A78898FC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5D8655-6A7C-4E5B-90E3-508CA9E8F24F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3BF7381-F82A-434D-9373-837C315BEBC6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2BC95D4-E241-4FA4-ACC6-7ACF6E2138E7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BB8E7FC-694D-43D5-8DDE-963ED87AE25E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315542-22CF-4FE9-BD72-A8703D776EB1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4C3897E-EC60-4613-9569-20C1E8CD3090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E642D17-2C48-4437-A40D-DDA9E3440661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FE09C7-8191-4630-80BE-6AEC5CF22D51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739772-8C84-4C8D-BD85-BEE0E141EE68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7CFEA47-DA58-4F8C-B9C9-5BD3236DA3DE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D6D87A4-D341-44B7-A4DD-A11E0A1754DC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CB3830-54C6-4053-AE31-631A4381D6BB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1F4F66-5D73-45A3-ABF0-604B74A6B745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B0DA96A-651F-4238-96BF-B44E5B4B41CA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21F5594-DA9D-41A4-B603-D782943BD5B4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70B7E4-E3B2-4229-BA76-C01518FC3120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E14C0A7-60A1-49A6-9BEE-7C3E75DF224C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2C96842-F26D-4E5A-9E80-90A40917C840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1173712-478A-430F-BD2A-1496783DA31C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3F1C84-ED81-4010-82AF-40ACFD48C90B}"/>
              </a:ext>
            </a:extLst>
          </p:cNvPr>
          <p:cNvGrpSpPr/>
          <p:nvPr/>
        </p:nvGrpSpPr>
        <p:grpSpPr>
          <a:xfrm>
            <a:off x="4614101" y="2531407"/>
            <a:ext cx="2499394" cy="934380"/>
            <a:chOff x="2113657" y="4283314"/>
            <a:chExt cx="3647460" cy="9343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8C9175-92F1-44C0-A03B-A14B8025482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Graduate Record Exam1 (GRE) score. The score will be out of 340 points (numeric)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8AA02C-B00A-4F46-88D3-5E21FAA9ADA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IN" sz="1600" b="1" i="0" dirty="0">
                  <a:solidFill>
                    <a:schemeClr val="accent6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GRE Score:</a:t>
              </a:r>
              <a:endParaRPr lang="ko-KR" altLang="en-US" sz="1600" b="1" dirty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618275-2AA3-405A-81C4-78DD2FE5599C}"/>
              </a:ext>
            </a:extLst>
          </p:cNvPr>
          <p:cNvGrpSpPr/>
          <p:nvPr/>
        </p:nvGrpSpPr>
        <p:grpSpPr>
          <a:xfrm>
            <a:off x="4230184" y="1334391"/>
            <a:ext cx="2499394" cy="1119046"/>
            <a:chOff x="2113657" y="4283314"/>
            <a:chExt cx="3647460" cy="111904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B87FB7-7ED5-4FCE-A5B8-323CC491F54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Test of English as a 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Foreigner Language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(TOEFL) score, which will be out of 120 points (numeric)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BF60A3-9791-4A26-98A1-4AA1322CB53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IN" sz="1600" b="1" i="0" dirty="0">
                  <a:solidFill>
                    <a:schemeClr val="accent2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TOEFL Score:</a:t>
              </a:r>
              <a:endParaRPr lang="ko-KR" altLang="en-US" sz="1600" b="1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A20817-05E8-415D-9D83-4FB30D6EEC1C}"/>
              </a:ext>
            </a:extLst>
          </p:cNvPr>
          <p:cNvGrpSpPr/>
          <p:nvPr/>
        </p:nvGrpSpPr>
        <p:grpSpPr>
          <a:xfrm>
            <a:off x="1201644" y="2718865"/>
            <a:ext cx="2499394" cy="1303712"/>
            <a:chOff x="2113657" y="4283314"/>
            <a:chExt cx="3647460" cy="130371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25850-0B3A-432D-AA44-3C2BC5C055C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University Rating (Uni.Rating) that indicates the Bachelor University ranking among the other universities. The score will be out of 5 (numeric)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1B5CE2-6EDA-4CE7-8E0A-2530495B08C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IN" sz="1600" b="1" i="0" dirty="0">
                  <a:solidFill>
                    <a:schemeClr val="accent2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University Rating:</a:t>
              </a:r>
              <a:r>
                <a:rPr lang="en-IN" sz="1600" b="0" i="0" dirty="0">
                  <a:solidFill>
                    <a:schemeClr val="accent2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 </a:t>
              </a:r>
              <a:endParaRPr lang="ko-KR" altLang="en-US" sz="1600" b="1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00B22-E4FC-480B-A15F-45D5E03149BC}"/>
              </a:ext>
            </a:extLst>
          </p:cNvPr>
          <p:cNvGrpSpPr/>
          <p:nvPr/>
        </p:nvGrpSpPr>
        <p:grpSpPr>
          <a:xfrm>
            <a:off x="4227788" y="3662564"/>
            <a:ext cx="2499394" cy="1673044"/>
            <a:chOff x="2113657" y="4283314"/>
            <a:chExt cx="3647460" cy="16730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D915C9-3C3B-4211-B58B-AD7EB0EBC02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Statement of purpose (SOP) which is a document written to show the candidate's life, ambitious and the motivations for the chosen degree/ university. The score will be out of 5 points (</a:t>
              </a:r>
              <a:r>
                <a:rPr lang="en-US" sz="1200" dirty="0">
                  <a:solidFill>
                    <a:srgbClr val="000000"/>
                  </a:solidFill>
                  <a:latin typeface="Segoe UI Semibold"/>
                  <a:cs typeface="Segoe UI Semibold"/>
                </a:rPr>
                <a:t>numeric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/>
                <a:cs typeface="Segoe UI Semibold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F28221-9897-44B7-BCAF-EC42FEB739E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IN" sz="1600" b="1" i="0" dirty="0">
                  <a:solidFill>
                    <a:schemeClr val="accent2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SOP:</a:t>
              </a:r>
              <a:r>
                <a:rPr lang="en-IN" sz="1600" b="0" i="0" dirty="0">
                  <a:solidFill>
                    <a:schemeClr val="accent2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 </a:t>
              </a:r>
              <a:endParaRPr lang="ko-KR" altLang="en-US" sz="1600" b="1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2" name="Rectangle 16">
            <a:extLst>
              <a:ext uri="{FF2B5EF4-FFF2-40B4-BE49-F238E27FC236}">
                <a16:creationId xmlns:a16="http://schemas.microsoft.com/office/drawing/2014/main" id="{71AD5337-B9E7-4E2E-B8E3-0A134BFFF9F0}"/>
              </a:ext>
            </a:extLst>
          </p:cNvPr>
          <p:cNvSpPr/>
          <p:nvPr/>
        </p:nvSpPr>
        <p:spPr>
          <a:xfrm rot="2700000">
            <a:off x="10491403" y="501911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FAB77C1-838F-4495-8137-981C15861062}"/>
              </a:ext>
            </a:extLst>
          </p:cNvPr>
          <p:cNvGrpSpPr/>
          <p:nvPr/>
        </p:nvGrpSpPr>
        <p:grpSpPr>
          <a:xfrm>
            <a:off x="872047" y="881604"/>
            <a:ext cx="2499394" cy="1673044"/>
            <a:chOff x="2113657" y="4283314"/>
            <a:chExt cx="3647460" cy="16730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59E733-E0C6-45DA-A25B-246693CBBCE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Letter of Recommendation Strength (LOR) which verifies the candidate professional experience, builds credibility, boosts confidence and ensures your competency. The score is out of 5 points </a:t>
              </a:r>
              <a:r>
                <a:rPr lang="en-US" sz="1200" dirty="0">
                  <a:solidFill>
                    <a:srgbClr val="000000"/>
                  </a:solidFill>
                  <a:latin typeface="Segoe UI Semibold"/>
                  <a:cs typeface="Segoe UI Semibold"/>
                </a:rPr>
                <a:t>(numeric)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/>
                <a:cs typeface="Segoe UI Semibold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CD5560-FD70-4F82-A288-08104A244F3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IN" sz="1600" b="1" i="0" dirty="0">
                  <a:solidFill>
                    <a:schemeClr val="accent2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LOR:</a:t>
              </a:r>
              <a:endParaRPr lang="ko-KR" altLang="en-US" sz="1600" b="1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F0BA58-C1A2-4806-B761-A0AF6A20D7FB}"/>
              </a:ext>
            </a:extLst>
          </p:cNvPr>
          <p:cNvGrpSpPr/>
          <p:nvPr/>
        </p:nvGrpSpPr>
        <p:grpSpPr>
          <a:xfrm>
            <a:off x="872044" y="4152825"/>
            <a:ext cx="2499394" cy="749714"/>
            <a:chOff x="2113657" y="4283314"/>
            <a:chExt cx="3647460" cy="74971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B14EB4-8565-4C04-87E3-7ED29141F449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Undergraduate GPA (CGPA) out of 10 </a:t>
              </a:r>
              <a:r>
                <a:rPr lang="en-US" sz="1200" dirty="0">
                  <a:solidFill>
                    <a:srgbClr val="000000"/>
                  </a:solidFill>
                  <a:latin typeface="Segoe UI Semibold"/>
                  <a:cs typeface="Segoe UI Semibold"/>
                </a:rPr>
                <a:t>(numeric)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/>
                <a:cs typeface="Segoe UI Semibold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E1BCB3A-89D6-4230-824D-03DF93C2624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IN" sz="1600" b="1" i="0" dirty="0">
                  <a:solidFill>
                    <a:schemeClr val="accent6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CGPA:</a:t>
              </a:r>
              <a:endParaRPr lang="ko-KR" altLang="en-US" sz="1600" b="1" dirty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2D3EF7-F0E6-4F7A-B6D0-3A1CF1BEA4E2}"/>
              </a:ext>
            </a:extLst>
          </p:cNvPr>
          <p:cNvGrpSpPr/>
          <p:nvPr/>
        </p:nvGrpSpPr>
        <p:grpSpPr>
          <a:xfrm>
            <a:off x="1201641" y="5068293"/>
            <a:ext cx="2499394" cy="1673044"/>
            <a:chOff x="2113657" y="4283314"/>
            <a:chExt cx="3647460" cy="167304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DFC34-06E8-44C5-9656-2926A53FA804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Research Experience that can support the application, such as publishing research papers in conferences, working as research assistant with university 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professor (either </a:t>
              </a:r>
              <a:r>
                <a:rPr lang="en-US" sz="1200">
                  <a:solidFill>
                    <a:srgbClr val="000000"/>
                  </a:solidFill>
                  <a:latin typeface="Segoe UI Semibold"/>
                  <a:cs typeface="Segoe UI Semibold"/>
                </a:rPr>
                <a:t>Yes or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 </a:t>
              </a:r>
              <a:r>
                <a:rPr lang="en-US" sz="1200">
                  <a:solidFill>
                    <a:srgbClr val="000000"/>
                  </a:solidFill>
                  <a:latin typeface="Segoe UI Semibold"/>
                  <a:cs typeface="Segoe UI Semibold"/>
                </a:rPr>
                <a:t>No</a:t>
              </a:r>
              <a:r>
                <a:rPr lang="en-US" sz="1200" b="0" i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) </a:t>
              </a:r>
              <a:r>
                <a:rPr lang="en-US" sz="1200" dirty="0">
                  <a:solidFill>
                    <a:srgbClr val="000000"/>
                  </a:solidFill>
                  <a:latin typeface="Segoe UI Semibold"/>
                  <a:cs typeface="Segoe UI Semibold"/>
                </a:rPr>
                <a:t>(categorical)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/>
                <a:cs typeface="Segoe UI Semibold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B9891AF-6AF7-4616-A879-BA46AA876B4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IN" sz="1600" b="1" i="0" dirty="0">
                  <a:solidFill>
                    <a:schemeClr val="accent6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Research:</a:t>
              </a:r>
              <a:r>
                <a:rPr lang="en-IN" sz="1600" b="0" i="0" dirty="0">
                  <a:solidFill>
                    <a:schemeClr val="accent6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 </a:t>
              </a:r>
              <a:endParaRPr lang="ko-KR" altLang="en-US" sz="1600" b="1" dirty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4E21AF4-C11C-4C47-8E72-CE25557615DD}"/>
              </a:ext>
            </a:extLst>
          </p:cNvPr>
          <p:cNvGrpSpPr/>
          <p:nvPr/>
        </p:nvGrpSpPr>
        <p:grpSpPr>
          <a:xfrm>
            <a:off x="4614262" y="5435623"/>
            <a:ext cx="2499394" cy="1303712"/>
            <a:chOff x="2113657" y="4283314"/>
            <a:chExt cx="3647460" cy="130371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2F3EFF-6D88-427E-B6C1-45A0EAFC4B3E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One dependent variable can be predicted which is chance of admission, that is according to the input given will be ranging from 0 to 1 (</a:t>
              </a:r>
              <a:r>
                <a:rPr lang="en-US" sz="1200" dirty="0">
                  <a:solidFill>
                    <a:srgbClr val="000000"/>
                  </a:solidFill>
                  <a:latin typeface="Segoe UI Semibold"/>
                  <a:cs typeface="Segoe UI Semibold"/>
                </a:rPr>
                <a:t>numeric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Segoe UI Semibold"/>
                  <a:cs typeface="Segoe UI Semibold"/>
                </a:rPr>
                <a:t>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/>
                <a:cs typeface="Segoe UI Semibold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1B3D-BD16-4625-824D-9BA40021587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IN" sz="1600" b="1" i="0" dirty="0">
                  <a:solidFill>
                    <a:schemeClr val="accent6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Chance of Admit:</a:t>
              </a:r>
              <a:r>
                <a:rPr lang="en-IN" sz="1600" b="0" i="0" dirty="0">
                  <a:solidFill>
                    <a:schemeClr val="accent6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 </a:t>
              </a:r>
              <a:endParaRPr lang="ko-KR" altLang="en-US" sz="1600" b="1" dirty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F341C-23DC-460C-BFC2-46844BE3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724"/>
            <a:ext cx="12192000" cy="521006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328E160-9B75-468A-BD8C-9A79B97E292B}"/>
              </a:ext>
            </a:extLst>
          </p:cNvPr>
          <p:cNvSpPr txBox="1">
            <a:spLocks/>
          </p:cNvSpPr>
          <p:nvPr/>
        </p:nvSpPr>
        <p:spPr>
          <a:xfrm>
            <a:off x="309401" y="216955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 Glance At The Dataset</a:t>
            </a:r>
          </a:p>
        </p:txBody>
      </p:sp>
    </p:spTree>
    <p:extLst>
      <p:ext uri="{BB962C8B-B14F-4D97-AF65-F5344CB8AC3E}">
        <p14:creationId xmlns:p14="http://schemas.microsoft.com/office/powerpoint/2010/main" val="291797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FFC6E9-D915-4F1A-90A9-03ED790F1423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C3890-2F14-4BBD-95AC-550CCC7FE011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EA57919-16FA-4DEA-B254-5884BC7202B6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51B82E6-2ACD-4D72-AA4B-FA95558F80A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6160DE-3358-4B26-B925-43C575CA27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E79AB1-D823-4DB6-993F-2707DB29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474C84-3546-4BB2-949E-02DF09893A75}"/>
              </a:ext>
            </a:extLst>
          </p:cNvPr>
          <p:cNvGrpSpPr/>
          <p:nvPr/>
        </p:nvGrpSpPr>
        <p:grpSpPr>
          <a:xfrm rot="5400000">
            <a:off x="7425251" y="-3567264"/>
            <a:ext cx="235094" cy="8307804"/>
            <a:chOff x="777040" y="-6152673"/>
            <a:chExt cx="235094" cy="830780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9F4C57-523B-4769-85C8-34472A5504FC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rot="16200000" flipH="1">
              <a:off x="-3104668" y="-2153418"/>
              <a:ext cx="7998510" cy="0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FDAD28C-452A-47AD-9DE4-CDEF2323B81E}"/>
                </a:ext>
              </a:extLst>
            </p:cNvPr>
            <p:cNvSpPr/>
            <p:nvPr/>
          </p:nvSpPr>
          <p:spPr>
            <a:xfrm flipH="1">
              <a:off x="777040" y="1747098"/>
              <a:ext cx="235094" cy="40803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88CD9A-7004-47CD-B73F-D8B0F7BB921F}"/>
                </a:ext>
              </a:extLst>
            </p:cNvPr>
            <p:cNvSpPr/>
            <p:nvPr/>
          </p:nvSpPr>
          <p:spPr>
            <a:xfrm flipH="1">
              <a:off x="834332" y="1725326"/>
              <a:ext cx="120511" cy="120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49852-39DC-408B-9F09-C0A5039A8274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A28402-ACF6-4DE5-902B-950D4B709ECE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C2684ECF-A95D-4346-A0B1-151C15E60260}"/>
              </a:ext>
            </a:extLst>
          </p:cNvPr>
          <p:cNvSpPr txBox="1">
            <a:spLocks/>
          </p:cNvSpPr>
          <p:nvPr/>
        </p:nvSpPr>
        <p:spPr>
          <a:xfrm>
            <a:off x="742187" y="1587352"/>
            <a:ext cx="2978216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Data Analysis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7F965A-9D45-4860-A869-90737E924DF2}"/>
              </a:ext>
            </a:extLst>
          </p:cNvPr>
          <p:cNvSpPr txBox="1"/>
          <p:nvPr/>
        </p:nvSpPr>
        <p:spPr>
          <a:xfrm>
            <a:off x="6255157" y="2900084"/>
            <a:ext cx="302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itchFamily="34" charset="0"/>
              </a:rPr>
              <a:t>Data Types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3F8887-75ED-44D5-9FA1-DA8128FCD728}"/>
              </a:ext>
            </a:extLst>
          </p:cNvPr>
          <p:cNvSpPr txBox="1"/>
          <p:nvPr/>
        </p:nvSpPr>
        <p:spPr>
          <a:xfrm>
            <a:off x="5923136" y="908374"/>
            <a:ext cx="442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itchFamily="34" charset="0"/>
              </a:rPr>
              <a:t>Data Dimension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55375-B88F-49C1-8CCE-DFC4F1D4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06" y="1468545"/>
            <a:ext cx="5144408" cy="1307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F36DC4-5E92-4062-946B-697249E4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94" y="3439876"/>
            <a:ext cx="2998033" cy="25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FFC6E9-D915-4F1A-90A9-03ED790F1423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C3890-2F14-4BBD-95AC-550CCC7FE011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EA57919-16FA-4DEA-B254-5884BC7202B6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51B82E6-2ACD-4D72-AA4B-FA95558F80A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6160DE-3358-4B26-B925-43C575CA27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E79AB1-D823-4DB6-993F-2707DB29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474C84-3546-4BB2-949E-02DF09893A75}"/>
              </a:ext>
            </a:extLst>
          </p:cNvPr>
          <p:cNvGrpSpPr/>
          <p:nvPr/>
        </p:nvGrpSpPr>
        <p:grpSpPr>
          <a:xfrm rot="5400000">
            <a:off x="7425251" y="-3567264"/>
            <a:ext cx="235094" cy="8307804"/>
            <a:chOff x="777040" y="-6152673"/>
            <a:chExt cx="235094" cy="830780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9F4C57-523B-4769-85C8-34472A5504FC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rot="16200000" flipH="1">
              <a:off x="-3104668" y="-2153418"/>
              <a:ext cx="7998510" cy="0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FDAD28C-452A-47AD-9DE4-CDEF2323B81E}"/>
                </a:ext>
              </a:extLst>
            </p:cNvPr>
            <p:cNvSpPr/>
            <p:nvPr/>
          </p:nvSpPr>
          <p:spPr>
            <a:xfrm flipH="1">
              <a:off x="777040" y="1747098"/>
              <a:ext cx="235094" cy="40803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88CD9A-7004-47CD-B73F-D8B0F7BB921F}"/>
                </a:ext>
              </a:extLst>
            </p:cNvPr>
            <p:cNvSpPr/>
            <p:nvPr/>
          </p:nvSpPr>
          <p:spPr>
            <a:xfrm flipH="1">
              <a:off x="834332" y="1725326"/>
              <a:ext cx="120511" cy="120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49852-39DC-408B-9F09-C0A5039A8274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A28402-ACF6-4DE5-902B-950D4B709ECE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C2684ECF-A95D-4346-A0B1-151C15E60260}"/>
              </a:ext>
            </a:extLst>
          </p:cNvPr>
          <p:cNvSpPr txBox="1">
            <a:spLocks/>
          </p:cNvSpPr>
          <p:nvPr/>
        </p:nvSpPr>
        <p:spPr>
          <a:xfrm>
            <a:off x="742187" y="1587352"/>
            <a:ext cx="2978216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Data Analysis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3F8887-75ED-44D5-9FA1-DA8128FCD728}"/>
              </a:ext>
            </a:extLst>
          </p:cNvPr>
          <p:cNvSpPr txBox="1"/>
          <p:nvPr/>
        </p:nvSpPr>
        <p:spPr>
          <a:xfrm>
            <a:off x="3698190" y="927309"/>
            <a:ext cx="434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itchFamily="34" charset="0"/>
              </a:rPr>
              <a:t>Missing Values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B584B-A6BD-4074-9511-B2F9D336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63" y="1519049"/>
            <a:ext cx="7838752" cy="4577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40B858-8742-4F10-B2BC-A4D249BE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" y="3568367"/>
            <a:ext cx="3922522" cy="30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0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FFC6E9-D915-4F1A-90A9-03ED790F1423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C3890-2F14-4BBD-95AC-550CCC7FE011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EA57919-16FA-4DEA-B254-5884BC7202B6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51B82E6-2ACD-4D72-AA4B-FA95558F80A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6160DE-3358-4B26-B925-43C575CA27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E79AB1-D823-4DB6-993F-2707DB29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474C84-3546-4BB2-949E-02DF09893A75}"/>
              </a:ext>
            </a:extLst>
          </p:cNvPr>
          <p:cNvGrpSpPr/>
          <p:nvPr/>
        </p:nvGrpSpPr>
        <p:grpSpPr>
          <a:xfrm rot="5400000">
            <a:off x="7425251" y="-3567264"/>
            <a:ext cx="235094" cy="8307804"/>
            <a:chOff x="777040" y="-6152673"/>
            <a:chExt cx="235094" cy="830780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9F4C57-523B-4769-85C8-34472A5504FC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rot="16200000" flipH="1">
              <a:off x="-3104668" y="-2153418"/>
              <a:ext cx="7998510" cy="0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FDAD28C-452A-47AD-9DE4-CDEF2323B81E}"/>
                </a:ext>
              </a:extLst>
            </p:cNvPr>
            <p:cNvSpPr/>
            <p:nvPr/>
          </p:nvSpPr>
          <p:spPr>
            <a:xfrm flipH="1">
              <a:off x="777040" y="1747098"/>
              <a:ext cx="235094" cy="40803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88CD9A-7004-47CD-B73F-D8B0F7BB921F}"/>
                </a:ext>
              </a:extLst>
            </p:cNvPr>
            <p:cNvSpPr/>
            <p:nvPr/>
          </p:nvSpPr>
          <p:spPr>
            <a:xfrm flipH="1">
              <a:off x="834332" y="1725326"/>
              <a:ext cx="120511" cy="120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49852-39DC-408B-9F09-C0A5039A8274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A28402-ACF6-4DE5-902B-950D4B709ECE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C2684ECF-A95D-4346-A0B1-151C15E60260}"/>
              </a:ext>
            </a:extLst>
          </p:cNvPr>
          <p:cNvSpPr txBox="1">
            <a:spLocks/>
          </p:cNvSpPr>
          <p:nvPr/>
        </p:nvSpPr>
        <p:spPr>
          <a:xfrm>
            <a:off x="652143" y="1589700"/>
            <a:ext cx="3166558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Summary Statistics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3F8887-75ED-44D5-9FA1-DA8128FCD728}"/>
              </a:ext>
            </a:extLst>
          </p:cNvPr>
          <p:cNvSpPr txBox="1"/>
          <p:nvPr/>
        </p:nvSpPr>
        <p:spPr>
          <a:xfrm>
            <a:off x="5357597" y="595661"/>
            <a:ext cx="579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itchFamily="34" charset="0"/>
              </a:rPr>
              <a:t>For numerical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8DA5D-EC97-4E9A-A7D0-D0700DBE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89" y="1131125"/>
            <a:ext cx="6772033" cy="26268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EB14A4-E691-4FC4-8418-137E7A27C534}"/>
              </a:ext>
            </a:extLst>
          </p:cNvPr>
          <p:cNvSpPr txBox="1"/>
          <p:nvPr/>
        </p:nvSpPr>
        <p:spPr>
          <a:xfrm>
            <a:off x="5357597" y="3822894"/>
            <a:ext cx="579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Arial" pitchFamily="34" charset="0"/>
              </a:rPr>
              <a:t>For categorical variables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6A352E-E89E-43E2-9B60-3F679CD4E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86"/>
          <a:stretch/>
        </p:blipFill>
        <p:spPr>
          <a:xfrm>
            <a:off x="4237089" y="4360534"/>
            <a:ext cx="6768655" cy="1905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947425-4C5B-4589-8EDD-C3D029EA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012" y="5010204"/>
            <a:ext cx="4446239" cy="12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4F7A176E-A2B2-4681-9A96-1B901CE0B3CE}"/>
              </a:ext>
            </a:extLst>
          </p:cNvPr>
          <p:cNvSpPr/>
          <p:nvPr/>
        </p:nvSpPr>
        <p:spPr>
          <a:xfrm rot="19788920">
            <a:off x="3506775" y="3520894"/>
            <a:ext cx="735485" cy="1348669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F1DE31C-6237-493C-A5AC-54E37532DB1E}"/>
              </a:ext>
            </a:extLst>
          </p:cNvPr>
          <p:cNvSpPr txBox="1">
            <a:spLocks/>
          </p:cNvSpPr>
          <p:nvPr/>
        </p:nvSpPr>
        <p:spPr>
          <a:xfrm>
            <a:off x="-76451" y="5285005"/>
            <a:ext cx="5564345" cy="1465227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Outliers Treatment using IQR method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D60291AC-6EE6-4157-AE98-FB7CA696EE50}"/>
              </a:ext>
            </a:extLst>
          </p:cNvPr>
          <p:cNvSpPr/>
          <p:nvPr/>
        </p:nvSpPr>
        <p:spPr>
          <a:xfrm rot="19470041">
            <a:off x="8042055" y="2101673"/>
            <a:ext cx="691985" cy="1287443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CC2775-7CB9-47B0-9857-102C0294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98" y="849836"/>
            <a:ext cx="1996573" cy="844704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0A4F8842-CD58-43A1-9BEB-8524331436F8}"/>
              </a:ext>
            </a:extLst>
          </p:cNvPr>
          <p:cNvSpPr txBox="1">
            <a:spLocks/>
          </p:cNvSpPr>
          <p:nvPr/>
        </p:nvSpPr>
        <p:spPr>
          <a:xfrm>
            <a:off x="5930955" y="152797"/>
            <a:ext cx="6593957" cy="602882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Data Dimension after 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removing outliers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5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151208D-EC29-4B3E-9FEF-C988A684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80" y="3521673"/>
            <a:ext cx="5394960" cy="31877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5F2ECC-B9DB-45C3-8FEA-06A9D67CD2F9}"/>
              </a:ext>
            </a:extLst>
          </p:cNvPr>
          <p:cNvSpPr/>
          <p:nvPr/>
        </p:nvSpPr>
        <p:spPr>
          <a:xfrm>
            <a:off x="10637520" y="5085080"/>
            <a:ext cx="1351280" cy="153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0910B4-19D7-4960-BA25-257F5B341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121152"/>
            <a:ext cx="5537200" cy="31511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A727BA-BBEB-4C76-89A0-206B1215AC3B}"/>
              </a:ext>
            </a:extLst>
          </p:cNvPr>
          <p:cNvSpPr/>
          <p:nvPr/>
        </p:nvSpPr>
        <p:spPr>
          <a:xfrm>
            <a:off x="4226560" y="1681480"/>
            <a:ext cx="1432560" cy="14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5F620-B1FD-4098-85C6-532A655CE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2397">
            <a:off x="4257677" y="3126739"/>
            <a:ext cx="3676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014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a3c89025-5b04-4513-88c2-8634c27cc914" Revision="3" Stencil="System.MyShapes" StencilVersion="1.0"/>
</Control>
</file>

<file path=customXml/item2.xml><?xml version="1.0" encoding="utf-8"?>
<Control xmlns="http://schemas.microsoft.com/VisualStudio/2011/storyboarding/control">
  <Id Name="a3c89025-5b04-4513-88c2-8634c27cc914" Revision="2" Stencil="System.MyShapes" StencilVersion="1.0"/>
</Control>
</file>

<file path=customXml/item3.xml><?xml version="1.0" encoding="utf-8"?>
<Control xmlns="http://schemas.microsoft.com/VisualStudio/2011/storyboarding/control">
  <Id Name="a3c89025-5b04-4513-88c2-8634c27cc914" Revision="3" Stencil="System.MyShapes" StencilVersion="1.0"/>
</Control>
</file>

<file path=customXml/itemProps1.xml><?xml version="1.0" encoding="utf-8"?>
<ds:datastoreItem xmlns:ds="http://schemas.openxmlformats.org/officeDocument/2006/customXml" ds:itemID="{90B8E9DC-A1D0-4B40-BFE6-1039F15292E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8C5E0D0-7945-4368-B264-DC4C70621B2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80C167F-6475-48F5-83E1-D2822EBA5EB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582</Words>
  <Application>Microsoft Office PowerPoint</Application>
  <PresentationFormat>Widescreen</PresentationFormat>
  <Paragraphs>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Bahnschrift Light</vt:lpstr>
      <vt:lpstr>Berlin Sans FB</vt:lpstr>
      <vt:lpstr>Calibri</vt:lpstr>
      <vt:lpstr>Courier New</vt:lpstr>
      <vt:lpstr>Segoe UI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Lavanya Anand</cp:lastModifiedBy>
  <cp:revision>257</cp:revision>
  <dcterms:created xsi:type="dcterms:W3CDTF">2020-01-20T05:08:25Z</dcterms:created>
  <dcterms:modified xsi:type="dcterms:W3CDTF">2021-05-16T17:05:13Z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