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63" r:id="rId3"/>
    <p:sldId id="257" r:id="rId4"/>
    <p:sldId id="262" r:id="rId5"/>
    <p:sldId id="261" r:id="rId6"/>
    <p:sldId id="264" r:id="rId7"/>
    <p:sldId id="265" r:id="rId8"/>
    <p:sldId id="266" r:id="rId9"/>
    <p:sldId id="267" r:id="rId10"/>
    <p:sldId id="268" r:id="rId11"/>
    <p:sldId id="269" r:id="rId12"/>
    <p:sldId id="270" r:id="rId13"/>
    <p:sldId id="271" r:id="rId14"/>
    <p:sldId id="272" r:id="rId15"/>
    <p:sldId id="273" r:id="rId16"/>
    <p:sldId id="274" r:id="rId17"/>
    <p:sldId id="258" r:id="rId18"/>
    <p:sldId id="259" r:id="rId19"/>
    <p:sldId id="275" r:id="rId20"/>
    <p:sldId id="277"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666A9C-8337-4DA1-9A1C-FC28A195A9D7}" type="datetimeFigureOut">
              <a:rPr lang="en-US" smtClean="0"/>
              <a:pPr/>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731D7-D5A0-4D6F-9628-3DC8A83F9C3E}" type="slidenum">
              <a:rPr lang="en-US" smtClean="0"/>
              <a:pPr/>
              <a:t>‹#›</a:t>
            </a:fld>
            <a:endParaRPr lang="en-US"/>
          </a:p>
        </p:txBody>
      </p:sp>
    </p:spTree>
    <p:extLst>
      <p:ext uri="{BB962C8B-B14F-4D97-AF65-F5344CB8AC3E}">
        <p14:creationId xmlns:p14="http://schemas.microsoft.com/office/powerpoint/2010/main" xmlns="" val="245217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F731D7-D5A0-4D6F-9628-3DC8A83F9C3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1/13/2015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1/13/2015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1/13/2015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1/13/2015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1/13/2015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1/13/2015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1/13/2015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Ben_Jonson" TargetMode="External"/><Relationship Id="rId7" Type="http://schemas.openxmlformats.org/officeDocument/2006/relationships/hyperlink" Target="http://en.wikipedia.org/wiki/Greek_language" TargetMode="External"/><Relationship Id="rId2" Type="http://schemas.openxmlformats.org/officeDocument/2006/relationships/hyperlink" Target="http://en.wikipedia.org/wiki/Martial" TargetMode="External"/><Relationship Id="rId1" Type="http://schemas.openxmlformats.org/officeDocument/2006/relationships/slideLayout" Target="../slideLayouts/slideLayout2.xml"/><Relationship Id="rId6" Type="http://schemas.openxmlformats.org/officeDocument/2006/relationships/hyperlink" Target="http://en.wikipedia.org/wiki/Proto-Indo-European_root" TargetMode="External"/><Relationship Id="rId5" Type="http://schemas.openxmlformats.org/officeDocument/2006/relationships/hyperlink" Target="http://en.wikipedia.org/wiki/Latin" TargetMode="External"/><Relationship Id="rId4" Type="http://schemas.openxmlformats.org/officeDocument/2006/relationships/hyperlink" Target="http://en.wikipedia.org/w/index.php?title=Literary_theft&amp;action=edit&amp;redlink=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470025"/>
          </a:xfrm>
        </p:spPr>
        <p:txBody>
          <a:bodyPr>
            <a:normAutofit fontScale="90000"/>
          </a:bodyPr>
          <a:lstStyle/>
          <a:p>
            <a:r>
              <a:rPr lang="en-US" b="1" dirty="0" smtClean="0"/>
              <a:t>PLAGIARISM BASED ASSIGNMENT </a:t>
            </a:r>
            <a:r>
              <a:rPr lang="en-US" b="1" dirty="0" smtClean="0"/>
              <a:t>                      	MANAGEMENT SYSTEM</a:t>
            </a:r>
            <a:r>
              <a:rPr lang="en-US" b="1" dirty="0" smtClean="0"/>
              <a:t/>
            </a:r>
            <a:br>
              <a:rPr lang="en-US" b="1" dirty="0" smtClean="0"/>
            </a:br>
            <a:endParaRPr lang="en-US" b="1"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SOFTWARE </a:t>
            </a:r>
            <a:r>
              <a:rPr lang="en-IN" dirty="0" smtClean="0"/>
              <a:t> SYSTEM  ATTRIBUTES</a:t>
            </a:r>
            <a:endParaRPr lang="en-IN" dirty="0"/>
          </a:p>
        </p:txBody>
      </p:sp>
      <p:sp>
        <p:nvSpPr>
          <p:cNvPr id="3" name="Content Placeholder 2"/>
          <p:cNvSpPr>
            <a:spLocks noGrp="1"/>
          </p:cNvSpPr>
          <p:nvPr>
            <p:ph sz="quarter" idx="1"/>
          </p:nvPr>
        </p:nvSpPr>
        <p:spPr/>
        <p:txBody>
          <a:bodyPr>
            <a:normAutofit/>
          </a:bodyPr>
          <a:lstStyle/>
          <a:p>
            <a:pPr marL="0" indent="0">
              <a:buNone/>
            </a:pPr>
            <a:r>
              <a:rPr lang="en-US" dirty="0"/>
              <a:t>Since, there are a number of attributes of software that can serve as requirements; the following items provide a partial list.  These are also known as non-functional requirements or quality attributes. </a:t>
            </a:r>
            <a:endParaRPr lang="en-IN" dirty="0"/>
          </a:p>
          <a:p>
            <a:pPr marL="0" indent="0">
              <a:buNone/>
            </a:pPr>
            <a:r>
              <a:rPr lang="en-US" dirty="0"/>
              <a:t> </a:t>
            </a:r>
            <a:endParaRPr lang="en-IN" dirty="0"/>
          </a:p>
          <a:p>
            <a:pPr marL="0" indent="0">
              <a:buNone/>
            </a:pPr>
            <a:r>
              <a:rPr lang="en-US" dirty="0"/>
              <a:t>These are characteristics the system must possess, but that might pervade through the design.</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xmlns="" val="396680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5262979"/>
          </a:xfrm>
          <a:prstGeom prst="rect">
            <a:avLst/>
          </a:prstGeom>
        </p:spPr>
        <p:txBody>
          <a:bodyPr wrap="square">
            <a:spAutoFit/>
          </a:bodyPr>
          <a:lstStyle/>
          <a:p>
            <a:r>
              <a:rPr lang="x-none" b="1" smtClean="0"/>
              <a:t>1</a:t>
            </a:r>
            <a:r>
              <a:rPr lang="en-IN" b="1" dirty="0" smtClean="0"/>
              <a:t>.</a:t>
            </a:r>
            <a:r>
              <a:rPr lang="x-none" b="1"/>
              <a:t>	</a:t>
            </a:r>
            <a:r>
              <a:rPr lang="x-none" sz="2800" b="1"/>
              <a:t>Availability</a:t>
            </a:r>
            <a:endParaRPr lang="en-IN" sz="2800" b="1" i="1" dirty="0"/>
          </a:p>
          <a:p>
            <a:r>
              <a:rPr lang="en-US" sz="2800" dirty="0"/>
              <a:t> </a:t>
            </a:r>
            <a:endParaRPr lang="en-IN" sz="2800" dirty="0"/>
          </a:p>
          <a:p>
            <a:r>
              <a:rPr lang="en-US" sz="2800" dirty="0"/>
              <a:t>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a:t>
            </a:r>
            <a:r>
              <a:rPr lang="en-US" dirty="0"/>
              <a:t>.</a:t>
            </a:r>
            <a:endParaRPr lang="en-IN" dirty="0"/>
          </a:p>
        </p:txBody>
      </p:sp>
    </p:spTree>
    <p:extLst>
      <p:ext uri="{BB962C8B-B14F-4D97-AF65-F5344CB8AC3E}">
        <p14:creationId xmlns:p14="http://schemas.microsoft.com/office/powerpoint/2010/main" xmlns="" val="16420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77200" cy="5693866"/>
          </a:xfrm>
          <a:prstGeom prst="rect">
            <a:avLst/>
          </a:prstGeom>
        </p:spPr>
        <p:txBody>
          <a:bodyPr wrap="square">
            <a:spAutoFit/>
          </a:bodyPr>
          <a:lstStyle/>
          <a:p>
            <a:r>
              <a:rPr lang="en-US" sz="2800" b="1" dirty="0" smtClean="0"/>
              <a:t>2.</a:t>
            </a:r>
            <a:r>
              <a:rPr lang="en-US" sz="2800" b="1" dirty="0"/>
              <a:t>	Reliability</a:t>
            </a:r>
            <a:endParaRPr lang="en-IN" sz="2800" dirty="0"/>
          </a:p>
          <a:p>
            <a:r>
              <a:rPr lang="en-US" sz="2800" dirty="0"/>
              <a:t> </a:t>
            </a:r>
            <a:endParaRPr lang="en-IN" sz="2800" dirty="0"/>
          </a:p>
          <a:p>
            <a:r>
              <a:rPr lang="en-US" sz="2800" dirty="0"/>
              <a:t>The reliability of the overall program depends on the reliability of the separate components. The main pillar of reliability of the system is the backup of the database which is continuously maintained and updated to reflect the most recent changes. Also the system will be functioning inside a container (since the implementation is J2EE oriented). Thus the overall stability of the system depends on the stability of container and its underlying operating system</a:t>
            </a:r>
            <a:endParaRPr lang="en-IN" sz="2800" dirty="0"/>
          </a:p>
        </p:txBody>
      </p:sp>
    </p:spTree>
    <p:extLst>
      <p:ext uri="{BB962C8B-B14F-4D97-AF65-F5344CB8AC3E}">
        <p14:creationId xmlns:p14="http://schemas.microsoft.com/office/powerpoint/2010/main" xmlns="" val="328310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1"/>
            <a:ext cx="8153400" cy="4832092"/>
          </a:xfrm>
          <a:prstGeom prst="rect">
            <a:avLst/>
          </a:prstGeom>
        </p:spPr>
        <p:txBody>
          <a:bodyPr wrap="square">
            <a:spAutoFit/>
          </a:bodyPr>
          <a:lstStyle/>
          <a:p>
            <a:r>
              <a:rPr lang="en-US" sz="2800" b="1" dirty="0" smtClean="0"/>
              <a:t>3.</a:t>
            </a:r>
            <a:r>
              <a:rPr lang="en-US" sz="2800" b="1" dirty="0"/>
              <a:t>	Security  </a:t>
            </a:r>
            <a:endParaRPr lang="en-IN" sz="2800" dirty="0"/>
          </a:p>
          <a:p>
            <a:r>
              <a:rPr lang="en-US" sz="2800" dirty="0"/>
              <a:t> </a:t>
            </a:r>
            <a:endParaRPr lang="en-IN" sz="2800" dirty="0"/>
          </a:p>
          <a:p>
            <a:pPr lvl="0"/>
            <a:r>
              <a:rPr lang="en-US" sz="2800" dirty="0"/>
              <a:t>Passwords will be saved encrypted in the database in order to ensure the user's privacy. </a:t>
            </a:r>
            <a:endParaRPr lang="en-IN" sz="2800" dirty="0"/>
          </a:p>
          <a:p>
            <a:pPr lvl="0"/>
            <a:r>
              <a:rPr lang="en-US" sz="2800" dirty="0"/>
              <a:t>The user's IP will be logged. </a:t>
            </a:r>
            <a:endParaRPr lang="en-IN" sz="2800" dirty="0"/>
          </a:p>
          <a:p>
            <a:pPr lvl="0"/>
            <a:r>
              <a:rPr lang="en-US" sz="2800" dirty="0"/>
              <a:t>Sensitive data will be encrypted before being sent over insecure connections like the internet.</a:t>
            </a:r>
            <a:endParaRPr lang="en-IN" sz="2800" dirty="0"/>
          </a:p>
          <a:p>
            <a:pPr lvl="0"/>
            <a:r>
              <a:rPr lang="en-US" sz="2800" dirty="0"/>
              <a:t>Certain functions will be assigned to certain modules only.</a:t>
            </a:r>
            <a:endParaRPr lang="en-IN" sz="2800" dirty="0"/>
          </a:p>
          <a:p>
            <a:pPr lvl="0"/>
            <a:r>
              <a:rPr lang="en-US" sz="2800" dirty="0"/>
              <a:t>Data integrity will be checked for critical variables.</a:t>
            </a:r>
            <a:endParaRPr lang="en-IN" sz="2800" dirty="0"/>
          </a:p>
        </p:txBody>
      </p:sp>
    </p:spTree>
    <p:extLst>
      <p:ext uri="{BB962C8B-B14F-4D97-AF65-F5344CB8AC3E}">
        <p14:creationId xmlns:p14="http://schemas.microsoft.com/office/powerpoint/2010/main" xmlns="" val="320984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848600" cy="4247317"/>
          </a:xfrm>
          <a:prstGeom prst="rect">
            <a:avLst/>
          </a:prstGeom>
        </p:spPr>
        <p:txBody>
          <a:bodyPr wrap="square">
            <a:spAutoFit/>
          </a:bodyPr>
          <a:lstStyle/>
          <a:p>
            <a:r>
              <a:rPr lang="en-US" sz="2800" b="1" dirty="0" smtClean="0"/>
              <a:t>4.</a:t>
            </a:r>
            <a:r>
              <a:rPr lang="en-US" sz="2800" b="1" dirty="0"/>
              <a:t>	</a:t>
            </a:r>
            <a:r>
              <a:rPr lang="en-US" sz="2800" b="1" dirty="0" err="1" smtClean="0"/>
              <a:t>Maintainance</a:t>
            </a:r>
            <a:endParaRPr lang="en-IN" sz="2800" dirty="0"/>
          </a:p>
          <a:p>
            <a:r>
              <a:rPr lang="en-US" sz="2800" dirty="0"/>
              <a:t> </a:t>
            </a:r>
            <a:endParaRPr lang="en-IN" sz="2800" dirty="0"/>
          </a:p>
          <a:p>
            <a:r>
              <a:rPr lang="en-US" sz="2800" dirty="0"/>
              <a:t>A commercial database is used for maintaining the database and the application server takes care of the site. In case of a failure, a re-initialization of the program will be done. Also the software design is being done with modularity in mind so that maintainability can be done efficiently.</a:t>
            </a:r>
            <a:endParaRPr lang="en-IN" sz="2800" dirty="0"/>
          </a:p>
          <a:p>
            <a:r>
              <a:rPr lang="en-US" dirty="0"/>
              <a:t> </a:t>
            </a:r>
            <a:endParaRPr lang="en-IN" dirty="0"/>
          </a:p>
        </p:txBody>
      </p:sp>
    </p:spTree>
    <p:extLst>
      <p:ext uri="{BB962C8B-B14F-4D97-AF65-F5344CB8AC3E}">
        <p14:creationId xmlns:p14="http://schemas.microsoft.com/office/powerpoint/2010/main" xmlns="" val="162437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848600" cy="4955203"/>
          </a:xfrm>
          <a:prstGeom prst="rect">
            <a:avLst/>
          </a:prstGeom>
        </p:spPr>
        <p:txBody>
          <a:bodyPr wrap="square">
            <a:spAutoFit/>
          </a:bodyPr>
          <a:lstStyle/>
          <a:p>
            <a:r>
              <a:rPr lang="en-US" sz="2800" dirty="0" smtClean="0"/>
              <a:t>5.</a:t>
            </a:r>
            <a:r>
              <a:rPr lang="en-US" sz="2800" dirty="0"/>
              <a:t>	</a:t>
            </a:r>
            <a:r>
              <a:rPr lang="en-US" sz="2800" b="1" dirty="0"/>
              <a:t>Portability </a:t>
            </a:r>
            <a:endParaRPr lang="en-IN" sz="2800" dirty="0"/>
          </a:p>
          <a:p>
            <a:r>
              <a:rPr lang="en-US" sz="2800" b="1" i="1" dirty="0"/>
              <a:t> </a:t>
            </a:r>
            <a:endParaRPr lang="en-IN" sz="2800" dirty="0"/>
          </a:p>
          <a:p>
            <a:r>
              <a:rPr lang="en-US" sz="2800" dirty="0"/>
              <a:t>The application is J2EE based and should be compatible with all other systems which have a native Java implementation. The end-user part is fully portable and any system using any web browser should be able to use the features of the application, including any hardware platform that is available or will be available in the future.</a:t>
            </a:r>
            <a:r>
              <a:rPr lang="en-US" sz="2800" b="1" i="1" dirty="0"/>
              <a:t> </a:t>
            </a:r>
            <a:endParaRPr lang="en-IN" sz="2800" dirty="0"/>
          </a:p>
          <a:p>
            <a:r>
              <a:rPr lang="en-US" dirty="0"/>
              <a:t> </a:t>
            </a:r>
            <a:endParaRPr lang="en-IN" dirty="0"/>
          </a:p>
          <a:p>
            <a:r>
              <a:rPr lang="en-US" dirty="0"/>
              <a:t> </a:t>
            </a:r>
            <a:endParaRPr lang="en-IN" dirty="0"/>
          </a:p>
        </p:txBody>
      </p:sp>
    </p:spTree>
    <p:extLst>
      <p:ext uri="{BB962C8B-B14F-4D97-AF65-F5344CB8AC3E}">
        <p14:creationId xmlns:p14="http://schemas.microsoft.com/office/powerpoint/2010/main" xmlns="" val="33668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SEQUENCES</a:t>
            </a:r>
            <a:endParaRPr lang="en-IN" dirty="0"/>
          </a:p>
        </p:txBody>
      </p:sp>
      <p:sp>
        <p:nvSpPr>
          <p:cNvPr id="3" name="Rectangle 2"/>
          <p:cNvSpPr/>
          <p:nvPr/>
        </p:nvSpPr>
        <p:spPr>
          <a:xfrm>
            <a:off x="533400" y="1443840"/>
            <a:ext cx="8153400" cy="4154984"/>
          </a:xfrm>
          <a:prstGeom prst="rect">
            <a:avLst/>
          </a:prstGeom>
        </p:spPr>
        <p:txBody>
          <a:bodyPr wrap="square">
            <a:spAutoFit/>
          </a:bodyPr>
          <a:lstStyle/>
          <a:p>
            <a:pPr lvl="0"/>
            <a:endParaRPr lang="en-US" sz="2400" dirty="0" smtClean="0"/>
          </a:p>
          <a:p>
            <a:pPr lvl="0"/>
            <a:r>
              <a:rPr lang="en-US" sz="2400" dirty="0" smtClean="0"/>
              <a:t>To </a:t>
            </a:r>
            <a:r>
              <a:rPr lang="en-US" sz="2400" dirty="0"/>
              <a:t>implement the comparator as a plagiarism detection tool.</a:t>
            </a:r>
            <a:endParaRPr lang="en-IN" sz="2400" dirty="0"/>
          </a:p>
          <a:p>
            <a:r>
              <a:rPr lang="en-US" sz="2400" dirty="0"/>
              <a:t> </a:t>
            </a:r>
            <a:endParaRPr lang="en-IN" sz="2400" dirty="0"/>
          </a:p>
          <a:p>
            <a:pPr lvl="0"/>
            <a:r>
              <a:rPr lang="en-US" sz="2400" dirty="0"/>
              <a:t>To implement the comparator as an automatic marking tool.</a:t>
            </a:r>
            <a:endParaRPr lang="en-IN" sz="2400" dirty="0"/>
          </a:p>
          <a:p>
            <a:r>
              <a:rPr lang="en-US" sz="2400" dirty="0"/>
              <a:t> </a:t>
            </a:r>
            <a:endParaRPr lang="en-IN" sz="2400" dirty="0"/>
          </a:p>
          <a:p>
            <a:pPr lvl="0"/>
            <a:r>
              <a:rPr lang="en-US" sz="2400" dirty="0"/>
              <a:t>To design a program-comparing algorithm and develop a program comparator.</a:t>
            </a:r>
            <a:endParaRPr lang="en-IN" sz="2400" dirty="0"/>
          </a:p>
          <a:p>
            <a:r>
              <a:rPr lang="en-US" sz="2400" dirty="0"/>
              <a:t> </a:t>
            </a:r>
            <a:endParaRPr lang="en-IN" sz="2400" dirty="0"/>
          </a:p>
          <a:p>
            <a:pPr lvl="0"/>
            <a:r>
              <a:rPr lang="en-US" sz="2400" dirty="0"/>
              <a:t>To evaluate the comparator. An online assignment management system including plagiarism detection and automatic marking is developed</a:t>
            </a:r>
            <a:endParaRPr lang="en-IN" sz="2400" dirty="0"/>
          </a:p>
        </p:txBody>
      </p:sp>
    </p:spTree>
    <p:extLst>
      <p:ext uri="{BB962C8B-B14F-4D97-AF65-F5344CB8AC3E}">
        <p14:creationId xmlns:p14="http://schemas.microsoft.com/office/powerpoint/2010/main" xmlns="" val="248853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      CONTEXT LEVEL DFD </a:t>
            </a:r>
            <a:endParaRPr lang="en-US" dirty="0"/>
          </a:p>
        </p:txBody>
      </p:sp>
      <p:sp>
        <p:nvSpPr>
          <p:cNvPr id="3" name="Content Placeholder 2"/>
          <p:cNvSpPr>
            <a:spLocks noGrp="1"/>
          </p:cNvSpPr>
          <p:nvPr>
            <p:ph sz="quarter" idx="1"/>
          </p:nvPr>
        </p:nvSpPr>
        <p:spPr>
          <a:xfrm>
            <a:off x="381000" y="1447800"/>
            <a:ext cx="8305800" cy="4724717"/>
          </a:xfrm>
        </p:spPr>
        <p:txBody>
          <a:bodyPr/>
          <a:lstStyle/>
          <a:p>
            <a:r>
              <a:rPr lang="en-US" dirty="0" smtClean="0"/>
              <a:t> </a:t>
            </a:r>
            <a:endParaRPr lang="en-US" dirty="0"/>
          </a:p>
        </p:txBody>
      </p:sp>
      <p:sp>
        <p:nvSpPr>
          <p:cNvPr id="4" name="Rectangle 3"/>
          <p:cNvSpPr/>
          <p:nvPr/>
        </p:nvSpPr>
        <p:spPr>
          <a:xfrm>
            <a:off x="685800" y="2667000"/>
            <a:ext cx="2362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STUDENT</a:t>
            </a:r>
            <a:endParaRPr lang="en-US" sz="3200" dirty="0"/>
          </a:p>
        </p:txBody>
      </p:sp>
      <p:sp>
        <p:nvSpPr>
          <p:cNvPr id="5" name="Oval 4"/>
          <p:cNvSpPr/>
          <p:nvPr/>
        </p:nvSpPr>
        <p:spPr>
          <a:xfrm>
            <a:off x="3657600" y="2590800"/>
            <a:ext cx="20574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PLAGIARISM DETCTOR</a:t>
            </a:r>
            <a:endParaRPr lang="en-US" sz="1600" dirty="0"/>
          </a:p>
        </p:txBody>
      </p:sp>
      <p:sp>
        <p:nvSpPr>
          <p:cNvPr id="6" name="Rectangle 5"/>
          <p:cNvSpPr/>
          <p:nvPr/>
        </p:nvSpPr>
        <p:spPr>
          <a:xfrm>
            <a:off x="6324600" y="2667000"/>
            <a:ext cx="2209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 DATABASE</a:t>
            </a:r>
            <a:endParaRPr lang="en-US" dirty="0"/>
          </a:p>
        </p:txBody>
      </p:sp>
      <p:cxnSp>
        <p:nvCxnSpPr>
          <p:cNvPr id="8" name="Straight Arrow Connector 7"/>
          <p:cNvCxnSpPr/>
          <p:nvPr/>
        </p:nvCxnSpPr>
        <p:spPr>
          <a:xfrm>
            <a:off x="3048000" y="3048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2971800" y="4191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638800" y="358140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24200" y="28194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UPLOAD</a:t>
            </a:r>
            <a:endParaRPr lang="en-US" sz="800" dirty="0"/>
          </a:p>
        </p:txBody>
      </p:sp>
      <p:sp>
        <p:nvSpPr>
          <p:cNvPr id="19" name="Rectangle 18"/>
          <p:cNvSpPr/>
          <p:nvPr/>
        </p:nvSpPr>
        <p:spPr>
          <a:xfrm>
            <a:off x="3124200" y="42672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PLAGIARISM</a:t>
            </a:r>
          </a:p>
          <a:p>
            <a:pPr algn="ctr"/>
            <a:r>
              <a:rPr lang="en-US" sz="900" dirty="0" smtClean="0"/>
              <a:t>FOUND</a:t>
            </a:r>
            <a:endParaRPr lang="en-US" sz="900" dirty="0"/>
          </a:p>
        </p:txBody>
      </p:sp>
      <p:sp>
        <p:nvSpPr>
          <p:cNvPr id="20" name="Rectangle 19"/>
          <p:cNvSpPr/>
          <p:nvPr/>
        </p:nvSpPr>
        <p:spPr>
          <a:xfrm>
            <a:off x="5715000" y="3886200"/>
            <a:ext cx="609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PLAGIARISM NOT </a:t>
            </a:r>
          </a:p>
          <a:p>
            <a:pPr algn="ctr"/>
            <a:r>
              <a:rPr lang="en-US" sz="900" dirty="0" smtClean="0"/>
              <a:t>FOUND</a:t>
            </a:r>
            <a:endParaRPr lang="en-US" sz="900"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22" y="142852"/>
            <a:ext cx="8229600" cy="1143000"/>
          </a:xfrm>
        </p:spPr>
        <p:txBody>
          <a:bodyPr>
            <a:normAutofit/>
          </a:bodyPr>
          <a:lstStyle/>
          <a:p>
            <a:r>
              <a:rPr lang="en-US" dirty="0" smtClean="0"/>
              <a:t> 	 LEVEL 0 DFD				 </a:t>
            </a:r>
            <a:endParaRPr lang="en-US" dirty="0"/>
          </a:p>
        </p:txBody>
      </p:sp>
      <p:sp>
        <p:nvSpPr>
          <p:cNvPr id="3" name="Rectangle 2"/>
          <p:cNvSpPr/>
          <p:nvPr/>
        </p:nvSpPr>
        <p:spPr>
          <a:xfrm>
            <a:off x="228600" y="2971800"/>
            <a:ext cx="2590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STUDENT</a:t>
            </a:r>
            <a:endParaRPr lang="en-US" sz="3200" dirty="0"/>
          </a:p>
        </p:txBody>
      </p:sp>
      <p:sp>
        <p:nvSpPr>
          <p:cNvPr id="4" name="Rectangle 3"/>
          <p:cNvSpPr/>
          <p:nvPr/>
        </p:nvSpPr>
        <p:spPr>
          <a:xfrm>
            <a:off x="6324600" y="2971800"/>
            <a:ext cx="2590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ASSIGNMENT</a:t>
            </a:r>
          </a:p>
          <a:p>
            <a:pPr algn="ctr"/>
            <a:r>
              <a:rPr lang="en-US" sz="2800" dirty="0" smtClean="0"/>
              <a:t>DATABASE</a:t>
            </a:r>
            <a:endParaRPr lang="en-US" sz="2800" dirty="0"/>
          </a:p>
        </p:txBody>
      </p:sp>
      <p:sp>
        <p:nvSpPr>
          <p:cNvPr id="5" name="Oval 4"/>
          <p:cNvSpPr/>
          <p:nvPr/>
        </p:nvSpPr>
        <p:spPr>
          <a:xfrm>
            <a:off x="3581400" y="1752600"/>
            <a:ext cx="22098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PROGRAM</a:t>
            </a:r>
          </a:p>
          <a:p>
            <a:pPr algn="ctr"/>
            <a:r>
              <a:rPr lang="en-US" sz="1400" dirty="0" smtClean="0"/>
              <a:t>COMPARATOR</a:t>
            </a:r>
            <a:endParaRPr lang="en-US" sz="1400" dirty="0"/>
          </a:p>
        </p:txBody>
      </p:sp>
      <p:sp>
        <p:nvSpPr>
          <p:cNvPr id="6" name="Oval 5"/>
          <p:cNvSpPr/>
          <p:nvPr/>
        </p:nvSpPr>
        <p:spPr>
          <a:xfrm>
            <a:off x="3657600" y="4495800"/>
            <a:ext cx="22098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ANALYSER</a:t>
            </a:r>
          </a:p>
          <a:p>
            <a:pPr algn="ctr"/>
            <a:r>
              <a:rPr lang="en-US" dirty="0" smtClean="0"/>
              <a:t>AND</a:t>
            </a:r>
          </a:p>
          <a:p>
            <a:pPr algn="ctr"/>
            <a:r>
              <a:rPr lang="en-US" dirty="0" smtClean="0"/>
              <a:t>DISPLAY</a:t>
            </a:r>
            <a:endParaRPr lang="en-US" dirty="0"/>
          </a:p>
        </p:txBody>
      </p:sp>
      <p:cxnSp>
        <p:nvCxnSpPr>
          <p:cNvPr id="8" name="Straight Arrow Connector 7"/>
          <p:cNvCxnSpPr/>
          <p:nvPr/>
        </p:nvCxnSpPr>
        <p:spPr>
          <a:xfrm flipV="1">
            <a:off x="2819400" y="24384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715000" y="24384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819400" y="54864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791200" y="5486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908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UPLOAD</a:t>
            </a:r>
            <a:endParaRPr lang="en-US" sz="900" dirty="0"/>
          </a:p>
        </p:txBody>
      </p:sp>
      <p:sp>
        <p:nvSpPr>
          <p:cNvPr id="20" name="Rectangle 19"/>
          <p:cNvSpPr/>
          <p:nvPr/>
        </p:nvSpPr>
        <p:spPr>
          <a:xfrm>
            <a:off x="6019800" y="23622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EXTRACTION</a:t>
            </a:r>
            <a:endParaRPr lang="en-US" sz="1000" dirty="0"/>
          </a:p>
        </p:txBody>
      </p:sp>
      <p:sp>
        <p:nvSpPr>
          <p:cNvPr id="21" name="Rectangle 20"/>
          <p:cNvSpPr/>
          <p:nvPr/>
        </p:nvSpPr>
        <p:spPr>
          <a:xfrm>
            <a:off x="2133600" y="5715000"/>
            <a:ext cx="990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PLAGIARISM FOUND</a:t>
            </a:r>
            <a:endParaRPr lang="en-US" sz="900" dirty="0"/>
          </a:p>
        </p:txBody>
      </p:sp>
      <p:sp>
        <p:nvSpPr>
          <p:cNvPr id="22" name="Rectangle 21"/>
          <p:cNvSpPr/>
          <p:nvPr/>
        </p:nvSpPr>
        <p:spPr>
          <a:xfrm>
            <a:off x="6477000" y="5638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PLAGIARISM NOT</a:t>
            </a:r>
          </a:p>
          <a:p>
            <a:pPr algn="ctr"/>
            <a:r>
              <a:rPr lang="en-US" sz="800" dirty="0" smtClean="0"/>
              <a:t>FOUND</a:t>
            </a:r>
            <a:endParaRPr lang="en-US" sz="800" dirty="0"/>
          </a:p>
        </p:txBody>
      </p:sp>
      <p:cxnSp>
        <p:nvCxnSpPr>
          <p:cNvPr id="28" name="Straight Arrow Connector 27"/>
          <p:cNvCxnSpPr>
            <a:stCxn id="5" idx="4"/>
            <a:endCxn id="6" idx="0"/>
          </p:cNvCxnSpPr>
          <p:nvPr/>
        </p:nvCxnSpPr>
        <p:spPr>
          <a:xfrm rot="16200000" flipH="1">
            <a:off x="4457700" y="41910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876800" y="40386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COMPARISON</a:t>
            </a:r>
          </a:p>
          <a:p>
            <a:pPr algn="ctr"/>
            <a:r>
              <a:rPr lang="en-US" sz="1000" dirty="0" smtClean="0"/>
              <a:t>BEING</a:t>
            </a:r>
          </a:p>
          <a:p>
            <a:pPr algn="ctr"/>
            <a:r>
              <a:rPr lang="en-US" sz="1000" dirty="0" smtClean="0"/>
              <a:t>DONE</a:t>
            </a:r>
            <a:endParaRPr lang="en-US" sz="1000"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 DESIGN</a:t>
            </a:r>
            <a:endParaRPr lang="en-IN" dirty="0"/>
          </a:p>
        </p:txBody>
      </p:sp>
      <p:sp>
        <p:nvSpPr>
          <p:cNvPr id="3" name="Rectangle 2"/>
          <p:cNvSpPr/>
          <p:nvPr/>
        </p:nvSpPr>
        <p:spPr>
          <a:xfrm>
            <a:off x="457200" y="1752600"/>
            <a:ext cx="6400800" cy="4801314"/>
          </a:xfrm>
          <a:prstGeom prst="rect">
            <a:avLst/>
          </a:prstGeom>
        </p:spPr>
        <p:txBody>
          <a:bodyPr wrap="square">
            <a:spAutoFit/>
          </a:bodyPr>
          <a:lstStyle/>
          <a:p>
            <a:r>
              <a:rPr lang="en-US" dirty="0"/>
              <a:t>Every user interface- whether it is designed for a </a:t>
            </a:r>
            <a:r>
              <a:rPr lang="en-US" dirty="0" err="1"/>
              <a:t>WebApp</a:t>
            </a:r>
            <a:r>
              <a:rPr lang="en-US" dirty="0"/>
              <a:t>, or a traditional software application- should exhibit the following characteristics:</a:t>
            </a:r>
            <a:endParaRPr lang="en-IN" dirty="0"/>
          </a:p>
          <a:p>
            <a:r>
              <a:rPr lang="en-US" dirty="0"/>
              <a:t> </a:t>
            </a:r>
            <a:endParaRPr lang="en-IN" dirty="0"/>
          </a:p>
          <a:p>
            <a:pPr lvl="0"/>
            <a:r>
              <a:rPr lang="en-US" dirty="0"/>
              <a:t>Easy to use.</a:t>
            </a:r>
            <a:endParaRPr lang="en-IN" dirty="0"/>
          </a:p>
          <a:p>
            <a:r>
              <a:rPr lang="en-US" dirty="0"/>
              <a:t> </a:t>
            </a:r>
            <a:endParaRPr lang="en-IN" dirty="0"/>
          </a:p>
          <a:p>
            <a:pPr lvl="0"/>
            <a:r>
              <a:rPr lang="en-US" dirty="0"/>
              <a:t>Easy to learn.</a:t>
            </a:r>
            <a:endParaRPr lang="en-IN" dirty="0"/>
          </a:p>
          <a:p>
            <a:r>
              <a:rPr lang="en-US" dirty="0"/>
              <a:t> </a:t>
            </a:r>
            <a:endParaRPr lang="en-IN" dirty="0"/>
          </a:p>
          <a:p>
            <a:pPr lvl="0"/>
            <a:r>
              <a:rPr lang="en-US" dirty="0"/>
              <a:t>Easy to navigate.</a:t>
            </a:r>
            <a:endParaRPr lang="en-IN" dirty="0"/>
          </a:p>
          <a:p>
            <a:r>
              <a:rPr lang="en-US" dirty="0"/>
              <a:t> </a:t>
            </a:r>
            <a:endParaRPr lang="en-IN" dirty="0"/>
          </a:p>
          <a:p>
            <a:pPr lvl="0"/>
            <a:r>
              <a:rPr lang="en-US" dirty="0"/>
              <a:t>Intuitive.</a:t>
            </a:r>
            <a:endParaRPr lang="en-IN" dirty="0"/>
          </a:p>
          <a:p>
            <a:r>
              <a:rPr lang="en-US" dirty="0"/>
              <a:t> </a:t>
            </a:r>
            <a:endParaRPr lang="en-IN" dirty="0"/>
          </a:p>
          <a:p>
            <a:pPr lvl="0"/>
            <a:r>
              <a:rPr lang="en-US" dirty="0"/>
              <a:t>Consistent.</a:t>
            </a:r>
            <a:endParaRPr lang="en-IN" dirty="0"/>
          </a:p>
          <a:p>
            <a:r>
              <a:rPr lang="en-US" dirty="0"/>
              <a:t> </a:t>
            </a:r>
            <a:endParaRPr lang="en-IN" dirty="0"/>
          </a:p>
          <a:p>
            <a:pPr lvl="0"/>
            <a:r>
              <a:rPr lang="en-US" dirty="0"/>
              <a:t>Efficient.</a:t>
            </a:r>
            <a:endParaRPr lang="en-IN" dirty="0"/>
          </a:p>
          <a:p>
            <a:r>
              <a:rPr lang="en-US" dirty="0"/>
              <a:t> </a:t>
            </a:r>
            <a:endParaRPr lang="en-IN" dirty="0"/>
          </a:p>
          <a:p>
            <a:pPr lvl="0"/>
            <a:r>
              <a:rPr lang="en-US" dirty="0"/>
              <a:t>Error-free.</a:t>
            </a:r>
            <a:endParaRPr lang="en-IN" dirty="0"/>
          </a:p>
        </p:txBody>
      </p:sp>
    </p:spTree>
    <p:extLst>
      <p:ext uri="{BB962C8B-B14F-4D97-AF65-F5344CB8AC3E}">
        <p14:creationId xmlns:p14="http://schemas.microsoft.com/office/powerpoint/2010/main" xmlns="" val="181582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PLAGIARISM</a:t>
            </a:r>
            <a:endParaRPr lang="en-IN" dirty="0"/>
          </a:p>
        </p:txBody>
      </p:sp>
      <p:sp>
        <p:nvSpPr>
          <p:cNvPr id="3" name="Content Placeholder 2"/>
          <p:cNvSpPr>
            <a:spLocks noGrp="1"/>
          </p:cNvSpPr>
          <p:nvPr>
            <p:ph sz="quarter" idx="1"/>
          </p:nvPr>
        </p:nvSpPr>
        <p:spPr/>
        <p:txBody>
          <a:bodyPr>
            <a:normAutofit fontScale="85000" lnSpcReduction="20000"/>
          </a:bodyPr>
          <a:lstStyle/>
          <a:p>
            <a:r>
              <a:rPr lang="en-US" dirty="0"/>
              <a:t>In the 1st century, the use of the Latin word </a:t>
            </a:r>
            <a:r>
              <a:rPr lang="en-US" i="1" dirty="0" err="1"/>
              <a:t>plagiarius</a:t>
            </a:r>
            <a:r>
              <a:rPr lang="en-US" dirty="0"/>
              <a:t> (literally </a:t>
            </a:r>
            <a:r>
              <a:rPr lang="en-US" i="1" dirty="0"/>
              <a:t>kidnapper</a:t>
            </a:r>
            <a:r>
              <a:rPr lang="en-US" dirty="0"/>
              <a:t>) to </a:t>
            </a:r>
            <a:r>
              <a:rPr lang="en-US" dirty="0" smtClean="0"/>
              <a:t>denote  </a:t>
            </a:r>
            <a:r>
              <a:rPr lang="en-US" dirty="0"/>
              <a:t>stealing someone else's work was pioneered by Roman poet </a:t>
            </a:r>
            <a:r>
              <a:rPr lang="en-US" u="sng" dirty="0">
                <a:hlinkClick r:id="rId2" tooltip="Martial"/>
              </a:rPr>
              <a:t>Martial</a:t>
            </a:r>
            <a:r>
              <a:rPr lang="en-US" dirty="0"/>
              <a:t>, who </a:t>
            </a:r>
            <a:r>
              <a:rPr lang="en-US" dirty="0" smtClean="0"/>
              <a:t>complained </a:t>
            </a:r>
            <a:r>
              <a:rPr lang="en-US" dirty="0"/>
              <a:t>that another poet had "kidnapped his verses." </a:t>
            </a:r>
            <a:r>
              <a:rPr lang="en-US" i="1" dirty="0"/>
              <a:t>"Plagiary"</a:t>
            </a:r>
            <a:r>
              <a:rPr lang="en-US" dirty="0"/>
              <a:t>, a derivative 	of </a:t>
            </a:r>
            <a:r>
              <a:rPr lang="en-US" i="1" dirty="0"/>
              <a:t>"</a:t>
            </a:r>
            <a:r>
              <a:rPr lang="en-US" i="1" dirty="0" err="1"/>
              <a:t>plagiarus</a:t>
            </a:r>
            <a:r>
              <a:rPr lang="en-US" i="1" dirty="0"/>
              <a:t>"</a:t>
            </a:r>
            <a:r>
              <a:rPr lang="en-US" dirty="0"/>
              <a:t> was introduced into English in 1601 by dramatist </a:t>
            </a:r>
            <a:r>
              <a:rPr lang="en-US" u="sng" dirty="0">
                <a:hlinkClick r:id="rId3" tooltip="Ben Jonson"/>
              </a:rPr>
              <a:t>Ben Jonson</a:t>
            </a:r>
            <a:r>
              <a:rPr lang="en-US" dirty="0"/>
              <a:t> to 	describe someone guilty of </a:t>
            </a:r>
            <a:r>
              <a:rPr lang="en-US" u="sng" dirty="0">
                <a:hlinkClick r:id="rId4" tooltip="Literary theft (page does not exist)"/>
              </a:rPr>
              <a:t>literary theft</a:t>
            </a:r>
            <a:r>
              <a:rPr lang="en-US" dirty="0"/>
              <a:t>.</a:t>
            </a:r>
            <a:endParaRPr lang="en-IN" dirty="0"/>
          </a:p>
          <a:p>
            <a:r>
              <a:rPr lang="en-US" dirty="0"/>
              <a:t>The derived form </a:t>
            </a:r>
            <a:r>
              <a:rPr lang="en-US" i="1" dirty="0"/>
              <a:t>plagiarism</a:t>
            </a:r>
            <a:r>
              <a:rPr lang="en-US" dirty="0"/>
              <a:t> was introduced into English around 1620.The  </a:t>
            </a:r>
            <a:r>
              <a:rPr lang="en-US" u="sng" dirty="0">
                <a:hlinkClick r:id="rId5" tooltip="Latin"/>
              </a:rPr>
              <a:t>Latin</a:t>
            </a:r>
            <a:r>
              <a:rPr lang="en-US" dirty="0"/>
              <a:t> </a:t>
            </a:r>
            <a:r>
              <a:rPr lang="en-US" dirty="0" err="1"/>
              <a:t>p</a:t>
            </a:r>
            <a:r>
              <a:rPr lang="en-US" i="1" dirty="0" err="1"/>
              <a:t>lagiārius</a:t>
            </a:r>
            <a:r>
              <a:rPr lang="en-US" dirty="0"/>
              <a:t>, "kidnapper", and </a:t>
            </a:r>
            <a:r>
              <a:rPr lang="en-US" i="1" dirty="0" err="1"/>
              <a:t>plagium</a:t>
            </a:r>
            <a:r>
              <a:rPr lang="en-US" dirty="0"/>
              <a:t>, "kidnapping", has the root </a:t>
            </a:r>
            <a:r>
              <a:rPr lang="en-US" i="1" dirty="0" err="1"/>
              <a:t>plaga</a:t>
            </a:r>
            <a:r>
              <a:rPr lang="en-US" i="1" dirty="0"/>
              <a:t> </a:t>
            </a:r>
            <a:r>
              <a:rPr lang="en-US" dirty="0"/>
              <a:t>("snare", "net"), based on the </a:t>
            </a:r>
            <a:r>
              <a:rPr lang="en-US" u="sng" dirty="0">
                <a:hlinkClick r:id="rId6" tooltip="Proto-Indo-European root"/>
              </a:rPr>
              <a:t>Indo-European root</a:t>
            </a:r>
            <a:r>
              <a:rPr lang="en-US" dirty="0"/>
              <a:t> </a:t>
            </a:r>
            <a:r>
              <a:rPr lang="en-US" i="1" dirty="0"/>
              <a:t>*-</a:t>
            </a:r>
            <a:r>
              <a:rPr lang="en-US" i="1" dirty="0" err="1"/>
              <a:t>plak</a:t>
            </a:r>
            <a:r>
              <a:rPr lang="en-US" dirty="0"/>
              <a:t>, "to weave" (seen for  instance in </a:t>
            </a:r>
            <a:r>
              <a:rPr lang="en-US" u="sng" dirty="0">
                <a:hlinkClick r:id="rId7" tooltip="Greek language"/>
              </a:rPr>
              <a:t>Greek</a:t>
            </a:r>
            <a:r>
              <a:rPr lang="en-US" dirty="0"/>
              <a:t> </a:t>
            </a:r>
            <a:r>
              <a:rPr lang="en-US" i="1" dirty="0" err="1"/>
              <a:t>plekein</a:t>
            </a:r>
            <a:r>
              <a:rPr lang="en-US" dirty="0"/>
              <a:t>, Bulgarian "</a:t>
            </a:r>
            <a:r>
              <a:rPr lang="en-US" dirty="0" err="1"/>
              <a:t>плета</a:t>
            </a:r>
            <a:r>
              <a:rPr lang="en-US" dirty="0"/>
              <a:t>" </a:t>
            </a:r>
            <a:r>
              <a:rPr lang="en-US" i="1" dirty="0" err="1"/>
              <a:t>pleta</a:t>
            </a:r>
            <a:r>
              <a:rPr lang="en-US" dirty="0"/>
              <a:t>, Latin </a:t>
            </a:r>
            <a:r>
              <a:rPr lang="en-US" i="1" dirty="0" err="1"/>
              <a:t>plectere</a:t>
            </a:r>
            <a:r>
              <a:rPr lang="en-US" dirty="0"/>
              <a:t>, all meaning "to weave").</a:t>
            </a:r>
            <a:endParaRPr lang="en-IN" dirty="0"/>
          </a:p>
          <a:p>
            <a:endParaRPr lang="en-IN" dirty="0"/>
          </a:p>
        </p:txBody>
      </p:sp>
    </p:spTree>
    <p:extLst>
      <p:ext uri="{BB962C8B-B14F-4D97-AF65-F5344CB8AC3E}">
        <p14:creationId xmlns:p14="http://schemas.microsoft.com/office/powerpoint/2010/main" xmlns="" val="425515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a:t>
            </a:r>
            <a:r>
              <a:rPr lang="en-IN" dirty="0" smtClean="0"/>
              <a:t>TESTING</a:t>
            </a:r>
            <a:endParaRPr lang="en-IN" dirty="0"/>
          </a:p>
        </p:txBody>
      </p:sp>
      <p:sp>
        <p:nvSpPr>
          <p:cNvPr id="3" name="Rectangle 2"/>
          <p:cNvSpPr/>
          <p:nvPr/>
        </p:nvSpPr>
        <p:spPr>
          <a:xfrm>
            <a:off x="685800" y="1905000"/>
            <a:ext cx="7848600" cy="4524315"/>
          </a:xfrm>
          <a:prstGeom prst="rect">
            <a:avLst/>
          </a:prstGeom>
        </p:spPr>
        <p:txBody>
          <a:bodyPr wrap="square">
            <a:spAutoFit/>
          </a:bodyPr>
          <a:lstStyle/>
          <a:p>
            <a:r>
              <a:rPr lang="en-US" sz="2400" dirty="0"/>
              <a:t>Application (App) testing is a collection of related activities with a single goal: to uncover errors in app content, function, usability, navigability, performance, capacity, and security. To accomplish this, a testing strategy that encompasses both reviews and executable testing is applied throughout the software engineering process. If end users encounter errors that shake their faith in the App, they will go elsewhere for the content and function they need, and the App will fail. For this reason as many errors as possible must be eliminated before the App goes to client users.</a:t>
            </a:r>
            <a:endParaRPr lang="en-IN" sz="2400" dirty="0"/>
          </a:p>
        </p:txBody>
      </p:sp>
    </p:spTree>
    <p:extLst>
      <p:ext uri="{BB962C8B-B14F-4D97-AF65-F5344CB8AC3E}">
        <p14:creationId xmlns:p14="http://schemas.microsoft.com/office/powerpoint/2010/main" xmlns="" val="163656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     Submitted By</a:t>
            </a:r>
            <a:r>
              <a:rPr lang="en-US" dirty="0" smtClean="0"/>
              <a:t>		</a:t>
            </a:r>
            <a:endParaRPr lang="en-US" dirty="0"/>
          </a:p>
        </p:txBody>
      </p:sp>
      <p:sp>
        <p:nvSpPr>
          <p:cNvPr id="3" name="Content Placeholder 2"/>
          <p:cNvSpPr>
            <a:spLocks noGrp="1"/>
          </p:cNvSpPr>
          <p:nvPr>
            <p:ph sz="quarter" idx="1"/>
          </p:nvPr>
        </p:nvSpPr>
        <p:spPr>
          <a:xfrm>
            <a:off x="571472" y="1928802"/>
            <a:ext cx="8077200" cy="3276916"/>
          </a:xfrm>
        </p:spPr>
        <p:txBody>
          <a:bodyPr>
            <a:normAutofit/>
          </a:bodyPr>
          <a:lstStyle/>
          <a:p>
            <a:pPr>
              <a:buFont typeface="Arial" pitchFamily="34" charset="0"/>
              <a:buChar char="•"/>
            </a:pPr>
            <a:r>
              <a:rPr lang="en-US" sz="2400" dirty="0" smtClean="0"/>
              <a:t>Kajal </a:t>
            </a:r>
            <a:r>
              <a:rPr lang="en-US" sz="2400" dirty="0" smtClean="0"/>
              <a:t>Gupta               </a:t>
            </a:r>
            <a:endParaRPr lang="en-US" sz="2400" dirty="0" smtClean="0"/>
          </a:p>
          <a:p>
            <a:pPr>
              <a:buFont typeface="Arial" pitchFamily="34" charset="0"/>
              <a:buChar char="•"/>
            </a:pPr>
            <a:r>
              <a:rPr lang="en-US" sz="2400" dirty="0" err="1" smtClean="0"/>
              <a:t>Pranjal</a:t>
            </a:r>
            <a:r>
              <a:rPr lang="en-US" sz="2400" dirty="0" smtClean="0"/>
              <a:t> </a:t>
            </a:r>
            <a:r>
              <a:rPr lang="en-US" sz="2400" dirty="0" err="1" smtClean="0"/>
              <a:t>Verma</a:t>
            </a:r>
            <a:endParaRPr lang="en-US" sz="2400" dirty="0" smtClean="0"/>
          </a:p>
          <a:p>
            <a:pPr>
              <a:buFont typeface="Arial" pitchFamily="34" charset="0"/>
              <a:buChar char="•"/>
            </a:pPr>
            <a:r>
              <a:rPr lang="en-US" sz="2400" dirty="0" err="1" smtClean="0"/>
              <a:t>Paras</a:t>
            </a:r>
            <a:r>
              <a:rPr lang="en-US" sz="2400" dirty="0" smtClean="0"/>
              <a:t> </a:t>
            </a:r>
            <a:r>
              <a:rPr lang="en-US" sz="2400" dirty="0" err="1" smtClean="0"/>
              <a:t>Chachondhia</a:t>
            </a:r>
            <a:endParaRPr lang="en-US" sz="2400" dirty="0" smtClean="0"/>
          </a:p>
          <a:p>
            <a:pPr>
              <a:buFont typeface="Arial" pitchFamily="34" charset="0"/>
              <a:buChar char="•"/>
            </a:pPr>
            <a:endParaRPr lang="en-US" sz="2400" dirty="0" smtClean="0"/>
          </a:p>
          <a:p>
            <a:pPr>
              <a:buNone/>
            </a:pPr>
            <a:endParaRPr lang="en-US" sz="2400" dirty="0" smtClean="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sz="2800" i="1" dirty="0" smtClean="0"/>
              <a:t>The educational community across the world is facing the increasing problem of plagiarism.</a:t>
            </a:r>
          </a:p>
          <a:p>
            <a:r>
              <a:rPr lang="en-US" sz="2800" i="1" dirty="0" smtClean="0"/>
              <a:t>This widespread problem has motivated the need of an efficient, robust and fast detection procedure.</a:t>
            </a:r>
          </a:p>
          <a:p>
            <a:r>
              <a:rPr lang="en-US" sz="2800" i="1" dirty="0" smtClean="0"/>
              <a:t>This system automatically checks for plagiarism in the assignments.</a:t>
            </a:r>
          </a:p>
          <a:p>
            <a:r>
              <a:rPr lang="en-US" sz="2800" i="1" dirty="0" smtClean="0"/>
              <a:t>This system also calculates the extent to which the plagiarism exists.</a:t>
            </a:r>
          </a:p>
          <a:p>
            <a:endParaRPr lang="en-US" sz="2800"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PROJECT</a:t>
            </a:r>
            <a:endParaRPr lang="en-IN" dirty="0"/>
          </a:p>
        </p:txBody>
      </p:sp>
      <p:sp>
        <p:nvSpPr>
          <p:cNvPr id="3" name="Content Placeholder 2"/>
          <p:cNvSpPr>
            <a:spLocks noGrp="1"/>
          </p:cNvSpPr>
          <p:nvPr>
            <p:ph sz="quarter" idx="1"/>
          </p:nvPr>
        </p:nvSpPr>
        <p:spPr/>
        <p:txBody>
          <a:bodyPr>
            <a:noAutofit/>
          </a:bodyPr>
          <a:lstStyle/>
          <a:p>
            <a:r>
              <a:rPr lang="en-US" sz="2400" dirty="0" smtClean="0"/>
              <a:t>This </a:t>
            </a:r>
            <a:r>
              <a:rPr lang="en-US" sz="2400" dirty="0" smtClean="0"/>
              <a:t>comparator </a:t>
            </a:r>
            <a:r>
              <a:rPr lang="en-US" sz="2400" dirty="0"/>
              <a:t>can be used to detect plagiarism and mark programs for assignments</a:t>
            </a:r>
            <a:r>
              <a:rPr lang="en-US" sz="2400" dirty="0" smtClean="0"/>
              <a:t>.</a:t>
            </a:r>
          </a:p>
          <a:p>
            <a:r>
              <a:rPr lang="en-US" sz="2400" dirty="0" smtClean="0"/>
              <a:t>To </a:t>
            </a:r>
            <a:r>
              <a:rPr lang="en-US" sz="2400" dirty="0"/>
              <a:t>achieve the aim, the project has defined a number of objectives as follows: 	</a:t>
            </a:r>
            <a:endParaRPr lang="en-IN" sz="2400" dirty="0"/>
          </a:p>
          <a:p>
            <a:pPr lvl="0"/>
            <a:r>
              <a:rPr lang="en-US" sz="2400" dirty="0"/>
              <a:t>To design a program-comparing algorithm and develop a program comparator. </a:t>
            </a:r>
            <a:endParaRPr lang="en-IN" sz="2400" dirty="0"/>
          </a:p>
          <a:p>
            <a:pPr lvl="0"/>
            <a:r>
              <a:rPr lang="en-US" sz="2400" dirty="0"/>
              <a:t>To implement the comparator as a plagiarism detection tool. </a:t>
            </a:r>
            <a:endParaRPr lang="en-IN" sz="2400" dirty="0"/>
          </a:p>
          <a:p>
            <a:pPr lvl="0"/>
            <a:r>
              <a:rPr lang="en-US" sz="2400" dirty="0"/>
              <a:t>To implement the comparator as an automatic marking tool. </a:t>
            </a:r>
            <a:endParaRPr lang="en-IN" sz="2400" dirty="0"/>
          </a:p>
          <a:p>
            <a:pPr lvl="0"/>
            <a:r>
              <a:rPr lang="en-US" sz="2400" dirty="0"/>
              <a:t>To evaluate the comparator. An online assignment management system including plagiarism detection and automatic marking is developed. </a:t>
            </a:r>
            <a:endParaRPr lang="en-IN" sz="2400" dirty="0"/>
          </a:p>
          <a:p>
            <a:endParaRPr lang="en-IN" sz="2400" dirty="0"/>
          </a:p>
        </p:txBody>
      </p:sp>
    </p:spTree>
    <p:extLst>
      <p:ext uri="{BB962C8B-B14F-4D97-AF65-F5344CB8AC3E}">
        <p14:creationId xmlns:p14="http://schemas.microsoft.com/office/powerpoint/2010/main" xmlns="" val="14211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1143000"/>
          </a:xfrm>
        </p:spPr>
        <p:txBody>
          <a:bodyPr/>
          <a:lstStyle/>
          <a:p>
            <a:r>
              <a:rPr lang="en-US" dirty="0" smtClean="0"/>
              <a:t>ACTIVITIES</a:t>
            </a:r>
            <a:endParaRPr lang="en-US" dirty="0"/>
          </a:p>
        </p:txBody>
      </p:sp>
      <p:sp>
        <p:nvSpPr>
          <p:cNvPr id="3" name="Content Placeholder 2"/>
          <p:cNvSpPr>
            <a:spLocks noGrp="1"/>
          </p:cNvSpPr>
          <p:nvPr>
            <p:ph sz="quarter" idx="1"/>
          </p:nvPr>
        </p:nvSpPr>
        <p:spPr/>
        <p:txBody>
          <a:bodyPr>
            <a:normAutofit/>
          </a:bodyPr>
          <a:lstStyle/>
          <a:p>
            <a:r>
              <a:rPr lang="en-US" dirty="0" smtClean="0"/>
              <a:t>To design a program-comparing algorithm and develop a program comparator.</a:t>
            </a:r>
          </a:p>
          <a:p>
            <a:r>
              <a:rPr lang="en-US" dirty="0" smtClean="0"/>
              <a:t>To implement the comparator as a plagiarism detection tool.</a:t>
            </a:r>
          </a:p>
          <a:p>
            <a:r>
              <a:rPr lang="en-US" dirty="0" smtClean="0"/>
              <a:t>To implement the comparator as an automatic marking tool.</a:t>
            </a:r>
          </a:p>
          <a:p>
            <a:r>
              <a:rPr lang="en-US" dirty="0" smtClean="0"/>
              <a:t>To evaluate the comparator. An online assignment management system including plagiarism detection and automatic marking is developed.</a:t>
            </a:r>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p:txBody>
          <a:bodyPr/>
          <a:lstStyle/>
          <a:p>
            <a:pPr>
              <a:buNone/>
            </a:pPr>
            <a:r>
              <a:rPr lang="en-IN" dirty="0" smtClean="0"/>
              <a:t>Google</a:t>
            </a:r>
          </a:p>
          <a:p>
            <a:pPr>
              <a:buNone/>
            </a:pPr>
            <a:r>
              <a:rPr lang="en-IN" dirty="0" smtClean="0"/>
              <a:t>Java Tutorials</a:t>
            </a:r>
          </a:p>
          <a:p>
            <a:pPr>
              <a:buNone/>
            </a:pPr>
            <a:r>
              <a:rPr lang="en-IN" dirty="0" smtClean="0"/>
              <a:t>Wikipedia</a:t>
            </a:r>
          </a:p>
          <a:p>
            <a:pPr>
              <a:buNone/>
            </a:pPr>
            <a:r>
              <a:rPr lang="en-IN" dirty="0" err="1" smtClean="0"/>
              <a:t>StackOverflow</a:t>
            </a:r>
            <a:endParaRPr lang="en-IN" dirty="0" smtClean="0"/>
          </a:p>
        </p:txBody>
      </p:sp>
    </p:spTree>
    <p:extLst>
      <p:ext uri="{BB962C8B-B14F-4D97-AF65-F5344CB8AC3E}">
        <p14:creationId xmlns:p14="http://schemas.microsoft.com/office/powerpoint/2010/main" xmlns="" val="425427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USED</a:t>
            </a:r>
            <a:endParaRPr lang="en-IN" dirty="0"/>
          </a:p>
        </p:txBody>
      </p:sp>
      <p:sp>
        <p:nvSpPr>
          <p:cNvPr id="3" name="Content Placeholder 2"/>
          <p:cNvSpPr>
            <a:spLocks noGrp="1"/>
          </p:cNvSpPr>
          <p:nvPr>
            <p:ph sz="quarter" idx="1"/>
          </p:nvPr>
        </p:nvSpPr>
        <p:spPr/>
        <p:txBody>
          <a:bodyPr>
            <a:normAutofit fontScale="62500" lnSpcReduction="20000"/>
          </a:bodyPr>
          <a:lstStyle/>
          <a:p>
            <a:r>
              <a:rPr lang="en-US" b="1" dirty="0"/>
              <a:t>JAVA EE:</a:t>
            </a:r>
            <a:r>
              <a:rPr lang="en-US" dirty="0"/>
              <a:t> Java Enterprise Edition is a programming platform— part of the Java Platform-for developing and running distributed multi-tier architecture Java applications, based largely on modular software components running on an application server.</a:t>
            </a:r>
            <a:endParaRPr lang="en-IN" dirty="0"/>
          </a:p>
          <a:p>
            <a:r>
              <a:rPr lang="en-US" dirty="0"/>
              <a:t>Tools &amp; Development Environment :</a:t>
            </a:r>
            <a:endParaRPr lang="en-IN" dirty="0"/>
          </a:p>
          <a:p>
            <a:r>
              <a:rPr lang="en-US" b="1" dirty="0"/>
              <a:t>Apache Tomcat</a:t>
            </a:r>
            <a:r>
              <a:rPr lang="en-US" dirty="0"/>
              <a:t> 6.0.18 Server: Apache Tomcat is a Servlet container developed by the Apache Software Foundation (ASF). Tomcat implements the Java Servlet and the </a:t>
            </a:r>
            <a:r>
              <a:rPr lang="en-US" dirty="0" err="1"/>
              <a:t>JavaServer</a:t>
            </a:r>
            <a:r>
              <a:rPr lang="en-US" dirty="0"/>
              <a:t> Pages (JSP) specifications from Sun Microsystems, and provides a "pure Java" HTTP web server environment for Java code to run.</a:t>
            </a:r>
            <a:endParaRPr lang="en-IN" dirty="0"/>
          </a:p>
          <a:p>
            <a:r>
              <a:rPr lang="en-US" b="1" dirty="0"/>
              <a:t>ECLIPSE J2EE</a:t>
            </a:r>
            <a:r>
              <a:rPr lang="en-US" dirty="0"/>
              <a:t>: Eclipse is a toolkit which is designed for the creation of complex projects, providing fully dynamic web application utilizing EJB’s. This consist of EJB tools , CMP ,data mapping tools &amp; a universal test client that is designed to aid testing of EJB’s.</a:t>
            </a:r>
            <a:endParaRPr lang="en-IN" dirty="0"/>
          </a:p>
          <a:p>
            <a:r>
              <a:rPr lang="en-US" b="1" dirty="0"/>
              <a:t>CMD</a:t>
            </a:r>
            <a:r>
              <a:rPr lang="en-US" dirty="0"/>
              <a:t>: For command Line deployment.</a:t>
            </a:r>
            <a:endParaRPr lang="en-IN" dirty="0"/>
          </a:p>
          <a:p>
            <a:r>
              <a:rPr lang="en-US" b="1" dirty="0"/>
              <a:t>Sublime Text Editor :</a:t>
            </a:r>
            <a:r>
              <a:rPr lang="en-US" dirty="0"/>
              <a:t> Text editing purpose.</a:t>
            </a:r>
            <a:endParaRPr lang="en-IN" dirty="0"/>
          </a:p>
          <a:p>
            <a:r>
              <a:rPr lang="en-US" b="1" dirty="0" err="1"/>
              <a:t>Wampserver</a:t>
            </a:r>
            <a:r>
              <a:rPr lang="en-US" b="1" dirty="0"/>
              <a:t>:</a:t>
            </a:r>
            <a:endParaRPr lang="en-IN" dirty="0"/>
          </a:p>
          <a:p>
            <a:r>
              <a:rPr lang="en-US" b="1" dirty="0" err="1"/>
              <a:t>Sefrvlets</a:t>
            </a:r>
            <a:r>
              <a:rPr lang="en-US" b="1" dirty="0"/>
              <a:t>:</a:t>
            </a:r>
            <a:endParaRPr lang="en-IN" dirty="0"/>
          </a:p>
          <a:p>
            <a:endParaRPr lang="en-IN" dirty="0"/>
          </a:p>
        </p:txBody>
      </p:sp>
    </p:spTree>
    <p:extLst>
      <p:ext uri="{BB962C8B-B14F-4D97-AF65-F5344CB8AC3E}">
        <p14:creationId xmlns:p14="http://schemas.microsoft.com/office/powerpoint/2010/main" xmlns="" val="105456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ARCHITECTURE</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a:t>Two basic elements </a:t>
            </a:r>
            <a:r>
              <a:rPr lang="en-US" dirty="0" smtClean="0"/>
              <a:t>:</a:t>
            </a:r>
            <a:r>
              <a:rPr lang="en-US" dirty="0"/>
              <a:t> </a:t>
            </a:r>
            <a:endParaRPr lang="en-US" dirty="0" smtClean="0"/>
          </a:p>
          <a:p>
            <a:pPr marL="0" indent="0">
              <a:buNone/>
            </a:pPr>
            <a:endParaRPr lang="en-IN" dirty="0"/>
          </a:p>
          <a:p>
            <a:pPr lvl="0"/>
            <a:r>
              <a:rPr lang="en-US" dirty="0" smtClean="0"/>
              <a:t>Analyzer</a:t>
            </a:r>
            <a:endParaRPr lang="en-IN" dirty="0"/>
          </a:p>
          <a:p>
            <a:pPr lvl="0"/>
            <a:r>
              <a:rPr lang="en-US" dirty="0" smtClean="0"/>
              <a:t>Comparator</a:t>
            </a:r>
          </a:p>
          <a:p>
            <a:pPr marL="0" lvl="0" indent="0">
              <a:buNone/>
            </a:pPr>
            <a:endParaRPr lang="en-IN" dirty="0"/>
          </a:p>
          <a:p>
            <a:pPr marL="0" indent="0">
              <a:buNone/>
            </a:pPr>
            <a:r>
              <a:rPr lang="en-US" dirty="0"/>
              <a:t> </a:t>
            </a:r>
            <a:endParaRPr lang="en-IN" dirty="0"/>
          </a:p>
          <a:p>
            <a:pPr lvl="0"/>
            <a:r>
              <a:rPr lang="en-US" dirty="0"/>
              <a:t>Analyzer – lexical and syntactical analysis of the code Language specific      Produce the syntax tree and stores it into the database  Based on </a:t>
            </a:r>
            <a:r>
              <a:rPr lang="en-US" dirty="0" smtClean="0"/>
              <a:t>ANTRL. A 1-gram approach</a:t>
            </a:r>
            <a:endParaRPr lang="en-IN" dirty="0"/>
          </a:p>
          <a:p>
            <a:pPr marL="0" indent="0">
              <a:buNone/>
            </a:pPr>
            <a:r>
              <a:rPr lang="en-US" dirty="0"/>
              <a:t> </a:t>
            </a:r>
            <a:endParaRPr lang="en-IN" dirty="0"/>
          </a:p>
          <a:p>
            <a:pPr lvl="0"/>
            <a:r>
              <a:rPr lang="en-US" dirty="0"/>
              <a:t>Comparator – compare elements Can be used to compare code, trees, fingerprints </a:t>
            </a:r>
            <a:r>
              <a:rPr lang="en-US" dirty="0" smtClean="0"/>
              <a:t>. Here text snippets.</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xmlns="" val="56186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DIAGRAM</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57461" y="1875885"/>
            <a:ext cx="7976939" cy="4524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612281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108</TotalTime>
  <Words>611</Words>
  <Application>Microsoft Office PowerPoint</Application>
  <PresentationFormat>On-screen Show (4:3)</PresentationFormat>
  <Paragraphs>134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PLAGIARISM BASED ASSIGNMENT                        MANAGEMENT SYSTEM </vt:lpstr>
      <vt:lpstr>WHAT IS PLAGIARISM</vt:lpstr>
      <vt:lpstr>INTRODUCTION</vt:lpstr>
      <vt:lpstr>DESCRIPTION OF PROJECT</vt:lpstr>
      <vt:lpstr>ACTIVITIES</vt:lpstr>
      <vt:lpstr>REFERENCES</vt:lpstr>
      <vt:lpstr>TECHNOLOGIES USED</vt:lpstr>
      <vt:lpstr>THE ARCHITECTURE</vt:lpstr>
      <vt:lpstr>ARCHITECTURE  DIAGRAM</vt:lpstr>
      <vt:lpstr>SOFTWARE  SYSTEM  ATTRIBUTES</vt:lpstr>
      <vt:lpstr>Slide 11</vt:lpstr>
      <vt:lpstr>Slide 12</vt:lpstr>
      <vt:lpstr>Slide 13</vt:lpstr>
      <vt:lpstr>Slide 14</vt:lpstr>
      <vt:lpstr>Slide 15</vt:lpstr>
      <vt:lpstr>ACTION SEQUENCES</vt:lpstr>
      <vt:lpstr>      CONTEXT LEVEL DFD </vt:lpstr>
      <vt:lpstr>   LEVEL 0 DFD     </vt:lpstr>
      <vt:lpstr>USER INTERFACE DESIGN</vt:lpstr>
      <vt:lpstr>APPLICATION  TESTING</vt:lpstr>
      <vt:lpstr>     Submitted By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BASED ASSIGNMENT MANAGEMENT SYSTEM</dc:title>
  <dc:creator>SANKY</dc:creator>
  <cp:lastModifiedBy>kajal</cp:lastModifiedBy>
  <cp:revision>24</cp:revision>
  <dcterms:created xsi:type="dcterms:W3CDTF">2006-08-16T00:00:00Z</dcterms:created>
  <dcterms:modified xsi:type="dcterms:W3CDTF">2015-01-13T14:52:01Z</dcterms:modified>
</cp:coreProperties>
</file>