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7" r:id="rId2"/>
    <p:sldId id="256" r:id="rId3"/>
    <p:sldId id="257" r:id="rId4"/>
    <p:sldId id="258" r:id="rId5"/>
    <p:sldId id="261" r:id="rId6"/>
    <p:sldId id="262" r:id="rId7"/>
    <p:sldId id="260" r:id="rId8"/>
    <p:sldId id="264" r:id="rId9"/>
    <p:sldId id="266" r:id="rId10"/>
    <p:sldId id="268" r:id="rId11"/>
    <p:sldId id="269" r:id="rId12"/>
    <p:sldId id="263"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DDF2"/>
    <a:srgbClr val="B3D0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58"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56187-D3AE-4396-B0D9-944D3C090A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DBED7D-0C8B-421A-891E-F7AC26AC2E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B9F252-814B-4929-9B48-EA7DC5507CD2}"/>
              </a:ext>
            </a:extLst>
          </p:cNvPr>
          <p:cNvSpPr>
            <a:spLocks noGrp="1"/>
          </p:cNvSpPr>
          <p:nvPr>
            <p:ph type="dt" sz="half" idx="10"/>
          </p:nvPr>
        </p:nvSpPr>
        <p:spPr/>
        <p:txBody>
          <a:bodyPr/>
          <a:lstStyle/>
          <a:p>
            <a:fld id="{4DDEADD4-31DB-4EB8-8CA9-88F3305F6724}" type="datetimeFigureOut">
              <a:rPr lang="en-IN" smtClean="0"/>
              <a:t>08-07-2024</a:t>
            </a:fld>
            <a:endParaRPr lang="en-IN"/>
          </a:p>
        </p:txBody>
      </p:sp>
      <p:sp>
        <p:nvSpPr>
          <p:cNvPr id="5" name="Footer Placeholder 4">
            <a:extLst>
              <a:ext uri="{FF2B5EF4-FFF2-40B4-BE49-F238E27FC236}">
                <a16:creationId xmlns:a16="http://schemas.microsoft.com/office/drawing/2014/main" id="{A7C0D961-99FD-4065-99FC-7672789E7B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F78F21-CB13-427A-9E2F-DFD1827485A8}"/>
              </a:ext>
            </a:extLst>
          </p:cNvPr>
          <p:cNvSpPr>
            <a:spLocks noGrp="1"/>
          </p:cNvSpPr>
          <p:nvPr>
            <p:ph type="sldNum" sz="quarter" idx="12"/>
          </p:nvPr>
        </p:nvSpPr>
        <p:spPr/>
        <p:txBody>
          <a:bodyPr/>
          <a:lstStyle/>
          <a:p>
            <a:fld id="{E7B46A11-CBEB-4177-B21B-291A1BC69DCB}" type="slidenum">
              <a:rPr lang="en-IN" smtClean="0"/>
              <a:t>‹#›</a:t>
            </a:fld>
            <a:endParaRPr lang="en-IN"/>
          </a:p>
        </p:txBody>
      </p:sp>
    </p:spTree>
    <p:extLst>
      <p:ext uri="{BB962C8B-B14F-4D97-AF65-F5344CB8AC3E}">
        <p14:creationId xmlns:p14="http://schemas.microsoft.com/office/powerpoint/2010/main" val="1758951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6D7D3-B490-458C-80B9-9075A87D5B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AA484C1-F47E-472D-8CE6-3C7F25B772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781996-C70F-4E8E-9723-3E232C2ED9C4}"/>
              </a:ext>
            </a:extLst>
          </p:cNvPr>
          <p:cNvSpPr>
            <a:spLocks noGrp="1"/>
          </p:cNvSpPr>
          <p:nvPr>
            <p:ph type="dt" sz="half" idx="10"/>
          </p:nvPr>
        </p:nvSpPr>
        <p:spPr/>
        <p:txBody>
          <a:bodyPr/>
          <a:lstStyle/>
          <a:p>
            <a:fld id="{4DDEADD4-31DB-4EB8-8CA9-88F3305F6724}" type="datetimeFigureOut">
              <a:rPr lang="en-IN" smtClean="0"/>
              <a:t>08-07-2024</a:t>
            </a:fld>
            <a:endParaRPr lang="en-IN"/>
          </a:p>
        </p:txBody>
      </p:sp>
      <p:sp>
        <p:nvSpPr>
          <p:cNvPr id="5" name="Footer Placeholder 4">
            <a:extLst>
              <a:ext uri="{FF2B5EF4-FFF2-40B4-BE49-F238E27FC236}">
                <a16:creationId xmlns:a16="http://schemas.microsoft.com/office/drawing/2014/main" id="{B00BAB27-53F6-4855-8F0C-4B3A74F972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E8605E-980C-476B-A4AD-A939D6598BF0}"/>
              </a:ext>
            </a:extLst>
          </p:cNvPr>
          <p:cNvSpPr>
            <a:spLocks noGrp="1"/>
          </p:cNvSpPr>
          <p:nvPr>
            <p:ph type="sldNum" sz="quarter" idx="12"/>
          </p:nvPr>
        </p:nvSpPr>
        <p:spPr/>
        <p:txBody>
          <a:bodyPr/>
          <a:lstStyle/>
          <a:p>
            <a:fld id="{E7B46A11-CBEB-4177-B21B-291A1BC69DCB}" type="slidenum">
              <a:rPr lang="en-IN" smtClean="0"/>
              <a:t>‹#›</a:t>
            </a:fld>
            <a:endParaRPr lang="en-IN"/>
          </a:p>
        </p:txBody>
      </p:sp>
    </p:spTree>
    <p:extLst>
      <p:ext uri="{BB962C8B-B14F-4D97-AF65-F5344CB8AC3E}">
        <p14:creationId xmlns:p14="http://schemas.microsoft.com/office/powerpoint/2010/main" val="47745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D710BF-5570-4F5C-95D2-5D787822F6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49D7CA-89BC-4508-9375-9589D9C34E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53E882-E6D1-47A2-9E70-7CAE531407D6}"/>
              </a:ext>
            </a:extLst>
          </p:cNvPr>
          <p:cNvSpPr>
            <a:spLocks noGrp="1"/>
          </p:cNvSpPr>
          <p:nvPr>
            <p:ph type="dt" sz="half" idx="10"/>
          </p:nvPr>
        </p:nvSpPr>
        <p:spPr/>
        <p:txBody>
          <a:bodyPr/>
          <a:lstStyle/>
          <a:p>
            <a:fld id="{4DDEADD4-31DB-4EB8-8CA9-88F3305F6724}" type="datetimeFigureOut">
              <a:rPr lang="en-IN" smtClean="0"/>
              <a:t>08-07-2024</a:t>
            </a:fld>
            <a:endParaRPr lang="en-IN"/>
          </a:p>
        </p:txBody>
      </p:sp>
      <p:sp>
        <p:nvSpPr>
          <p:cNvPr id="5" name="Footer Placeholder 4">
            <a:extLst>
              <a:ext uri="{FF2B5EF4-FFF2-40B4-BE49-F238E27FC236}">
                <a16:creationId xmlns:a16="http://schemas.microsoft.com/office/drawing/2014/main" id="{6BB0B788-33B3-4867-9998-465968A9C7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24D58E-7A77-4F9B-B923-BCE2F66060B2}"/>
              </a:ext>
            </a:extLst>
          </p:cNvPr>
          <p:cNvSpPr>
            <a:spLocks noGrp="1"/>
          </p:cNvSpPr>
          <p:nvPr>
            <p:ph type="sldNum" sz="quarter" idx="12"/>
          </p:nvPr>
        </p:nvSpPr>
        <p:spPr/>
        <p:txBody>
          <a:bodyPr/>
          <a:lstStyle/>
          <a:p>
            <a:fld id="{E7B46A11-CBEB-4177-B21B-291A1BC69DCB}" type="slidenum">
              <a:rPr lang="en-IN" smtClean="0"/>
              <a:t>‹#›</a:t>
            </a:fld>
            <a:endParaRPr lang="en-IN"/>
          </a:p>
        </p:txBody>
      </p:sp>
    </p:spTree>
    <p:extLst>
      <p:ext uri="{BB962C8B-B14F-4D97-AF65-F5344CB8AC3E}">
        <p14:creationId xmlns:p14="http://schemas.microsoft.com/office/powerpoint/2010/main" val="4280186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5661B-DB39-4DA0-9DD3-52095ACADB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1728BB-65D9-4C24-945A-4E226EDC14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0D4D8C-0CD2-4A99-82F6-A1FF0A591348}"/>
              </a:ext>
            </a:extLst>
          </p:cNvPr>
          <p:cNvSpPr>
            <a:spLocks noGrp="1"/>
          </p:cNvSpPr>
          <p:nvPr>
            <p:ph type="dt" sz="half" idx="10"/>
          </p:nvPr>
        </p:nvSpPr>
        <p:spPr/>
        <p:txBody>
          <a:bodyPr/>
          <a:lstStyle/>
          <a:p>
            <a:fld id="{4DDEADD4-31DB-4EB8-8CA9-88F3305F6724}" type="datetimeFigureOut">
              <a:rPr lang="en-IN" smtClean="0"/>
              <a:t>08-07-2024</a:t>
            </a:fld>
            <a:endParaRPr lang="en-IN"/>
          </a:p>
        </p:txBody>
      </p:sp>
      <p:sp>
        <p:nvSpPr>
          <p:cNvPr id="5" name="Footer Placeholder 4">
            <a:extLst>
              <a:ext uri="{FF2B5EF4-FFF2-40B4-BE49-F238E27FC236}">
                <a16:creationId xmlns:a16="http://schemas.microsoft.com/office/drawing/2014/main" id="{B269C59C-3157-473D-9D07-A999C9738E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924F45-4249-4483-8A1C-D9091927C037}"/>
              </a:ext>
            </a:extLst>
          </p:cNvPr>
          <p:cNvSpPr>
            <a:spLocks noGrp="1"/>
          </p:cNvSpPr>
          <p:nvPr>
            <p:ph type="sldNum" sz="quarter" idx="12"/>
          </p:nvPr>
        </p:nvSpPr>
        <p:spPr/>
        <p:txBody>
          <a:bodyPr/>
          <a:lstStyle/>
          <a:p>
            <a:fld id="{E7B46A11-CBEB-4177-B21B-291A1BC69DCB}" type="slidenum">
              <a:rPr lang="en-IN" smtClean="0"/>
              <a:t>‹#›</a:t>
            </a:fld>
            <a:endParaRPr lang="en-IN"/>
          </a:p>
        </p:txBody>
      </p:sp>
    </p:spTree>
    <p:extLst>
      <p:ext uri="{BB962C8B-B14F-4D97-AF65-F5344CB8AC3E}">
        <p14:creationId xmlns:p14="http://schemas.microsoft.com/office/powerpoint/2010/main" val="261372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A7EE1-5B2F-4E2E-82CE-71831DD425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0AC9B3-E4B8-4FDE-B701-C022CB7CAF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D8343E-9EB3-4E7F-8E7B-A9666AE9B573}"/>
              </a:ext>
            </a:extLst>
          </p:cNvPr>
          <p:cNvSpPr>
            <a:spLocks noGrp="1"/>
          </p:cNvSpPr>
          <p:nvPr>
            <p:ph type="dt" sz="half" idx="10"/>
          </p:nvPr>
        </p:nvSpPr>
        <p:spPr/>
        <p:txBody>
          <a:bodyPr/>
          <a:lstStyle/>
          <a:p>
            <a:fld id="{4DDEADD4-31DB-4EB8-8CA9-88F3305F6724}" type="datetimeFigureOut">
              <a:rPr lang="en-IN" smtClean="0"/>
              <a:t>08-07-2024</a:t>
            </a:fld>
            <a:endParaRPr lang="en-IN"/>
          </a:p>
        </p:txBody>
      </p:sp>
      <p:sp>
        <p:nvSpPr>
          <p:cNvPr id="5" name="Footer Placeholder 4">
            <a:extLst>
              <a:ext uri="{FF2B5EF4-FFF2-40B4-BE49-F238E27FC236}">
                <a16:creationId xmlns:a16="http://schemas.microsoft.com/office/drawing/2014/main" id="{EAA60812-A2E8-468F-8649-FB3A125CB1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FADFA1-39B0-4257-A14D-A18F7AC2FEB8}"/>
              </a:ext>
            </a:extLst>
          </p:cNvPr>
          <p:cNvSpPr>
            <a:spLocks noGrp="1"/>
          </p:cNvSpPr>
          <p:nvPr>
            <p:ph type="sldNum" sz="quarter" idx="12"/>
          </p:nvPr>
        </p:nvSpPr>
        <p:spPr/>
        <p:txBody>
          <a:bodyPr/>
          <a:lstStyle/>
          <a:p>
            <a:fld id="{E7B46A11-CBEB-4177-B21B-291A1BC69DCB}" type="slidenum">
              <a:rPr lang="en-IN" smtClean="0"/>
              <a:t>‹#›</a:t>
            </a:fld>
            <a:endParaRPr lang="en-IN"/>
          </a:p>
        </p:txBody>
      </p:sp>
    </p:spTree>
    <p:extLst>
      <p:ext uri="{BB962C8B-B14F-4D97-AF65-F5344CB8AC3E}">
        <p14:creationId xmlns:p14="http://schemas.microsoft.com/office/powerpoint/2010/main" val="417458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F5D52-C7BB-499D-BD70-044AC127DC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23E960-7E1A-4BAA-BE6B-59638AA0CD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E201ED-37D3-430E-8AD6-FE17D6EC07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184B66-7616-439E-AA63-2C4C14F4FA82}"/>
              </a:ext>
            </a:extLst>
          </p:cNvPr>
          <p:cNvSpPr>
            <a:spLocks noGrp="1"/>
          </p:cNvSpPr>
          <p:nvPr>
            <p:ph type="dt" sz="half" idx="10"/>
          </p:nvPr>
        </p:nvSpPr>
        <p:spPr/>
        <p:txBody>
          <a:bodyPr/>
          <a:lstStyle/>
          <a:p>
            <a:fld id="{4DDEADD4-31DB-4EB8-8CA9-88F3305F6724}" type="datetimeFigureOut">
              <a:rPr lang="en-IN" smtClean="0"/>
              <a:t>08-07-2024</a:t>
            </a:fld>
            <a:endParaRPr lang="en-IN"/>
          </a:p>
        </p:txBody>
      </p:sp>
      <p:sp>
        <p:nvSpPr>
          <p:cNvPr id="6" name="Footer Placeholder 5">
            <a:extLst>
              <a:ext uri="{FF2B5EF4-FFF2-40B4-BE49-F238E27FC236}">
                <a16:creationId xmlns:a16="http://schemas.microsoft.com/office/drawing/2014/main" id="{6C861803-3206-4E27-BA54-88236A90F7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D2246E-078F-4400-B184-50ABC7B34324}"/>
              </a:ext>
            </a:extLst>
          </p:cNvPr>
          <p:cNvSpPr>
            <a:spLocks noGrp="1"/>
          </p:cNvSpPr>
          <p:nvPr>
            <p:ph type="sldNum" sz="quarter" idx="12"/>
          </p:nvPr>
        </p:nvSpPr>
        <p:spPr/>
        <p:txBody>
          <a:bodyPr/>
          <a:lstStyle/>
          <a:p>
            <a:fld id="{E7B46A11-CBEB-4177-B21B-291A1BC69DCB}" type="slidenum">
              <a:rPr lang="en-IN" smtClean="0"/>
              <a:t>‹#›</a:t>
            </a:fld>
            <a:endParaRPr lang="en-IN"/>
          </a:p>
        </p:txBody>
      </p:sp>
    </p:spTree>
    <p:extLst>
      <p:ext uri="{BB962C8B-B14F-4D97-AF65-F5344CB8AC3E}">
        <p14:creationId xmlns:p14="http://schemas.microsoft.com/office/powerpoint/2010/main" val="2200192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B068-5DDF-4A72-AAE3-C98B8E8171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77DD11-35B6-4B5E-A6E3-7BB25FEDF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E12044-0D0C-4E22-B8F8-1EF7C39E99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81AE00-86D6-4D48-9F8F-4F8431322A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3F0FAA-4B00-4BA4-84E0-01DBF6A494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4EFBB8-7647-413F-A38E-5554EE4E165C}"/>
              </a:ext>
            </a:extLst>
          </p:cNvPr>
          <p:cNvSpPr>
            <a:spLocks noGrp="1"/>
          </p:cNvSpPr>
          <p:nvPr>
            <p:ph type="dt" sz="half" idx="10"/>
          </p:nvPr>
        </p:nvSpPr>
        <p:spPr/>
        <p:txBody>
          <a:bodyPr/>
          <a:lstStyle/>
          <a:p>
            <a:fld id="{4DDEADD4-31DB-4EB8-8CA9-88F3305F6724}" type="datetimeFigureOut">
              <a:rPr lang="en-IN" smtClean="0"/>
              <a:t>08-07-2024</a:t>
            </a:fld>
            <a:endParaRPr lang="en-IN"/>
          </a:p>
        </p:txBody>
      </p:sp>
      <p:sp>
        <p:nvSpPr>
          <p:cNvPr id="8" name="Footer Placeholder 7">
            <a:extLst>
              <a:ext uri="{FF2B5EF4-FFF2-40B4-BE49-F238E27FC236}">
                <a16:creationId xmlns:a16="http://schemas.microsoft.com/office/drawing/2014/main" id="{37A21C80-3D79-4075-9D1C-38D914A0286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C1D0FD-96A7-4DD7-B01F-BC7D60C7C2DF}"/>
              </a:ext>
            </a:extLst>
          </p:cNvPr>
          <p:cNvSpPr>
            <a:spLocks noGrp="1"/>
          </p:cNvSpPr>
          <p:nvPr>
            <p:ph type="sldNum" sz="quarter" idx="12"/>
          </p:nvPr>
        </p:nvSpPr>
        <p:spPr/>
        <p:txBody>
          <a:bodyPr/>
          <a:lstStyle/>
          <a:p>
            <a:fld id="{E7B46A11-CBEB-4177-B21B-291A1BC69DCB}" type="slidenum">
              <a:rPr lang="en-IN" smtClean="0"/>
              <a:t>‹#›</a:t>
            </a:fld>
            <a:endParaRPr lang="en-IN"/>
          </a:p>
        </p:txBody>
      </p:sp>
    </p:spTree>
    <p:extLst>
      <p:ext uri="{BB962C8B-B14F-4D97-AF65-F5344CB8AC3E}">
        <p14:creationId xmlns:p14="http://schemas.microsoft.com/office/powerpoint/2010/main" val="457483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2C48B-4EA3-43AE-AB48-F6C02F5D09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9345C2-748A-4FA1-9C47-C683CBB05EAE}"/>
              </a:ext>
            </a:extLst>
          </p:cNvPr>
          <p:cNvSpPr>
            <a:spLocks noGrp="1"/>
          </p:cNvSpPr>
          <p:nvPr>
            <p:ph type="dt" sz="half" idx="10"/>
          </p:nvPr>
        </p:nvSpPr>
        <p:spPr/>
        <p:txBody>
          <a:bodyPr/>
          <a:lstStyle/>
          <a:p>
            <a:fld id="{4DDEADD4-31DB-4EB8-8CA9-88F3305F6724}" type="datetimeFigureOut">
              <a:rPr lang="en-IN" smtClean="0"/>
              <a:t>08-07-2024</a:t>
            </a:fld>
            <a:endParaRPr lang="en-IN"/>
          </a:p>
        </p:txBody>
      </p:sp>
      <p:sp>
        <p:nvSpPr>
          <p:cNvPr id="4" name="Footer Placeholder 3">
            <a:extLst>
              <a:ext uri="{FF2B5EF4-FFF2-40B4-BE49-F238E27FC236}">
                <a16:creationId xmlns:a16="http://schemas.microsoft.com/office/drawing/2014/main" id="{96149687-6B26-45D0-B199-CFC0291592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706945-E476-45C0-9F36-6D8B77287ABD}"/>
              </a:ext>
            </a:extLst>
          </p:cNvPr>
          <p:cNvSpPr>
            <a:spLocks noGrp="1"/>
          </p:cNvSpPr>
          <p:nvPr>
            <p:ph type="sldNum" sz="quarter" idx="12"/>
          </p:nvPr>
        </p:nvSpPr>
        <p:spPr/>
        <p:txBody>
          <a:bodyPr/>
          <a:lstStyle/>
          <a:p>
            <a:fld id="{E7B46A11-CBEB-4177-B21B-291A1BC69DCB}" type="slidenum">
              <a:rPr lang="en-IN" smtClean="0"/>
              <a:t>‹#›</a:t>
            </a:fld>
            <a:endParaRPr lang="en-IN"/>
          </a:p>
        </p:txBody>
      </p:sp>
    </p:spTree>
    <p:extLst>
      <p:ext uri="{BB962C8B-B14F-4D97-AF65-F5344CB8AC3E}">
        <p14:creationId xmlns:p14="http://schemas.microsoft.com/office/powerpoint/2010/main" val="177163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8661D2-B6EA-4E3B-AAB4-99B54D86F960}"/>
              </a:ext>
            </a:extLst>
          </p:cNvPr>
          <p:cNvSpPr>
            <a:spLocks noGrp="1"/>
          </p:cNvSpPr>
          <p:nvPr>
            <p:ph type="dt" sz="half" idx="10"/>
          </p:nvPr>
        </p:nvSpPr>
        <p:spPr/>
        <p:txBody>
          <a:bodyPr/>
          <a:lstStyle/>
          <a:p>
            <a:fld id="{4DDEADD4-31DB-4EB8-8CA9-88F3305F6724}" type="datetimeFigureOut">
              <a:rPr lang="en-IN" smtClean="0"/>
              <a:t>08-07-2024</a:t>
            </a:fld>
            <a:endParaRPr lang="en-IN"/>
          </a:p>
        </p:txBody>
      </p:sp>
      <p:sp>
        <p:nvSpPr>
          <p:cNvPr id="3" name="Footer Placeholder 2">
            <a:extLst>
              <a:ext uri="{FF2B5EF4-FFF2-40B4-BE49-F238E27FC236}">
                <a16:creationId xmlns:a16="http://schemas.microsoft.com/office/drawing/2014/main" id="{6FBDD0A9-2381-4F72-A6D1-70B7EE067B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B446FC-6AF4-466D-B5F9-67ABDCE63DE3}"/>
              </a:ext>
            </a:extLst>
          </p:cNvPr>
          <p:cNvSpPr>
            <a:spLocks noGrp="1"/>
          </p:cNvSpPr>
          <p:nvPr>
            <p:ph type="sldNum" sz="quarter" idx="12"/>
          </p:nvPr>
        </p:nvSpPr>
        <p:spPr/>
        <p:txBody>
          <a:bodyPr/>
          <a:lstStyle/>
          <a:p>
            <a:fld id="{E7B46A11-CBEB-4177-B21B-291A1BC69DCB}" type="slidenum">
              <a:rPr lang="en-IN" smtClean="0"/>
              <a:t>‹#›</a:t>
            </a:fld>
            <a:endParaRPr lang="en-IN"/>
          </a:p>
        </p:txBody>
      </p:sp>
    </p:spTree>
    <p:extLst>
      <p:ext uri="{BB962C8B-B14F-4D97-AF65-F5344CB8AC3E}">
        <p14:creationId xmlns:p14="http://schemas.microsoft.com/office/powerpoint/2010/main" val="1840571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3DDE-17C5-4097-8C63-57078470BB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962D62-1C6F-483B-8D90-D4205F3872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9D426A8-7CFC-40E4-B96B-61058066D1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0026AF-595E-4690-9D37-77DD61F2F327}"/>
              </a:ext>
            </a:extLst>
          </p:cNvPr>
          <p:cNvSpPr>
            <a:spLocks noGrp="1"/>
          </p:cNvSpPr>
          <p:nvPr>
            <p:ph type="dt" sz="half" idx="10"/>
          </p:nvPr>
        </p:nvSpPr>
        <p:spPr/>
        <p:txBody>
          <a:bodyPr/>
          <a:lstStyle/>
          <a:p>
            <a:fld id="{4DDEADD4-31DB-4EB8-8CA9-88F3305F6724}" type="datetimeFigureOut">
              <a:rPr lang="en-IN" smtClean="0"/>
              <a:t>08-07-2024</a:t>
            </a:fld>
            <a:endParaRPr lang="en-IN"/>
          </a:p>
        </p:txBody>
      </p:sp>
      <p:sp>
        <p:nvSpPr>
          <p:cNvPr id="6" name="Footer Placeholder 5">
            <a:extLst>
              <a:ext uri="{FF2B5EF4-FFF2-40B4-BE49-F238E27FC236}">
                <a16:creationId xmlns:a16="http://schemas.microsoft.com/office/drawing/2014/main" id="{773FDBEF-70EB-429D-96A0-24F8ECF076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73987D-C9DC-4479-9422-C238F469E146}"/>
              </a:ext>
            </a:extLst>
          </p:cNvPr>
          <p:cNvSpPr>
            <a:spLocks noGrp="1"/>
          </p:cNvSpPr>
          <p:nvPr>
            <p:ph type="sldNum" sz="quarter" idx="12"/>
          </p:nvPr>
        </p:nvSpPr>
        <p:spPr/>
        <p:txBody>
          <a:bodyPr/>
          <a:lstStyle/>
          <a:p>
            <a:fld id="{E7B46A11-CBEB-4177-B21B-291A1BC69DCB}" type="slidenum">
              <a:rPr lang="en-IN" smtClean="0"/>
              <a:t>‹#›</a:t>
            </a:fld>
            <a:endParaRPr lang="en-IN"/>
          </a:p>
        </p:txBody>
      </p:sp>
    </p:spTree>
    <p:extLst>
      <p:ext uri="{BB962C8B-B14F-4D97-AF65-F5344CB8AC3E}">
        <p14:creationId xmlns:p14="http://schemas.microsoft.com/office/powerpoint/2010/main" val="998207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14990-E330-40A5-9048-27994770D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CD0574-7D85-4ABC-8C05-1E5C4A61BE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49C09D-2C67-476B-BE7E-B4CC6961B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643804-DAAA-4F75-9504-875182C9C7FC}"/>
              </a:ext>
            </a:extLst>
          </p:cNvPr>
          <p:cNvSpPr>
            <a:spLocks noGrp="1"/>
          </p:cNvSpPr>
          <p:nvPr>
            <p:ph type="dt" sz="half" idx="10"/>
          </p:nvPr>
        </p:nvSpPr>
        <p:spPr/>
        <p:txBody>
          <a:bodyPr/>
          <a:lstStyle/>
          <a:p>
            <a:fld id="{4DDEADD4-31DB-4EB8-8CA9-88F3305F6724}" type="datetimeFigureOut">
              <a:rPr lang="en-IN" smtClean="0"/>
              <a:t>08-07-2024</a:t>
            </a:fld>
            <a:endParaRPr lang="en-IN"/>
          </a:p>
        </p:txBody>
      </p:sp>
      <p:sp>
        <p:nvSpPr>
          <p:cNvPr id="6" name="Footer Placeholder 5">
            <a:extLst>
              <a:ext uri="{FF2B5EF4-FFF2-40B4-BE49-F238E27FC236}">
                <a16:creationId xmlns:a16="http://schemas.microsoft.com/office/drawing/2014/main" id="{7B939F01-E7A1-4F06-BEED-39E02CF525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45200C-46FE-407E-BD1C-EEDAFA896B90}"/>
              </a:ext>
            </a:extLst>
          </p:cNvPr>
          <p:cNvSpPr>
            <a:spLocks noGrp="1"/>
          </p:cNvSpPr>
          <p:nvPr>
            <p:ph type="sldNum" sz="quarter" idx="12"/>
          </p:nvPr>
        </p:nvSpPr>
        <p:spPr/>
        <p:txBody>
          <a:bodyPr/>
          <a:lstStyle/>
          <a:p>
            <a:fld id="{E7B46A11-CBEB-4177-B21B-291A1BC69DCB}" type="slidenum">
              <a:rPr lang="en-IN" smtClean="0"/>
              <a:t>‹#›</a:t>
            </a:fld>
            <a:endParaRPr lang="en-IN"/>
          </a:p>
        </p:txBody>
      </p:sp>
    </p:spTree>
    <p:extLst>
      <p:ext uri="{BB962C8B-B14F-4D97-AF65-F5344CB8AC3E}">
        <p14:creationId xmlns:p14="http://schemas.microsoft.com/office/powerpoint/2010/main" val="373955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55C569-9666-416C-8B63-BC75CA500C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009E20-9C24-4DF2-A0BA-FA065E7B3C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AB689E-390F-46D4-B44A-BBCD8C5792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DEADD4-31DB-4EB8-8CA9-88F3305F6724}" type="datetimeFigureOut">
              <a:rPr lang="en-IN" smtClean="0"/>
              <a:t>08-07-2024</a:t>
            </a:fld>
            <a:endParaRPr lang="en-IN"/>
          </a:p>
        </p:txBody>
      </p:sp>
      <p:sp>
        <p:nvSpPr>
          <p:cNvPr id="5" name="Footer Placeholder 4">
            <a:extLst>
              <a:ext uri="{FF2B5EF4-FFF2-40B4-BE49-F238E27FC236}">
                <a16:creationId xmlns:a16="http://schemas.microsoft.com/office/drawing/2014/main" id="{BB6D59DE-7101-4D1E-852E-193E9C5D59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AABEAB-6548-4BE7-ADA3-9A22525500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46A11-CBEB-4177-B21B-291A1BC69DCB}" type="slidenum">
              <a:rPr lang="en-IN" smtClean="0"/>
              <a:t>‹#›</a:t>
            </a:fld>
            <a:endParaRPr lang="en-IN"/>
          </a:p>
        </p:txBody>
      </p:sp>
    </p:spTree>
    <p:extLst>
      <p:ext uri="{BB962C8B-B14F-4D97-AF65-F5344CB8AC3E}">
        <p14:creationId xmlns:p14="http://schemas.microsoft.com/office/powerpoint/2010/main" val="2888459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image7.png">
            <a:extLst>
              <a:ext uri="{FF2B5EF4-FFF2-40B4-BE49-F238E27FC236}">
                <a16:creationId xmlns:a16="http://schemas.microsoft.com/office/drawing/2014/main" id="{F613947E-2737-47B1-8BDE-B68E2A20BF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9556" y="335414"/>
            <a:ext cx="1201831" cy="1273429"/>
          </a:xfrm>
          <a:prstGeom prst="rect">
            <a:avLst/>
          </a:prstGeom>
          <a:noFill/>
          <a:extLst>
            <a:ext uri="{909E8E84-426E-40DD-AFC4-6F175D3DCCD1}">
              <a14:hiddenFill xmlns:a14="http://schemas.microsoft.com/office/drawing/2010/main">
                <a:solidFill>
                  <a:srgbClr val="FFFFFF"/>
                </a:solidFill>
              </a14:hiddenFill>
            </a:ext>
          </a:extLst>
        </p:spPr>
      </p:pic>
      <p:pic>
        <p:nvPicPr>
          <p:cNvPr id="2049" name="image3.png">
            <a:extLst>
              <a:ext uri="{FF2B5EF4-FFF2-40B4-BE49-F238E27FC236}">
                <a16:creationId xmlns:a16="http://schemas.microsoft.com/office/drawing/2014/main" id="{9C555831-D82A-49D2-AB68-640F2A05F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093" y="222456"/>
            <a:ext cx="1504020" cy="13863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EF2F949-4022-46A0-B3E5-6E290E0E1A3F}"/>
              </a:ext>
            </a:extLst>
          </p:cNvPr>
          <p:cNvSpPr>
            <a:spLocks noChangeArrowheads="1"/>
          </p:cNvSpPr>
          <p:nvPr/>
        </p:nvSpPr>
        <p:spPr bwMode="auto">
          <a:xfrm>
            <a:off x="2644587" y="335414"/>
            <a:ext cx="6104965" cy="1585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65048" tIns="101568" rIns="63480" bIns="50784"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434343"/>
                </a:solidFill>
                <a:effectLst/>
                <a:latin typeface="Anton" panose="00000500000000000000" pitchFamily="2" charset="0"/>
                <a:cs typeface="Arial" panose="020B0604020202020204" pitchFamily="34" charset="0"/>
              </a:rPr>
              <a:t>PRESENTATION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rgbClr val="434343"/>
              </a:solidFill>
              <a:effectLst/>
              <a:latin typeface="Anton" panose="00000500000000000000" pitchFamily="2"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400" b="0" i="0" u="none" strike="noStrike" cap="none" normalizeH="0" baseline="0" dirty="0">
              <a:ln>
                <a:noFill/>
              </a:ln>
              <a:solidFill>
                <a:srgbClr val="434343"/>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“GPS Toll based System simulation using Python”</a:t>
            </a:r>
            <a:endParaRPr kumimoji="0" lang="en-US" altLang="en-US" sz="2000" b="0" i="0" u="none" strike="noStrike" cap="none" normalizeH="0" baseline="0" dirty="0">
              <a:ln>
                <a:noFill/>
              </a:ln>
              <a:solidFill>
                <a:srgbClr val="434343"/>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8827DCBE-569F-463A-8A69-3D1D5B5B5AC8}"/>
              </a:ext>
            </a:extLst>
          </p:cNvPr>
          <p:cNvSpPr txBox="1"/>
          <p:nvPr/>
        </p:nvSpPr>
        <p:spPr>
          <a:xfrm>
            <a:off x="3240062" y="4734525"/>
            <a:ext cx="5191175" cy="2015488"/>
          </a:xfrm>
          <a:prstGeom prst="rect">
            <a:avLst/>
          </a:prstGeom>
          <a:noFill/>
        </p:spPr>
        <p:txBody>
          <a:bodyPr wrap="square">
            <a:spAutoFit/>
          </a:bodyPr>
          <a:lstStyle/>
          <a:p>
            <a:pPr>
              <a:lnSpc>
                <a:spcPct val="115000"/>
              </a:lnSpc>
              <a:spcAft>
                <a:spcPts val="1200"/>
              </a:spcAft>
            </a:pPr>
            <a:r>
              <a:rPr lang="en-IN" sz="1400" b="1" dirty="0">
                <a:effectLst/>
                <a:latin typeface="Times New Roman" panose="02020603050405020304" pitchFamily="18" charset="0"/>
                <a:ea typeface="Times New Roman" panose="02020603050405020304" pitchFamily="18" charset="0"/>
              </a:rPr>
              <a:t>Prof. Ram </a:t>
            </a:r>
            <a:r>
              <a:rPr lang="en-IN" sz="1400" b="1" dirty="0" err="1">
                <a:effectLst/>
                <a:latin typeface="Times New Roman" panose="02020603050405020304" pitchFamily="18" charset="0"/>
                <a:ea typeface="Times New Roman" panose="02020603050405020304" pitchFamily="18" charset="0"/>
              </a:rPr>
              <a:t>Meghe</a:t>
            </a:r>
            <a:r>
              <a:rPr lang="en-IN" sz="1400" b="1" dirty="0">
                <a:effectLst/>
                <a:latin typeface="Times New Roman" panose="02020603050405020304" pitchFamily="18" charset="0"/>
                <a:ea typeface="Times New Roman" panose="02020603050405020304" pitchFamily="18" charset="0"/>
              </a:rPr>
              <a:t> Institute of Technology and Research, </a:t>
            </a:r>
            <a:r>
              <a:rPr lang="en-IN" sz="1400" b="1" dirty="0" err="1">
                <a:effectLst/>
                <a:latin typeface="Times New Roman" panose="02020603050405020304" pitchFamily="18" charset="0"/>
                <a:ea typeface="Times New Roman" panose="02020603050405020304" pitchFamily="18" charset="0"/>
              </a:rPr>
              <a:t>Badnera</a:t>
            </a:r>
            <a:r>
              <a:rPr lang="en-IN" sz="1400" b="1" dirty="0">
                <a:effectLst/>
                <a:latin typeface="Times New Roman" panose="02020603050405020304" pitchFamily="18" charset="0"/>
                <a:ea typeface="Times New Roman" panose="02020603050405020304" pitchFamily="18" charset="0"/>
              </a:rPr>
              <a:t>, </a:t>
            </a:r>
            <a:endParaRPr lang="en-IN" sz="1400" dirty="0">
              <a:effectLst/>
              <a:latin typeface="Arial" panose="020B0604020202020204" pitchFamily="34" charset="0"/>
              <a:ea typeface="Arial" panose="020B0604020202020204" pitchFamily="34" charset="0"/>
            </a:endParaRPr>
          </a:p>
          <a:p>
            <a:pPr>
              <a:lnSpc>
                <a:spcPct val="115000"/>
              </a:lnSpc>
              <a:spcAft>
                <a:spcPts val="1200"/>
              </a:spcAft>
            </a:pPr>
            <a:r>
              <a:rPr lang="en-IN" sz="1400" b="1" dirty="0">
                <a:effectLst/>
                <a:latin typeface="Times New Roman" panose="02020603050405020304" pitchFamily="18" charset="0"/>
                <a:ea typeface="Times New Roman" panose="02020603050405020304" pitchFamily="18" charset="0"/>
              </a:rPr>
              <a:t>                                                Amravati.</a:t>
            </a:r>
          </a:p>
          <a:p>
            <a:pPr>
              <a:lnSpc>
                <a:spcPct val="115000"/>
              </a:lnSpc>
              <a:spcAft>
                <a:spcPts val="1200"/>
              </a:spcAft>
            </a:pPr>
            <a:r>
              <a:rPr lang="en-IN" sz="1400" b="1" dirty="0">
                <a:latin typeface="Times New Roman" panose="02020603050405020304" pitchFamily="18" charset="0"/>
                <a:ea typeface="Times New Roman" panose="02020603050405020304" pitchFamily="18" charset="0"/>
              </a:rPr>
              <a:t>                </a:t>
            </a:r>
            <a:r>
              <a:rPr lang="en-IN" sz="1400" b="1" dirty="0">
                <a:effectLst/>
                <a:latin typeface="Times New Roman" panose="02020603050405020304" pitchFamily="18" charset="0"/>
                <a:ea typeface="Times New Roman" panose="02020603050405020304" pitchFamily="18" charset="0"/>
              </a:rPr>
              <a:t>(An Autonomous Institute &amp; NAAC Accredited)       </a:t>
            </a:r>
            <a:endParaRPr lang="en-IN" sz="1400" dirty="0">
              <a:latin typeface="Arial" panose="020B0604020202020204" pitchFamily="34" charset="0"/>
              <a:ea typeface="Times New Roman" panose="02020603050405020304" pitchFamily="18" charset="0"/>
            </a:endParaRPr>
          </a:p>
          <a:p>
            <a:pPr>
              <a:lnSpc>
                <a:spcPct val="115000"/>
              </a:lnSpc>
              <a:spcAft>
                <a:spcPts val="1200"/>
              </a:spcAft>
            </a:pPr>
            <a:r>
              <a:rPr lang="en-IN" sz="1400" b="1" dirty="0">
                <a:effectLst/>
                <a:latin typeface="Arial" panose="020B0604020202020204" pitchFamily="34" charset="0"/>
                <a:ea typeface="Times New Roman" panose="02020603050405020304" pitchFamily="18" charset="0"/>
              </a:rPr>
              <a:t>               </a:t>
            </a:r>
            <a:r>
              <a:rPr lang="en-IN" sz="1400" b="1" dirty="0">
                <a:effectLst/>
                <a:latin typeface="Times New Roman" panose="02020603050405020304" pitchFamily="18" charset="0"/>
                <a:ea typeface="Times New Roman" panose="02020603050405020304" pitchFamily="18" charset="0"/>
              </a:rPr>
              <a:t>Sant </a:t>
            </a:r>
            <a:r>
              <a:rPr lang="en-IN" sz="1400" b="1" dirty="0" err="1">
                <a:effectLst/>
                <a:latin typeface="Times New Roman" panose="02020603050405020304" pitchFamily="18" charset="0"/>
                <a:ea typeface="Times New Roman" panose="02020603050405020304" pitchFamily="18" charset="0"/>
              </a:rPr>
              <a:t>Gadge</a:t>
            </a:r>
            <a:r>
              <a:rPr lang="en-IN" sz="1400" b="1" dirty="0">
                <a:effectLst/>
                <a:latin typeface="Times New Roman" panose="02020603050405020304" pitchFamily="18" charset="0"/>
                <a:ea typeface="Times New Roman" panose="02020603050405020304" pitchFamily="18" charset="0"/>
              </a:rPr>
              <a:t> Baba Amravati University, Amravati</a:t>
            </a:r>
            <a:endParaRPr lang="en-IN" sz="1400" dirty="0">
              <a:effectLst/>
              <a:latin typeface="Arial" panose="020B0604020202020204" pitchFamily="34" charset="0"/>
              <a:ea typeface="Arial" panose="020B0604020202020204" pitchFamily="34" charset="0"/>
            </a:endParaRPr>
          </a:p>
          <a:p>
            <a:pPr marL="1079500" marR="571500" indent="-254000">
              <a:lnSpc>
                <a:spcPct val="170000"/>
              </a:lnSpc>
              <a:spcAft>
                <a:spcPts val="0"/>
              </a:spcAft>
            </a:pPr>
            <a:r>
              <a:rPr lang="en-IN" sz="1400" b="1" dirty="0">
                <a:effectLst/>
                <a:latin typeface="Times New Roman" panose="02020603050405020304" pitchFamily="18" charset="0"/>
                <a:ea typeface="Times New Roman" panose="02020603050405020304" pitchFamily="18" charset="0"/>
              </a:rPr>
              <a:t>                             2024-2025</a:t>
            </a:r>
            <a:endParaRPr lang="en-IN" sz="1400" dirty="0">
              <a:effectLst/>
              <a:latin typeface="Arial" panose="020B0604020202020204" pitchFamily="34" charset="0"/>
              <a:ea typeface="Arial" panose="020B0604020202020204" pitchFamily="34" charset="0"/>
            </a:endParaRPr>
          </a:p>
        </p:txBody>
      </p:sp>
      <p:sp>
        <p:nvSpPr>
          <p:cNvPr id="7" name="TextBox 6">
            <a:extLst>
              <a:ext uri="{FF2B5EF4-FFF2-40B4-BE49-F238E27FC236}">
                <a16:creationId xmlns:a16="http://schemas.microsoft.com/office/drawing/2014/main" id="{F5165981-4694-44A0-922C-C98BDFDB53D1}"/>
              </a:ext>
            </a:extLst>
          </p:cNvPr>
          <p:cNvSpPr txBox="1"/>
          <p:nvPr/>
        </p:nvSpPr>
        <p:spPr>
          <a:xfrm>
            <a:off x="5091953" y="1832299"/>
            <a:ext cx="1487395" cy="369332"/>
          </a:xfrm>
          <a:prstGeom prst="rect">
            <a:avLst/>
          </a:prstGeom>
          <a:noFill/>
        </p:spPr>
        <p:txBody>
          <a:bodyPr wrap="none" rtlCol="0">
            <a:spAutoFit/>
          </a:bodyPr>
          <a:lstStyle/>
          <a:p>
            <a:r>
              <a:rPr lang="en-IN" i="1" dirty="0"/>
              <a:t>Submitted by </a:t>
            </a:r>
          </a:p>
        </p:txBody>
      </p:sp>
      <p:sp>
        <p:nvSpPr>
          <p:cNvPr id="8" name="TextBox 7">
            <a:extLst>
              <a:ext uri="{FF2B5EF4-FFF2-40B4-BE49-F238E27FC236}">
                <a16:creationId xmlns:a16="http://schemas.microsoft.com/office/drawing/2014/main" id="{512FA42D-4148-444B-9BCA-0A377949CE2A}"/>
              </a:ext>
            </a:extLst>
          </p:cNvPr>
          <p:cNvSpPr txBox="1"/>
          <p:nvPr/>
        </p:nvSpPr>
        <p:spPr>
          <a:xfrm>
            <a:off x="4482353" y="2249992"/>
            <a:ext cx="2796599" cy="646331"/>
          </a:xfrm>
          <a:prstGeom prst="rect">
            <a:avLst/>
          </a:prstGeom>
          <a:noFill/>
        </p:spPr>
        <p:txBody>
          <a:bodyPr wrap="none" rtlCol="0">
            <a:spAutoFit/>
          </a:bodyPr>
          <a:lstStyle/>
          <a:p>
            <a:r>
              <a:rPr lang="en-IN" sz="1800" b="1" dirty="0">
                <a:effectLst/>
                <a:latin typeface="Times New Roman" panose="02020603050405020304" pitchFamily="18" charset="0"/>
                <a:ea typeface="Times New Roman" panose="02020603050405020304" pitchFamily="18" charset="0"/>
              </a:rPr>
              <a:t>Ms. </a:t>
            </a:r>
            <a:r>
              <a:rPr lang="en-IN" sz="1800" b="1" dirty="0" err="1">
                <a:effectLst/>
                <a:latin typeface="Times New Roman" panose="02020603050405020304" pitchFamily="18" charset="0"/>
                <a:ea typeface="Times New Roman" panose="02020603050405020304" pitchFamily="18" charset="0"/>
              </a:rPr>
              <a:t>Shravani</a:t>
            </a:r>
            <a:r>
              <a:rPr lang="en-IN" sz="1800" b="1" dirty="0">
                <a:effectLst/>
                <a:latin typeface="Times New Roman" panose="02020603050405020304" pitchFamily="18" charset="0"/>
                <a:ea typeface="Times New Roman" panose="02020603050405020304" pitchFamily="18" charset="0"/>
              </a:rPr>
              <a:t> S. </a:t>
            </a:r>
            <a:r>
              <a:rPr lang="en-IN" sz="1800" b="1" dirty="0" err="1">
                <a:effectLst/>
                <a:latin typeface="Times New Roman" panose="02020603050405020304" pitchFamily="18" charset="0"/>
                <a:ea typeface="Times New Roman" panose="02020603050405020304" pitchFamily="18" charset="0"/>
              </a:rPr>
              <a:t>Shegokar</a:t>
            </a:r>
            <a:r>
              <a:rPr lang="en-IN" sz="1800" b="1" dirty="0">
                <a:effectLst/>
                <a:latin typeface="Times New Roman" panose="02020603050405020304" pitchFamily="18" charset="0"/>
                <a:ea typeface="Times New Roman" panose="02020603050405020304" pitchFamily="18" charset="0"/>
              </a:rPr>
              <a:t> </a:t>
            </a:r>
          </a:p>
          <a:p>
            <a:r>
              <a:rPr lang="en-IN" sz="1800" b="1" dirty="0">
                <a:effectLst/>
                <a:latin typeface="Times New Roman" panose="02020603050405020304" pitchFamily="18" charset="0"/>
                <a:ea typeface="Times New Roman" panose="02020603050405020304" pitchFamily="18" charset="0"/>
              </a:rPr>
              <a:t>Mr. </a:t>
            </a:r>
            <a:r>
              <a:rPr lang="en-IN" sz="1800" b="1" dirty="0" err="1">
                <a:effectLst/>
                <a:latin typeface="Times New Roman" panose="02020603050405020304" pitchFamily="18" charset="0"/>
                <a:ea typeface="Times New Roman" panose="02020603050405020304" pitchFamily="18" charset="0"/>
              </a:rPr>
              <a:t>Shriyansh</a:t>
            </a:r>
            <a:r>
              <a:rPr lang="en-IN" sz="1800" b="1" dirty="0">
                <a:effectLst/>
                <a:latin typeface="Times New Roman" panose="02020603050405020304" pitchFamily="18" charset="0"/>
                <a:ea typeface="Times New Roman" panose="02020603050405020304" pitchFamily="18" charset="0"/>
              </a:rPr>
              <a:t> R. </a:t>
            </a:r>
            <a:r>
              <a:rPr lang="en-IN" sz="1800" b="1" dirty="0" err="1">
                <a:effectLst/>
                <a:latin typeface="Times New Roman" panose="02020603050405020304" pitchFamily="18" charset="0"/>
                <a:ea typeface="Times New Roman" panose="02020603050405020304" pitchFamily="18" charset="0"/>
              </a:rPr>
              <a:t>Fasate</a:t>
            </a:r>
            <a:endParaRPr lang="en-IN" sz="1800" dirty="0">
              <a:effectLst/>
              <a:latin typeface="Arial" panose="020B0604020202020204" pitchFamily="34" charset="0"/>
              <a:ea typeface="Arial" panose="020B0604020202020204" pitchFamily="34" charset="0"/>
            </a:endParaRPr>
          </a:p>
        </p:txBody>
      </p:sp>
      <p:sp>
        <p:nvSpPr>
          <p:cNvPr id="11" name="TextBox 10">
            <a:extLst>
              <a:ext uri="{FF2B5EF4-FFF2-40B4-BE49-F238E27FC236}">
                <a16:creationId xmlns:a16="http://schemas.microsoft.com/office/drawing/2014/main" id="{D6202CD7-AA78-4145-8ED5-D45EB4F3888D}"/>
              </a:ext>
            </a:extLst>
          </p:cNvPr>
          <p:cNvSpPr txBox="1"/>
          <p:nvPr/>
        </p:nvSpPr>
        <p:spPr>
          <a:xfrm flipH="1">
            <a:off x="655317" y="3142804"/>
            <a:ext cx="2509223" cy="369332"/>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 Under the Guidance of: </a:t>
            </a:r>
            <a:endParaRPr lang="en-IN" dirty="0"/>
          </a:p>
        </p:txBody>
      </p:sp>
      <p:sp>
        <p:nvSpPr>
          <p:cNvPr id="12" name="TextBox 11">
            <a:extLst>
              <a:ext uri="{FF2B5EF4-FFF2-40B4-BE49-F238E27FC236}">
                <a16:creationId xmlns:a16="http://schemas.microsoft.com/office/drawing/2014/main" id="{BCA3963D-F0A1-492A-B9FB-F6F281B78DE6}"/>
              </a:ext>
            </a:extLst>
          </p:cNvPr>
          <p:cNvSpPr txBox="1"/>
          <p:nvPr/>
        </p:nvSpPr>
        <p:spPr>
          <a:xfrm>
            <a:off x="730839" y="3512136"/>
            <a:ext cx="2509223" cy="646331"/>
          </a:xfrm>
          <a:prstGeom prst="rect">
            <a:avLst/>
          </a:prstGeom>
          <a:noFill/>
        </p:spPr>
        <p:txBody>
          <a:bodyPr wrap="square" rtlCol="0">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b="1" dirty="0" err="1">
                <a:solidFill>
                  <a:srgbClr val="000000"/>
                </a:solidFill>
                <a:effectLst/>
                <a:latin typeface="Times New Roman" panose="02020603050405020304" pitchFamily="18" charset="0"/>
                <a:ea typeface="Times New Roman" panose="02020603050405020304" pitchFamily="18" charset="0"/>
              </a:rPr>
              <a:t>Dr</a:t>
            </a:r>
            <a:r>
              <a:rPr lang="en-IN" b="1" dirty="0" err="1">
                <a:solidFill>
                  <a:srgbClr val="000000"/>
                </a:solidFill>
                <a:latin typeface="Times New Roman" panose="02020603050405020304" pitchFamily="18" charset="0"/>
                <a:ea typeface="Times New Roman" panose="02020603050405020304" pitchFamily="18" charset="0"/>
              </a:rPr>
              <a:t>.</a:t>
            </a:r>
            <a:r>
              <a:rPr lang="en-IN" sz="1800" b="1" dirty="0">
                <a:solidFill>
                  <a:srgbClr val="000000"/>
                </a:solidFill>
                <a:effectLst/>
                <a:latin typeface="Times New Roman" panose="02020603050405020304" pitchFamily="18" charset="0"/>
                <a:ea typeface="Times New Roman" panose="02020603050405020304" pitchFamily="18" charset="0"/>
              </a:rPr>
              <a:t>  R R. Karwa</a:t>
            </a:r>
          </a:p>
          <a:p>
            <a:r>
              <a:rPr lang="en-IN" sz="1800" b="1" dirty="0">
                <a:solidFill>
                  <a:srgbClr val="434343"/>
                </a:solidFill>
                <a:effectLst/>
                <a:latin typeface="Times New Roman" panose="02020603050405020304" pitchFamily="18" charset="0"/>
                <a:ea typeface="Times New Roman" panose="02020603050405020304" pitchFamily="18" charset="0"/>
              </a:rPr>
              <a:t> </a:t>
            </a:r>
            <a:r>
              <a:rPr lang="en-IN" sz="1800" b="1" dirty="0">
                <a:solidFill>
                  <a:srgbClr val="000000"/>
                </a:solidFill>
                <a:effectLst/>
                <a:latin typeface="Times New Roman" panose="02020603050405020304" pitchFamily="18" charset="0"/>
                <a:ea typeface="Times New Roman" panose="02020603050405020304" pitchFamily="18" charset="0"/>
              </a:rPr>
              <a:t>Prof A. U. Chaudhari</a:t>
            </a:r>
            <a:r>
              <a:rPr lang="en-IN" sz="1800" b="1" dirty="0">
                <a:solidFill>
                  <a:srgbClr val="434343"/>
                </a:solidFill>
                <a:effectLst/>
                <a:latin typeface="Times New Roman" panose="02020603050405020304" pitchFamily="18" charset="0"/>
                <a:ea typeface="Times New Roman" panose="02020603050405020304" pitchFamily="18" charset="0"/>
              </a:rPr>
              <a:t> </a:t>
            </a:r>
            <a:endParaRPr lang="en-IN" dirty="0"/>
          </a:p>
        </p:txBody>
      </p:sp>
      <p:sp>
        <p:nvSpPr>
          <p:cNvPr id="14" name="TextBox 13">
            <a:extLst>
              <a:ext uri="{FF2B5EF4-FFF2-40B4-BE49-F238E27FC236}">
                <a16:creationId xmlns:a16="http://schemas.microsoft.com/office/drawing/2014/main" id="{A74AC759-533A-40EC-886A-44F3BA2D1626}"/>
              </a:ext>
            </a:extLst>
          </p:cNvPr>
          <p:cNvSpPr txBox="1"/>
          <p:nvPr/>
        </p:nvSpPr>
        <p:spPr>
          <a:xfrm flipH="1">
            <a:off x="8649942" y="3009223"/>
            <a:ext cx="2402823" cy="369332"/>
          </a:xfrm>
          <a:prstGeom prst="rect">
            <a:avLst/>
          </a:prstGeom>
          <a:noFill/>
        </p:spPr>
        <p:txBody>
          <a:bodyPr wrap="square" rtlCol="0">
            <a:spAutoFit/>
          </a:bodyPr>
          <a:lstStyle/>
          <a:p>
            <a:r>
              <a:rPr lang="en-IN" sz="1800" dirty="0">
                <a:effectLst/>
                <a:latin typeface="Times New Roman" panose="02020603050405020304" pitchFamily="18" charset="0"/>
                <a:ea typeface="Times New Roman" panose="02020603050405020304" pitchFamily="18" charset="0"/>
              </a:rPr>
              <a:t>Intel Industry Mentor:</a:t>
            </a:r>
            <a:endParaRPr lang="en-IN" sz="1800" dirty="0">
              <a:effectLst/>
              <a:latin typeface="Arial" panose="020B0604020202020204" pitchFamily="34" charset="0"/>
              <a:ea typeface="Arial" panose="020B0604020202020204" pitchFamily="34" charset="0"/>
            </a:endParaRPr>
          </a:p>
        </p:txBody>
      </p:sp>
      <p:sp>
        <p:nvSpPr>
          <p:cNvPr id="17" name="TextBox 16">
            <a:extLst>
              <a:ext uri="{FF2B5EF4-FFF2-40B4-BE49-F238E27FC236}">
                <a16:creationId xmlns:a16="http://schemas.microsoft.com/office/drawing/2014/main" id="{26FA5A31-C815-4DC1-BBB8-EF9423D0EE8C}"/>
              </a:ext>
            </a:extLst>
          </p:cNvPr>
          <p:cNvSpPr txBox="1"/>
          <p:nvPr/>
        </p:nvSpPr>
        <p:spPr>
          <a:xfrm>
            <a:off x="8596741" y="3327470"/>
            <a:ext cx="2662930" cy="739177"/>
          </a:xfrm>
          <a:prstGeom prst="rect">
            <a:avLst/>
          </a:prstGeom>
          <a:noFill/>
        </p:spPr>
        <p:txBody>
          <a:bodyPr wrap="square" rtlCol="0">
            <a:spAutoFit/>
          </a:bodyPr>
          <a:lstStyle/>
          <a:p>
            <a:pPr marR="63500">
              <a:lnSpc>
                <a:spcPct val="115000"/>
              </a:lnSpc>
              <a:spcBef>
                <a:spcPts val="1100"/>
              </a:spcBef>
              <a:spcAft>
                <a:spcPts val="400"/>
              </a:spcAft>
            </a:pPr>
            <a:r>
              <a:rPr lang="en-IN" sz="1800" b="1" dirty="0">
                <a:solidFill>
                  <a:srgbClr val="000000"/>
                </a:solidFill>
                <a:effectLst/>
                <a:latin typeface="Times New Roman" panose="02020603050405020304" pitchFamily="18" charset="0"/>
                <a:ea typeface="Times New Roman" panose="02020603050405020304" pitchFamily="18" charset="0"/>
              </a:rPr>
              <a:t> Mr. Amit </a:t>
            </a:r>
            <a:r>
              <a:rPr lang="en-IN" sz="1800" b="1" dirty="0" err="1">
                <a:solidFill>
                  <a:srgbClr val="000000"/>
                </a:solidFill>
                <a:effectLst/>
                <a:latin typeface="Times New Roman" panose="02020603050405020304" pitchFamily="18" charset="0"/>
                <a:ea typeface="Times New Roman" panose="02020603050405020304" pitchFamily="18" charset="0"/>
              </a:rPr>
              <a:t>Aggrawal</a:t>
            </a:r>
            <a:r>
              <a:rPr lang="en-IN" sz="1800" b="1" dirty="0">
                <a:solidFill>
                  <a:srgbClr val="000000"/>
                </a:solidFill>
                <a:effectLst/>
                <a:latin typeface="Times New Roman" panose="02020603050405020304" pitchFamily="18" charset="0"/>
                <a:ea typeface="Times New Roman" panose="02020603050405020304" pitchFamily="18" charset="0"/>
              </a:rPr>
              <a:t> </a:t>
            </a:r>
            <a:endParaRPr lang="en-IN" sz="1800" b="1" dirty="0">
              <a:solidFill>
                <a:srgbClr val="434343"/>
              </a:solidFill>
              <a:effectLst/>
              <a:latin typeface="Arial" panose="020B0604020202020204" pitchFamily="34" charset="0"/>
            </a:endParaRPr>
          </a:p>
          <a:p>
            <a:r>
              <a:rPr lang="en-IN" sz="1800" b="1" dirty="0">
                <a:solidFill>
                  <a:srgbClr val="434343"/>
                </a:solidFill>
                <a:effectLst/>
                <a:latin typeface="Times New Roman" panose="02020603050405020304" pitchFamily="18" charset="0"/>
                <a:ea typeface="Times New Roman" panose="02020603050405020304" pitchFamily="18" charset="0"/>
              </a:rPr>
              <a:t> </a:t>
            </a:r>
            <a:r>
              <a:rPr lang="en-IN" sz="1800" b="1" dirty="0">
                <a:solidFill>
                  <a:srgbClr val="000000"/>
                </a:solidFill>
                <a:effectLst/>
                <a:latin typeface="Times New Roman" panose="02020603050405020304" pitchFamily="18" charset="0"/>
                <a:ea typeface="Times New Roman" panose="02020603050405020304" pitchFamily="18" charset="0"/>
              </a:rPr>
              <a:t>Mr. </a:t>
            </a:r>
            <a:r>
              <a:rPr lang="en-IN" sz="1800" b="1" dirty="0" err="1">
                <a:solidFill>
                  <a:srgbClr val="000000"/>
                </a:solidFill>
                <a:effectLst/>
                <a:latin typeface="Times New Roman" panose="02020603050405020304" pitchFamily="18" charset="0"/>
                <a:ea typeface="Times New Roman" panose="02020603050405020304" pitchFamily="18" charset="0"/>
              </a:rPr>
              <a:t>Sriharsha</a:t>
            </a:r>
            <a:r>
              <a:rPr lang="en-IN" sz="1800" b="1" dirty="0">
                <a:solidFill>
                  <a:srgbClr val="000000"/>
                </a:solidFill>
                <a:effectLst/>
                <a:latin typeface="Times New Roman" panose="02020603050405020304" pitchFamily="18" charset="0"/>
                <a:ea typeface="Times New Roman" panose="02020603050405020304" pitchFamily="18" charset="0"/>
              </a:rPr>
              <a:t> </a:t>
            </a:r>
            <a:r>
              <a:rPr lang="en-IN" sz="1800" b="1" dirty="0" err="1">
                <a:solidFill>
                  <a:srgbClr val="000000"/>
                </a:solidFill>
                <a:effectLst/>
                <a:latin typeface="Times New Roman" panose="02020603050405020304" pitchFamily="18" charset="0"/>
                <a:ea typeface="Times New Roman" panose="02020603050405020304" pitchFamily="18" charset="0"/>
              </a:rPr>
              <a:t>Gajavalli</a:t>
            </a:r>
            <a:endParaRPr lang="en-IN" dirty="0"/>
          </a:p>
        </p:txBody>
      </p:sp>
    </p:spTree>
    <p:extLst>
      <p:ext uri="{BB962C8B-B14F-4D97-AF65-F5344CB8AC3E}">
        <p14:creationId xmlns:p14="http://schemas.microsoft.com/office/powerpoint/2010/main" val="3609400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4CF1DCEA-066D-450E-BE31-0960E2462597}"/>
              </a:ext>
            </a:extLst>
          </p:cNvPr>
          <p:cNvSpPr>
            <a:spLocks noGrp="1" noChangeArrowheads="1"/>
          </p:cNvSpPr>
          <p:nvPr>
            <p:ph type="body" sz="half" idx="2"/>
          </p:nvPr>
        </p:nvSpPr>
        <p:spPr bwMode="auto">
          <a:xfrm>
            <a:off x="239152" y="1107996"/>
            <a:ext cx="1137014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The Python simulation demonstrated the feasibility of a GPS-based toll system, improving traffic flow, reducing travel times, and eliminating physical toll booths. The system ensures fair charges based on distance traveled and vehicle type, and can be adapted to different road networks and structures.</a:t>
            </a:r>
          </a:p>
        </p:txBody>
      </p:sp>
      <p:sp>
        <p:nvSpPr>
          <p:cNvPr id="6" name="TextBox 5">
            <a:extLst>
              <a:ext uri="{FF2B5EF4-FFF2-40B4-BE49-F238E27FC236}">
                <a16:creationId xmlns:a16="http://schemas.microsoft.com/office/drawing/2014/main" id="{48BE60A0-8E48-4D1D-93EF-9A78A8D6EF1D}"/>
              </a:ext>
            </a:extLst>
          </p:cNvPr>
          <p:cNvSpPr txBox="1"/>
          <p:nvPr/>
        </p:nvSpPr>
        <p:spPr>
          <a:xfrm>
            <a:off x="0" y="0"/>
            <a:ext cx="9430871" cy="1107996"/>
          </a:xfrm>
          <a:prstGeom prst="rect">
            <a:avLst/>
          </a:prstGeom>
          <a:noFill/>
        </p:spPr>
        <p:txBody>
          <a:bodyPr wrap="square">
            <a:spAutoFit/>
          </a:bodyPr>
          <a:lstStyle/>
          <a:p>
            <a:r>
              <a:rPr lang="en-IN" sz="6600" dirty="0">
                <a:solidFill>
                  <a:srgbClr val="00B0F0"/>
                </a:solidFill>
                <a:latin typeface="Anton" panose="00000500000000000000" pitchFamily="2" charset="0"/>
              </a:rPr>
              <a:t>Result and Implementation </a:t>
            </a:r>
            <a:endParaRPr lang="en-IN" sz="6600" dirty="0"/>
          </a:p>
        </p:txBody>
      </p:sp>
      <p:pic>
        <p:nvPicPr>
          <p:cNvPr id="4" name="image12.png">
            <a:extLst>
              <a:ext uri="{FF2B5EF4-FFF2-40B4-BE49-F238E27FC236}">
                <a16:creationId xmlns:a16="http://schemas.microsoft.com/office/drawing/2014/main" id="{68693497-211B-4174-93B8-1C48FE2F810D}"/>
              </a:ext>
            </a:extLst>
          </p:cNvPr>
          <p:cNvPicPr/>
          <p:nvPr/>
        </p:nvPicPr>
        <p:blipFill>
          <a:blip r:embed="rId2"/>
          <a:srcRect t="20512" r="43429" b="7977"/>
          <a:stretch>
            <a:fillRect/>
          </a:stretch>
        </p:blipFill>
        <p:spPr>
          <a:xfrm>
            <a:off x="2923848" y="2319338"/>
            <a:ext cx="6067752" cy="4090427"/>
          </a:xfrm>
          <a:prstGeom prst="rect">
            <a:avLst/>
          </a:prstGeom>
          <a:ln/>
        </p:spPr>
      </p:pic>
    </p:spTree>
    <p:extLst>
      <p:ext uri="{BB962C8B-B14F-4D97-AF65-F5344CB8AC3E}">
        <p14:creationId xmlns:p14="http://schemas.microsoft.com/office/powerpoint/2010/main" val="25009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D9E9502-6489-46BF-8DB7-49D1C587D92A}"/>
              </a:ext>
            </a:extLst>
          </p:cNvPr>
          <p:cNvSpPr>
            <a:spLocks noGrp="1"/>
          </p:cNvSpPr>
          <p:nvPr>
            <p:ph type="body" sz="half" idx="2"/>
          </p:nvPr>
        </p:nvSpPr>
        <p:spPr>
          <a:xfrm>
            <a:off x="224119" y="138953"/>
            <a:ext cx="11896164" cy="1492624"/>
          </a:xfrm>
        </p:spPr>
        <p:txBody>
          <a:bodyPr>
            <a:normAutofit/>
          </a:bodyPr>
          <a:lstStyle/>
          <a:p>
            <a:pPr indent="457200" algn="just">
              <a:lnSpc>
                <a:spcPct val="150000"/>
              </a:lnSpc>
            </a:pPr>
            <a:r>
              <a:rPr lang="en-IN" sz="1800" dirty="0">
                <a:effectLst/>
                <a:ea typeface="Times New Roman" panose="02020603050405020304" pitchFamily="18" charset="0"/>
              </a:rPr>
              <a:t>The existing system's reliance upon a </a:t>
            </a:r>
            <a:r>
              <a:rPr lang="en-IN" sz="1800" b="1" dirty="0">
                <a:effectLst/>
                <a:ea typeface="Times New Roman" panose="02020603050405020304" pitchFamily="18" charset="0"/>
              </a:rPr>
              <a:t>.CSV</a:t>
            </a:r>
            <a:r>
              <a:rPr lang="en-IN" sz="1800" dirty="0">
                <a:effectLst/>
                <a:ea typeface="Times New Roman" panose="02020603050405020304" pitchFamily="18" charset="0"/>
              </a:rPr>
              <a:t> file for location data is one of its limitations. Although this strategy works, it has limitations with regard to scalability and efficiency. Real-time GPS tracking would provide several benefits, including streamlined data collecting, increased accuracy, and simpler system expansion for future use.</a:t>
            </a:r>
            <a:endParaRPr lang="en-IN" sz="1800" dirty="0">
              <a:effectLst/>
              <a:ea typeface="Arial" panose="020B0604020202020204" pitchFamily="34" charset="0"/>
            </a:endParaRPr>
          </a:p>
          <a:p>
            <a:endParaRPr lang="en-IN" dirty="0"/>
          </a:p>
        </p:txBody>
      </p:sp>
      <p:pic>
        <p:nvPicPr>
          <p:cNvPr id="5" name="image18.png">
            <a:extLst>
              <a:ext uri="{FF2B5EF4-FFF2-40B4-BE49-F238E27FC236}">
                <a16:creationId xmlns:a16="http://schemas.microsoft.com/office/drawing/2014/main" id="{32CF1934-7AA6-4E95-BA59-423C3D6F2850}"/>
              </a:ext>
            </a:extLst>
          </p:cNvPr>
          <p:cNvPicPr/>
          <p:nvPr/>
        </p:nvPicPr>
        <p:blipFill>
          <a:blip r:embed="rId2"/>
          <a:srcRect l="33814" t="10531" r="38461" b="5706"/>
          <a:stretch>
            <a:fillRect/>
          </a:stretch>
        </p:blipFill>
        <p:spPr>
          <a:xfrm>
            <a:off x="3864907" y="1713959"/>
            <a:ext cx="3566833" cy="4595495"/>
          </a:xfrm>
          <a:prstGeom prst="rect">
            <a:avLst/>
          </a:prstGeom>
          <a:ln/>
        </p:spPr>
      </p:pic>
    </p:spTree>
    <p:extLst>
      <p:ext uri="{BB962C8B-B14F-4D97-AF65-F5344CB8AC3E}">
        <p14:creationId xmlns:p14="http://schemas.microsoft.com/office/powerpoint/2010/main" val="3198235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4D9064-4785-4ECA-AB66-5FCA26357FF2}"/>
              </a:ext>
            </a:extLst>
          </p:cNvPr>
          <p:cNvSpPr txBox="1"/>
          <p:nvPr/>
        </p:nvSpPr>
        <p:spPr>
          <a:xfrm>
            <a:off x="419894" y="1115714"/>
            <a:ext cx="11352212" cy="4524315"/>
          </a:xfrm>
          <a:prstGeom prst="rect">
            <a:avLst/>
          </a:prstGeom>
          <a:noFill/>
        </p:spPr>
        <p:txBody>
          <a:bodyPr wrap="square" rtlCol="0">
            <a:spAutoFit/>
          </a:bodyPr>
          <a:lstStyle/>
          <a:p>
            <a:pPr algn="just"/>
            <a:r>
              <a:rPr lang="en-US" sz="2400" b="1" i="0" u="none" strike="noStrike" dirty="0">
                <a:solidFill>
                  <a:srgbClr val="000000"/>
                </a:solidFill>
                <a:effectLst/>
                <a:latin typeface="Times New Roman" panose="02020603050405020304" pitchFamily="18" charset="0"/>
              </a:rPr>
              <a:t>Shravani S. Shegokar</a:t>
            </a:r>
            <a:endParaRPr lang="en-US" sz="2400" b="0" dirty="0">
              <a:effectLst/>
            </a:endParaRPr>
          </a:p>
          <a:p>
            <a:pPr algn="just" rtl="0">
              <a:spcBef>
                <a:spcPts val="0"/>
              </a:spcBef>
              <a:spcAft>
                <a:spcPts val="0"/>
              </a:spcAft>
            </a:pPr>
            <a:br>
              <a:rPr lang="en-US" b="0" dirty="0">
                <a:effectLst/>
              </a:rPr>
            </a:br>
            <a:r>
              <a:rPr lang="en-US" sz="1800" b="0" i="0" u="none" strike="noStrike" dirty="0">
                <a:solidFill>
                  <a:srgbClr val="000000"/>
                </a:solidFill>
                <a:effectLst/>
                <a:latin typeface="Times New Roman" panose="02020603050405020304" pitchFamily="18" charset="0"/>
              </a:rPr>
              <a:t>                                 </a:t>
            </a:r>
            <a:r>
              <a:rPr lang="en-US" b="0" i="0" u="none" strike="noStrike" dirty="0">
                <a:solidFill>
                  <a:srgbClr val="000000"/>
                </a:solidFill>
                <a:effectLst/>
              </a:rPr>
              <a:t>Developed UI for GPS toll-based system simulation with a focus on optimal user experience. Gave precedence to interactivity and ease of use so that customers could easily envision the simulation process without any complications. Moreover, it introduced data visualization capabilities in the feature, depicting displayed costs, locations of tolls and paths simulated.</a:t>
            </a:r>
            <a:endParaRPr lang="en-US" b="0" dirty="0">
              <a:effectLst/>
            </a:endParaRPr>
          </a:p>
          <a:p>
            <a:pPr algn="just" rtl="0">
              <a:spcBef>
                <a:spcPts val="0"/>
              </a:spcBef>
              <a:spcAft>
                <a:spcPts val="0"/>
              </a:spcAft>
            </a:pPr>
            <a:br>
              <a:rPr lang="en-US" sz="2400" b="0" dirty="0">
                <a:effectLst/>
              </a:rPr>
            </a:br>
            <a:r>
              <a:rPr lang="en-US" sz="2400" b="1" i="0" u="none" strike="noStrike" dirty="0">
                <a:solidFill>
                  <a:srgbClr val="000000"/>
                </a:solidFill>
                <a:effectLst/>
                <a:latin typeface="Times New Roman" panose="02020603050405020304" pitchFamily="18" charset="0"/>
              </a:rPr>
              <a:t>Shriyansh R. Fasate</a:t>
            </a:r>
            <a:endParaRPr lang="en-US" sz="2400" b="0" dirty="0">
              <a:effectLst/>
            </a:endParaRPr>
          </a:p>
          <a:p>
            <a:pPr algn="just" rtl="0">
              <a:spcBef>
                <a:spcPts val="0"/>
              </a:spcBef>
              <a:spcAft>
                <a:spcPts val="0"/>
              </a:spcAft>
            </a:pPr>
            <a:br>
              <a:rPr lang="en-US" b="0" dirty="0">
                <a:effectLst/>
              </a:rPr>
            </a:br>
            <a:r>
              <a:rPr lang="en-US" sz="1800" b="0" i="0" u="none" strike="noStrike" dirty="0">
                <a:solidFill>
                  <a:srgbClr val="000000"/>
                </a:solidFill>
                <a:effectLst/>
                <a:latin typeface="Times New Roman" panose="02020603050405020304" pitchFamily="18" charset="0"/>
              </a:rPr>
              <a:t>                                </a:t>
            </a:r>
            <a:r>
              <a:rPr lang="en-US" b="0" i="0" u="none" strike="noStrike" dirty="0">
                <a:solidFill>
                  <a:srgbClr val="000000"/>
                </a:solidFill>
                <a:effectLst/>
              </a:rPr>
              <a:t>The core logic was developed using the Flask framework. Establish the communication between the frontend and backend for a seamless user experience by designing communication protocols. Extract GPS coordinates accurately from CSV data retrieved: develop the toll system simulation program that determines distance between selected toll locations and vehicle-specific tax through the GPS information received.</a:t>
            </a:r>
            <a:endParaRPr lang="en-US" b="0" dirty="0">
              <a:effectLst/>
            </a:endParaRPr>
          </a:p>
          <a:p>
            <a:br>
              <a:rPr lang="en-US" dirty="0"/>
            </a:br>
            <a:endParaRPr lang="en-IN" dirty="0"/>
          </a:p>
        </p:txBody>
      </p:sp>
      <p:sp>
        <p:nvSpPr>
          <p:cNvPr id="6" name="Title 1">
            <a:extLst>
              <a:ext uri="{FF2B5EF4-FFF2-40B4-BE49-F238E27FC236}">
                <a16:creationId xmlns:a16="http://schemas.microsoft.com/office/drawing/2014/main" id="{C7D2799F-DB40-462C-A3EA-8669040F929A}"/>
              </a:ext>
            </a:extLst>
          </p:cNvPr>
          <p:cNvSpPr>
            <a:spLocks noGrp="1"/>
          </p:cNvSpPr>
          <p:nvPr>
            <p:ph type="title"/>
          </p:nvPr>
        </p:nvSpPr>
        <p:spPr>
          <a:xfrm>
            <a:off x="0" y="8573"/>
            <a:ext cx="9074426" cy="1107141"/>
          </a:xfrm>
        </p:spPr>
        <p:txBody>
          <a:bodyPr>
            <a:normAutofit fontScale="90000"/>
          </a:bodyPr>
          <a:lstStyle/>
          <a:p>
            <a:r>
              <a:rPr lang="en-IN" sz="6600" dirty="0">
                <a:solidFill>
                  <a:srgbClr val="00B0F0"/>
                </a:solidFill>
                <a:latin typeface="Anton" panose="00000500000000000000" pitchFamily="2" charset="0"/>
              </a:rPr>
              <a:t>Team Member &amp; Contribution </a:t>
            </a:r>
          </a:p>
        </p:txBody>
      </p:sp>
      <p:sp>
        <p:nvSpPr>
          <p:cNvPr id="7" name="Rectangle 6">
            <a:extLst>
              <a:ext uri="{FF2B5EF4-FFF2-40B4-BE49-F238E27FC236}">
                <a16:creationId xmlns:a16="http://schemas.microsoft.com/office/drawing/2014/main" id="{F66F7AD0-FC3F-41A8-9BCF-2C569AE46E34}"/>
              </a:ext>
            </a:extLst>
          </p:cNvPr>
          <p:cNvSpPr/>
          <p:nvPr/>
        </p:nvSpPr>
        <p:spPr>
          <a:xfrm>
            <a:off x="0" y="6266328"/>
            <a:ext cx="12192000" cy="591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3414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591CFA72-00C9-4B0F-A78F-14DB54DA1A6C}"/>
              </a:ext>
            </a:extLst>
          </p:cNvPr>
          <p:cNvSpPr>
            <a:spLocks noGrp="1" noChangeArrowheads="1"/>
          </p:cNvSpPr>
          <p:nvPr>
            <p:ph type="body" sz="half" idx="2"/>
          </p:nvPr>
        </p:nvSpPr>
        <p:spPr bwMode="auto">
          <a:xfrm>
            <a:off x="268357" y="1359214"/>
            <a:ext cx="1130079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The GPS-toll based system simulation built into Python offers a more successful and efficient toll collection method. The benefits of using GPS locations for dynamic toll computations are illustrated by the simulation. As a result of the system's removal of actual toll booths, traffic congestion may</a:t>
            </a: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be decreased. In addition, the system has an admin interface, a speed restriction, and a graph that shows the whole path the vehicle has taken. The system is portable and allows for simple monitoring from any location thanks to the admin portal. The imposition of fines for speeding violations aids in the control of traffic jams, and the vehicle's route graph preserves system transparency by showing the precise path taken, its length, and the amount of tax deducted. </a:t>
            </a:r>
          </a:p>
        </p:txBody>
      </p:sp>
      <p:sp>
        <p:nvSpPr>
          <p:cNvPr id="6" name="Title 1">
            <a:extLst>
              <a:ext uri="{FF2B5EF4-FFF2-40B4-BE49-F238E27FC236}">
                <a16:creationId xmlns:a16="http://schemas.microsoft.com/office/drawing/2014/main" id="{D7938BA3-63E7-4B94-BA81-0D66B70D2F4D}"/>
              </a:ext>
            </a:extLst>
          </p:cNvPr>
          <p:cNvSpPr>
            <a:spLocks noGrp="1"/>
          </p:cNvSpPr>
          <p:nvPr>
            <p:ph type="title"/>
          </p:nvPr>
        </p:nvSpPr>
        <p:spPr>
          <a:xfrm>
            <a:off x="1" y="8573"/>
            <a:ext cx="3906078" cy="1107141"/>
          </a:xfrm>
        </p:spPr>
        <p:txBody>
          <a:bodyPr>
            <a:normAutofit/>
          </a:bodyPr>
          <a:lstStyle/>
          <a:p>
            <a:r>
              <a:rPr lang="en-IN" sz="6600" dirty="0">
                <a:solidFill>
                  <a:srgbClr val="00B0F0"/>
                </a:solidFill>
                <a:latin typeface="Anton" panose="00000500000000000000" pitchFamily="2" charset="0"/>
              </a:rPr>
              <a:t>Conclusion </a:t>
            </a:r>
          </a:p>
        </p:txBody>
      </p:sp>
      <p:sp>
        <p:nvSpPr>
          <p:cNvPr id="7" name="Rectangle 6">
            <a:extLst>
              <a:ext uri="{FF2B5EF4-FFF2-40B4-BE49-F238E27FC236}">
                <a16:creationId xmlns:a16="http://schemas.microsoft.com/office/drawing/2014/main" id="{967936C3-FD89-44F5-AB7F-06351AB05BD3}"/>
              </a:ext>
            </a:extLst>
          </p:cNvPr>
          <p:cNvSpPr/>
          <p:nvPr/>
        </p:nvSpPr>
        <p:spPr>
          <a:xfrm>
            <a:off x="0" y="6092686"/>
            <a:ext cx="12192000" cy="765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13363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A255D8E-234D-4608-B05A-728435D07D06}"/>
              </a:ext>
            </a:extLst>
          </p:cNvPr>
          <p:cNvSpPr/>
          <p:nvPr/>
        </p:nvSpPr>
        <p:spPr>
          <a:xfrm>
            <a:off x="0" y="2743200"/>
            <a:ext cx="12192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800" dirty="0">
                <a:latin typeface="Anton" panose="00000500000000000000" pitchFamily="2" charset="0"/>
              </a:rPr>
              <a:t>TECHCONNECT</a:t>
            </a:r>
          </a:p>
        </p:txBody>
      </p:sp>
      <p:sp>
        <p:nvSpPr>
          <p:cNvPr id="8" name="TextBox 7">
            <a:extLst>
              <a:ext uri="{FF2B5EF4-FFF2-40B4-BE49-F238E27FC236}">
                <a16:creationId xmlns:a16="http://schemas.microsoft.com/office/drawing/2014/main" id="{B20E6AF4-897A-45C0-A102-DB33BBB54705}"/>
              </a:ext>
            </a:extLst>
          </p:cNvPr>
          <p:cNvSpPr txBox="1"/>
          <p:nvPr/>
        </p:nvSpPr>
        <p:spPr>
          <a:xfrm>
            <a:off x="0" y="2160495"/>
            <a:ext cx="1519968" cy="707886"/>
          </a:xfrm>
          <a:prstGeom prst="rect">
            <a:avLst/>
          </a:prstGeom>
          <a:noFill/>
        </p:spPr>
        <p:txBody>
          <a:bodyPr wrap="none" rtlCol="0">
            <a:spAutoFit/>
          </a:bodyPr>
          <a:lstStyle/>
          <a:p>
            <a:r>
              <a:rPr lang="en-IN" sz="4000" dirty="0">
                <a:solidFill>
                  <a:srgbClr val="00B0F0"/>
                </a:solidFill>
                <a:latin typeface="Anton" panose="00000500000000000000" pitchFamily="2" charset="0"/>
              </a:rPr>
              <a:t>Team :</a:t>
            </a:r>
          </a:p>
        </p:txBody>
      </p:sp>
    </p:spTree>
    <p:extLst>
      <p:ext uri="{BB962C8B-B14F-4D97-AF65-F5344CB8AC3E}">
        <p14:creationId xmlns:p14="http://schemas.microsoft.com/office/powerpoint/2010/main" val="78397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81BED732-6137-4F01-8C2C-B03ED65EB59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953" r="2953"/>
          <a:stretch>
            <a:fillRect/>
          </a:stretch>
        </p:blipFill>
        <p:spPr>
          <a:xfrm>
            <a:off x="5270594" y="430306"/>
            <a:ext cx="6626224" cy="4724400"/>
          </a:xfrm>
        </p:spPr>
      </p:pic>
      <p:sp>
        <p:nvSpPr>
          <p:cNvPr id="4" name="Text Placeholder 3">
            <a:extLst>
              <a:ext uri="{FF2B5EF4-FFF2-40B4-BE49-F238E27FC236}">
                <a16:creationId xmlns:a16="http://schemas.microsoft.com/office/drawing/2014/main" id="{2E285B23-7563-4DAE-83A3-A1840C6421CF}"/>
              </a:ext>
            </a:extLst>
          </p:cNvPr>
          <p:cNvSpPr>
            <a:spLocks noGrp="1"/>
          </p:cNvSpPr>
          <p:nvPr>
            <p:ph type="body" sz="half" idx="2"/>
          </p:nvPr>
        </p:nvSpPr>
        <p:spPr>
          <a:xfrm>
            <a:off x="382588" y="1564341"/>
            <a:ext cx="4592824" cy="4504764"/>
          </a:xfrm>
        </p:spPr>
        <p:txBody>
          <a:bodyPr>
            <a:noAutofit/>
          </a:bodyPr>
          <a:lstStyle/>
          <a:p>
            <a:r>
              <a:rPr lang="en-US" sz="6000" dirty="0">
                <a:solidFill>
                  <a:srgbClr val="00B0F0"/>
                </a:solidFill>
                <a:latin typeface="Anton" panose="00000500000000000000" pitchFamily="2" charset="0"/>
              </a:rPr>
              <a:t>GPS Toll based System simulation using Python</a:t>
            </a:r>
            <a:endParaRPr lang="en-IN" sz="6000" dirty="0">
              <a:solidFill>
                <a:srgbClr val="00B0F0"/>
              </a:solidFill>
              <a:latin typeface="Anton" panose="00000500000000000000" pitchFamily="2" charset="0"/>
            </a:endParaRPr>
          </a:p>
        </p:txBody>
      </p:sp>
      <p:sp>
        <p:nvSpPr>
          <p:cNvPr id="8" name="Rectangle 7">
            <a:extLst>
              <a:ext uri="{FF2B5EF4-FFF2-40B4-BE49-F238E27FC236}">
                <a16:creationId xmlns:a16="http://schemas.microsoft.com/office/drawing/2014/main" id="{2247525C-E7EB-44B9-91C4-29E301648AB8}"/>
              </a:ext>
            </a:extLst>
          </p:cNvPr>
          <p:cNvSpPr/>
          <p:nvPr/>
        </p:nvSpPr>
        <p:spPr>
          <a:xfrm>
            <a:off x="0" y="5486400"/>
            <a:ext cx="12192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9498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C433-C501-4A97-B5F0-6B5D7A588F11}"/>
              </a:ext>
            </a:extLst>
          </p:cNvPr>
          <p:cNvSpPr>
            <a:spLocks noGrp="1"/>
          </p:cNvSpPr>
          <p:nvPr>
            <p:ph type="title"/>
          </p:nvPr>
        </p:nvSpPr>
        <p:spPr>
          <a:xfrm>
            <a:off x="0" y="0"/>
            <a:ext cx="7120871" cy="1196788"/>
          </a:xfrm>
        </p:spPr>
        <p:txBody>
          <a:bodyPr>
            <a:noAutofit/>
          </a:bodyPr>
          <a:lstStyle/>
          <a:p>
            <a:r>
              <a:rPr lang="en-IN" sz="6600" dirty="0">
                <a:solidFill>
                  <a:srgbClr val="00B0F0"/>
                </a:solidFill>
                <a:latin typeface="Anton" panose="00000500000000000000" pitchFamily="2" charset="0"/>
              </a:rPr>
              <a:t>Problem statement</a:t>
            </a:r>
          </a:p>
        </p:txBody>
      </p:sp>
      <p:sp>
        <p:nvSpPr>
          <p:cNvPr id="5" name="Rectangle 4">
            <a:extLst>
              <a:ext uri="{FF2B5EF4-FFF2-40B4-BE49-F238E27FC236}">
                <a16:creationId xmlns:a16="http://schemas.microsoft.com/office/drawing/2014/main" id="{6D0D14A2-8943-4D41-A1CB-05D9299D6137}"/>
              </a:ext>
            </a:extLst>
          </p:cNvPr>
          <p:cNvSpPr/>
          <p:nvPr/>
        </p:nvSpPr>
        <p:spPr>
          <a:xfrm>
            <a:off x="0" y="5486400"/>
            <a:ext cx="12192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4">
            <a:extLst>
              <a:ext uri="{FF2B5EF4-FFF2-40B4-BE49-F238E27FC236}">
                <a16:creationId xmlns:a16="http://schemas.microsoft.com/office/drawing/2014/main" id="{F137BC1D-6B52-4628-86FD-5827EAE5B4C2}"/>
              </a:ext>
            </a:extLst>
          </p:cNvPr>
          <p:cNvSpPr>
            <a:spLocks noChangeArrowheads="1"/>
          </p:cNvSpPr>
          <p:nvPr/>
        </p:nvSpPr>
        <p:spPr bwMode="auto">
          <a:xfrm rot="10800000" flipV="1">
            <a:off x="389964" y="1450721"/>
            <a:ext cx="1141207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rPr>
              <a:t>India's dominant transportation sector relies heavily on toll plazas, but overcharging drivers is a major issue. our project aims to collect toll tax for precise vehicle distances with the help of GPS coordinates providing accuracy and Convenience</a:t>
            </a:r>
          </a:p>
        </p:txBody>
      </p:sp>
    </p:spTree>
    <p:extLst>
      <p:ext uri="{BB962C8B-B14F-4D97-AF65-F5344CB8AC3E}">
        <p14:creationId xmlns:p14="http://schemas.microsoft.com/office/powerpoint/2010/main" val="3800035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CD13AA3-D1A3-42A2-9E01-E5D6F7B66C6E}"/>
              </a:ext>
            </a:extLst>
          </p:cNvPr>
          <p:cNvSpPr>
            <a:spLocks noGrp="1"/>
          </p:cNvSpPr>
          <p:nvPr>
            <p:ph type="body" sz="half" idx="2"/>
          </p:nvPr>
        </p:nvSpPr>
        <p:spPr>
          <a:xfrm>
            <a:off x="238539" y="1113183"/>
            <a:ext cx="11658600" cy="4830417"/>
          </a:xfrm>
        </p:spPr>
        <p:txBody>
          <a:bodyPr>
            <a:normAutofit/>
          </a:bodyPr>
          <a:lstStyle/>
          <a:p>
            <a:endParaRPr lang="en-IN" dirty="0"/>
          </a:p>
          <a:p>
            <a:pPr algn="just"/>
            <a:r>
              <a:rPr lang="en-IN" sz="2400" dirty="0"/>
              <a:t>• </a:t>
            </a:r>
            <a:r>
              <a:rPr lang="en-US" sz="2400" dirty="0"/>
              <a:t>Simulation determines the toll tax on based of vehicle type. </a:t>
            </a:r>
          </a:p>
          <a:p>
            <a:pPr algn="just"/>
            <a:r>
              <a:rPr lang="en-IN" sz="2400" dirty="0"/>
              <a:t>• </a:t>
            </a:r>
            <a:r>
              <a:rPr lang="en-US" sz="2400" dirty="0"/>
              <a:t>The vehicle's trip route is defined in a data set because we are not utilizing any hardware or devices.</a:t>
            </a:r>
          </a:p>
          <a:p>
            <a:pPr algn="just"/>
            <a:r>
              <a:rPr lang="en-IN" sz="2400" dirty="0"/>
              <a:t>•</a:t>
            </a:r>
            <a:r>
              <a:rPr lang="en-US" sz="2400" dirty="0"/>
              <a:t> The zone is defined, and rather of utilizing a zone or area on the map, we used route coordinates to increase toll count accuracy. </a:t>
            </a:r>
          </a:p>
          <a:p>
            <a:pPr algn="just"/>
            <a:r>
              <a:rPr lang="en-IN" sz="2400" dirty="0"/>
              <a:t>• </a:t>
            </a:r>
            <a:r>
              <a:rPr lang="en-US" sz="2400" dirty="0"/>
              <a:t>Since weather affects vehicle signaling, the route's point-to-point coordinates aid in the equitable computation of tolls. </a:t>
            </a:r>
          </a:p>
          <a:p>
            <a:pPr algn="just"/>
            <a:r>
              <a:rPr lang="en-IN" sz="2400" dirty="0"/>
              <a:t>• </a:t>
            </a:r>
            <a:r>
              <a:rPr lang="en-US" sz="2400" dirty="0"/>
              <a:t>To address the possibility of long-term unpaid toll bills, we have automated payment processing.</a:t>
            </a:r>
          </a:p>
          <a:p>
            <a:pPr algn="just"/>
            <a:r>
              <a:rPr lang="en-IN" sz="2400" dirty="0"/>
              <a:t>• </a:t>
            </a:r>
            <a:r>
              <a:rPr lang="en-US" sz="2400" dirty="0"/>
              <a:t>This simulation may be used in the real world as it gives users a smooth experience and records their</a:t>
            </a:r>
            <a:endParaRPr lang="en-IN" sz="2400" dirty="0"/>
          </a:p>
        </p:txBody>
      </p:sp>
      <p:sp>
        <p:nvSpPr>
          <p:cNvPr id="5" name="Title 1">
            <a:extLst>
              <a:ext uri="{FF2B5EF4-FFF2-40B4-BE49-F238E27FC236}">
                <a16:creationId xmlns:a16="http://schemas.microsoft.com/office/drawing/2014/main" id="{4484032E-E202-4D3A-9BDB-59178FD76581}"/>
              </a:ext>
            </a:extLst>
          </p:cNvPr>
          <p:cNvSpPr>
            <a:spLocks noGrp="1"/>
          </p:cNvSpPr>
          <p:nvPr>
            <p:ph type="title"/>
          </p:nvPr>
        </p:nvSpPr>
        <p:spPr>
          <a:xfrm>
            <a:off x="0" y="0"/>
            <a:ext cx="7120871" cy="1196788"/>
          </a:xfrm>
        </p:spPr>
        <p:txBody>
          <a:bodyPr>
            <a:noAutofit/>
          </a:bodyPr>
          <a:lstStyle/>
          <a:p>
            <a:r>
              <a:rPr lang="en-IN" sz="6600" dirty="0">
                <a:solidFill>
                  <a:srgbClr val="00B0F0"/>
                </a:solidFill>
                <a:latin typeface="Anton" panose="00000500000000000000" pitchFamily="2" charset="0"/>
              </a:rPr>
              <a:t>Unique Idea Brief</a:t>
            </a:r>
          </a:p>
        </p:txBody>
      </p:sp>
      <p:sp>
        <p:nvSpPr>
          <p:cNvPr id="6" name="Rectangle 5">
            <a:extLst>
              <a:ext uri="{FF2B5EF4-FFF2-40B4-BE49-F238E27FC236}">
                <a16:creationId xmlns:a16="http://schemas.microsoft.com/office/drawing/2014/main" id="{562198B2-1654-4843-8777-99A3A00AE763}"/>
              </a:ext>
            </a:extLst>
          </p:cNvPr>
          <p:cNvSpPr/>
          <p:nvPr/>
        </p:nvSpPr>
        <p:spPr>
          <a:xfrm>
            <a:off x="0" y="6092686"/>
            <a:ext cx="12192000" cy="765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8913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379F240-4D76-4168-ABB3-B934C5B3E31D}"/>
              </a:ext>
            </a:extLst>
          </p:cNvPr>
          <p:cNvSpPr>
            <a:spLocks noGrp="1"/>
          </p:cNvSpPr>
          <p:nvPr>
            <p:ph type="body" sz="half" idx="2"/>
          </p:nvPr>
        </p:nvSpPr>
        <p:spPr>
          <a:xfrm>
            <a:off x="286578" y="1351722"/>
            <a:ext cx="11618843" cy="4623740"/>
          </a:xfrm>
        </p:spPr>
        <p:txBody>
          <a:bodyPr>
            <a:normAutofit fontScale="92500" lnSpcReduction="10000"/>
          </a:bodyPr>
          <a:lstStyle/>
          <a:p>
            <a:r>
              <a:rPr lang="en-US" sz="2000" b="0" dirty="0">
                <a:effectLst/>
              </a:rPr>
              <a:t>●</a:t>
            </a:r>
            <a:r>
              <a:rPr lang="en-US" sz="2000" b="0" dirty="0">
                <a:solidFill>
                  <a:srgbClr val="CCCCCC"/>
                </a:solidFill>
                <a:effectLst/>
              </a:rPr>
              <a:t> </a:t>
            </a:r>
            <a:r>
              <a:rPr lang="en-US" sz="2000" b="1" dirty="0">
                <a:solidFill>
                  <a:srgbClr val="00B0F0"/>
                </a:solidFill>
                <a:effectLst/>
              </a:rPr>
              <a:t>Automatic Toll Deduction:</a:t>
            </a:r>
            <a:r>
              <a:rPr lang="en-US" sz="2000" b="0" dirty="0">
                <a:solidFill>
                  <a:srgbClr val="00B0F0"/>
                </a:solidFill>
                <a:effectLst/>
              </a:rPr>
              <a:t>  </a:t>
            </a:r>
            <a:r>
              <a:rPr lang="en-US" sz="2000" b="0" dirty="0">
                <a:effectLst/>
              </a:rPr>
              <a:t>Based on the user's journey distance, tolls are automatically deducted from their account.</a:t>
            </a:r>
            <a:br>
              <a:rPr lang="en-US" sz="2000" b="0" dirty="0">
                <a:solidFill>
                  <a:srgbClr val="CCCCCC"/>
                </a:solidFill>
                <a:effectLst/>
              </a:rPr>
            </a:br>
            <a:br>
              <a:rPr lang="en-US" sz="2000" b="0" dirty="0">
                <a:solidFill>
                  <a:srgbClr val="CCCCCC"/>
                </a:solidFill>
                <a:effectLst/>
              </a:rPr>
            </a:br>
            <a:r>
              <a:rPr lang="en-US" sz="2000" b="0" dirty="0">
                <a:effectLst/>
              </a:rPr>
              <a:t>●</a:t>
            </a:r>
            <a:r>
              <a:rPr lang="en-US" sz="2000" b="0" dirty="0">
                <a:solidFill>
                  <a:srgbClr val="CCCCCC"/>
                </a:solidFill>
                <a:effectLst/>
              </a:rPr>
              <a:t> </a:t>
            </a:r>
            <a:r>
              <a:rPr lang="en-US" sz="2000" b="1" dirty="0">
                <a:solidFill>
                  <a:srgbClr val="00B0F0"/>
                </a:solidFill>
                <a:effectLst/>
              </a:rPr>
              <a:t>User Data Privacy:</a:t>
            </a:r>
            <a:r>
              <a:rPr lang="en-US" sz="2000" b="0" dirty="0">
                <a:solidFill>
                  <a:srgbClr val="00B0F0"/>
                </a:solidFill>
                <a:effectLst/>
              </a:rPr>
              <a:t> </a:t>
            </a:r>
            <a:r>
              <a:rPr lang="en-US" sz="2000" b="0" dirty="0">
                <a:effectLst/>
              </a:rPr>
              <a:t>User data is protected to ensure privacy and security.</a:t>
            </a:r>
          </a:p>
          <a:p>
            <a:br>
              <a:rPr lang="en-US" sz="2000" b="0" dirty="0">
                <a:solidFill>
                  <a:srgbClr val="CCCCCC"/>
                </a:solidFill>
                <a:effectLst/>
              </a:rPr>
            </a:br>
            <a:r>
              <a:rPr lang="en-US" sz="2000" b="0" dirty="0">
                <a:effectLst/>
              </a:rPr>
              <a:t>●</a:t>
            </a:r>
            <a:r>
              <a:rPr lang="en-US" sz="2000" b="0" dirty="0">
                <a:solidFill>
                  <a:srgbClr val="CCCCCC"/>
                </a:solidFill>
                <a:effectLst/>
              </a:rPr>
              <a:t> </a:t>
            </a:r>
            <a:r>
              <a:rPr lang="en-US" sz="2000" b="1" dirty="0">
                <a:solidFill>
                  <a:srgbClr val="00B0F0"/>
                </a:solidFill>
                <a:effectLst/>
              </a:rPr>
              <a:t>Multiple Payment Vendors:</a:t>
            </a:r>
            <a:r>
              <a:rPr lang="en-US" sz="2000" b="0" dirty="0">
                <a:solidFill>
                  <a:srgbClr val="00B0F0"/>
                </a:solidFill>
                <a:effectLst/>
              </a:rPr>
              <a:t> </a:t>
            </a:r>
            <a:r>
              <a:rPr lang="en-US" sz="2000" b="0" dirty="0">
                <a:effectLst/>
              </a:rPr>
              <a:t>Supports a variety of payment methods for user convenience.</a:t>
            </a:r>
          </a:p>
          <a:p>
            <a:br>
              <a:rPr lang="en-US" sz="2000" b="0" dirty="0">
                <a:effectLst/>
              </a:rPr>
            </a:br>
            <a:r>
              <a:rPr lang="en-US" sz="2000" b="0" dirty="0">
                <a:effectLst/>
              </a:rPr>
              <a:t>●</a:t>
            </a:r>
            <a:r>
              <a:rPr lang="en-US" sz="2000" b="0" dirty="0">
                <a:solidFill>
                  <a:srgbClr val="CCCCCC"/>
                </a:solidFill>
                <a:effectLst/>
              </a:rPr>
              <a:t> </a:t>
            </a:r>
            <a:r>
              <a:rPr lang="en-US" sz="2000" b="1" dirty="0">
                <a:solidFill>
                  <a:srgbClr val="00B0F0"/>
                </a:solidFill>
                <a:effectLst/>
              </a:rPr>
              <a:t>Auto-Generated Invoices:</a:t>
            </a:r>
            <a:r>
              <a:rPr lang="en-US" sz="2000" b="0" dirty="0">
                <a:solidFill>
                  <a:srgbClr val="00B0F0"/>
                </a:solidFill>
                <a:effectLst/>
              </a:rPr>
              <a:t> </a:t>
            </a:r>
            <a:r>
              <a:rPr lang="en-US" sz="2000" b="0" dirty="0">
                <a:effectLst/>
              </a:rPr>
              <a:t>Invoices are automatically generated for each toll transaction, allowing for easy record     keeping and analysis.</a:t>
            </a:r>
          </a:p>
          <a:p>
            <a:br>
              <a:rPr lang="en-US" sz="2000" b="0" dirty="0">
                <a:solidFill>
                  <a:srgbClr val="CCCCCC"/>
                </a:solidFill>
                <a:effectLst/>
              </a:rPr>
            </a:br>
            <a:r>
              <a:rPr lang="en-US" sz="2000" b="0" dirty="0">
                <a:effectLst/>
              </a:rPr>
              <a:t>●</a:t>
            </a:r>
            <a:r>
              <a:rPr lang="en-US" sz="2000" b="0" dirty="0">
                <a:solidFill>
                  <a:srgbClr val="CCCCCC"/>
                </a:solidFill>
                <a:effectLst/>
              </a:rPr>
              <a:t> </a:t>
            </a:r>
            <a:r>
              <a:rPr lang="en-US" sz="2000" b="1" dirty="0">
                <a:solidFill>
                  <a:srgbClr val="00B0F0"/>
                </a:solidFill>
                <a:effectLst/>
              </a:rPr>
              <a:t>Auto-Fine:</a:t>
            </a:r>
            <a:r>
              <a:rPr lang="en-US" sz="2000" b="0" dirty="0">
                <a:solidFill>
                  <a:srgbClr val="00B0F0"/>
                </a:solidFill>
                <a:effectLst/>
              </a:rPr>
              <a:t> </a:t>
            </a:r>
            <a:r>
              <a:rPr lang="en-US" sz="2000" b="0" dirty="0">
                <a:effectLst/>
              </a:rPr>
              <a:t>A simulation automatically Generate fine for a vehicle if it cross speed limit.</a:t>
            </a:r>
          </a:p>
          <a:p>
            <a:br>
              <a:rPr lang="en-US" sz="2000" b="0" dirty="0">
                <a:solidFill>
                  <a:srgbClr val="CCCCCC"/>
                </a:solidFill>
                <a:effectLst/>
              </a:rPr>
            </a:br>
            <a:r>
              <a:rPr lang="en-US" sz="2000" b="0" dirty="0">
                <a:effectLst/>
              </a:rPr>
              <a:t>●</a:t>
            </a:r>
            <a:r>
              <a:rPr lang="en-US" sz="2000" b="0" dirty="0">
                <a:solidFill>
                  <a:srgbClr val="CCCCCC"/>
                </a:solidFill>
                <a:effectLst/>
              </a:rPr>
              <a:t> </a:t>
            </a:r>
            <a:r>
              <a:rPr lang="en-US" sz="2000" b="1" dirty="0">
                <a:solidFill>
                  <a:srgbClr val="00B0F0"/>
                </a:solidFill>
                <a:effectLst/>
              </a:rPr>
              <a:t>Auto-Speed Generation: </a:t>
            </a:r>
            <a:r>
              <a:rPr lang="en-US" sz="2000" b="0" dirty="0">
                <a:effectLst/>
              </a:rPr>
              <a:t>Simulation automatically Generate Avg. speeds for vehicles (likely for analysis purposes).</a:t>
            </a:r>
          </a:p>
          <a:p>
            <a:br>
              <a:rPr lang="en-US" sz="2000" b="0" dirty="0">
                <a:solidFill>
                  <a:srgbClr val="CCCCCC"/>
                </a:solidFill>
                <a:effectLst/>
              </a:rPr>
            </a:br>
            <a:r>
              <a:rPr lang="en-US" sz="2000" b="0" dirty="0">
                <a:effectLst/>
              </a:rPr>
              <a:t>●</a:t>
            </a:r>
            <a:r>
              <a:rPr lang="en-US" sz="2000" b="0" dirty="0">
                <a:solidFill>
                  <a:srgbClr val="CCCCCC"/>
                </a:solidFill>
                <a:effectLst/>
              </a:rPr>
              <a:t> </a:t>
            </a:r>
            <a:r>
              <a:rPr lang="en-US" sz="2000" b="1" dirty="0">
                <a:solidFill>
                  <a:srgbClr val="00B0F0"/>
                </a:solidFill>
                <a:effectLst/>
              </a:rPr>
              <a:t>Simulated Environment:</a:t>
            </a:r>
            <a:r>
              <a:rPr lang="en-US" sz="2000" b="0" dirty="0">
                <a:solidFill>
                  <a:srgbClr val="00B0F0"/>
                </a:solidFill>
                <a:effectLst/>
              </a:rPr>
              <a:t> </a:t>
            </a:r>
            <a:r>
              <a:rPr lang="en-US" sz="2000" b="0" dirty="0">
                <a:effectLst/>
              </a:rPr>
              <a:t>Built using Flask to create a realistic simulation of the automatic toll system.</a:t>
            </a:r>
            <a:endParaRPr lang="en-US" sz="1800" b="0" dirty="0">
              <a:solidFill>
                <a:srgbClr val="CCCCCC"/>
              </a:solidFill>
              <a:effectLst/>
              <a:latin typeface="Consolas" panose="020B0609020204030204" pitchFamily="49" charset="0"/>
            </a:endParaRPr>
          </a:p>
        </p:txBody>
      </p:sp>
      <p:sp>
        <p:nvSpPr>
          <p:cNvPr id="5" name="Title 1">
            <a:extLst>
              <a:ext uri="{FF2B5EF4-FFF2-40B4-BE49-F238E27FC236}">
                <a16:creationId xmlns:a16="http://schemas.microsoft.com/office/drawing/2014/main" id="{0FB50301-5BEC-4691-8FD8-CBB59DCB5DD4}"/>
              </a:ext>
            </a:extLst>
          </p:cNvPr>
          <p:cNvSpPr>
            <a:spLocks noGrp="1"/>
          </p:cNvSpPr>
          <p:nvPr>
            <p:ph type="title"/>
          </p:nvPr>
        </p:nvSpPr>
        <p:spPr>
          <a:xfrm>
            <a:off x="0" y="0"/>
            <a:ext cx="7120871" cy="1196788"/>
          </a:xfrm>
        </p:spPr>
        <p:txBody>
          <a:bodyPr>
            <a:noAutofit/>
          </a:bodyPr>
          <a:lstStyle/>
          <a:p>
            <a:r>
              <a:rPr lang="en-IN" sz="6600" dirty="0">
                <a:solidFill>
                  <a:srgbClr val="00B0F0"/>
                </a:solidFill>
                <a:latin typeface="Anton" panose="00000500000000000000" pitchFamily="2" charset="0"/>
              </a:rPr>
              <a:t>Features Offered</a:t>
            </a:r>
          </a:p>
        </p:txBody>
      </p:sp>
      <p:sp>
        <p:nvSpPr>
          <p:cNvPr id="6" name="Rectangle 5">
            <a:extLst>
              <a:ext uri="{FF2B5EF4-FFF2-40B4-BE49-F238E27FC236}">
                <a16:creationId xmlns:a16="http://schemas.microsoft.com/office/drawing/2014/main" id="{3B31F9A3-2D4F-47DC-80E4-E881CBDD5506}"/>
              </a:ext>
            </a:extLst>
          </p:cNvPr>
          <p:cNvSpPr/>
          <p:nvPr/>
        </p:nvSpPr>
        <p:spPr>
          <a:xfrm>
            <a:off x="0" y="6092686"/>
            <a:ext cx="12192000" cy="765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41598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4EF6E-0E54-421C-886A-75E7547172B5}"/>
              </a:ext>
            </a:extLst>
          </p:cNvPr>
          <p:cNvSpPr>
            <a:spLocks noGrp="1"/>
          </p:cNvSpPr>
          <p:nvPr>
            <p:ph type="title"/>
          </p:nvPr>
        </p:nvSpPr>
        <p:spPr>
          <a:xfrm>
            <a:off x="0" y="0"/>
            <a:ext cx="5068957" cy="1151965"/>
          </a:xfrm>
        </p:spPr>
        <p:txBody>
          <a:bodyPr>
            <a:normAutofit/>
          </a:bodyPr>
          <a:lstStyle/>
          <a:p>
            <a:r>
              <a:rPr lang="en-IN" sz="6600" dirty="0">
                <a:solidFill>
                  <a:srgbClr val="00B0F0"/>
                </a:solidFill>
                <a:latin typeface="Anton" panose="00000500000000000000" pitchFamily="2" charset="0"/>
              </a:rPr>
              <a:t>Process Flow </a:t>
            </a:r>
          </a:p>
        </p:txBody>
      </p:sp>
      <p:sp>
        <p:nvSpPr>
          <p:cNvPr id="14" name="Rectangle 13">
            <a:extLst>
              <a:ext uri="{FF2B5EF4-FFF2-40B4-BE49-F238E27FC236}">
                <a16:creationId xmlns:a16="http://schemas.microsoft.com/office/drawing/2014/main" id="{ECAFF1A2-F5EA-4EE8-A98F-E6999A35684E}"/>
              </a:ext>
            </a:extLst>
          </p:cNvPr>
          <p:cNvSpPr/>
          <p:nvPr/>
        </p:nvSpPr>
        <p:spPr>
          <a:xfrm>
            <a:off x="0" y="6266328"/>
            <a:ext cx="12192000" cy="591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D1BCB9A7-AFD3-4B8E-B6B5-B89DE37D63FE}"/>
              </a:ext>
            </a:extLst>
          </p:cNvPr>
          <p:cNvPicPr>
            <a:picLocks noChangeAspect="1"/>
          </p:cNvPicPr>
          <p:nvPr/>
        </p:nvPicPr>
        <p:blipFill rotWithShape="1">
          <a:blip r:embed="rId2">
            <a:extLst>
              <a:ext uri="{28A0092B-C50C-407E-A947-70E740481C1C}">
                <a14:useLocalDpi xmlns:a14="http://schemas.microsoft.com/office/drawing/2010/main" val="0"/>
              </a:ext>
            </a:extLst>
          </a:blip>
          <a:srcRect l="4963" t="4099" r="5325" b="3590"/>
          <a:stretch/>
        </p:blipFill>
        <p:spPr>
          <a:xfrm>
            <a:off x="1192695" y="1068456"/>
            <a:ext cx="9799983" cy="5063987"/>
          </a:xfrm>
          <a:prstGeom prst="rect">
            <a:avLst/>
          </a:prstGeom>
        </p:spPr>
      </p:pic>
    </p:spTree>
    <p:extLst>
      <p:ext uri="{BB962C8B-B14F-4D97-AF65-F5344CB8AC3E}">
        <p14:creationId xmlns:p14="http://schemas.microsoft.com/office/powerpoint/2010/main" val="3660727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F27F5B1-93A5-460B-A20B-FD3AA9FB2E96}"/>
              </a:ext>
            </a:extLst>
          </p:cNvPr>
          <p:cNvSpPr txBox="1"/>
          <p:nvPr/>
        </p:nvSpPr>
        <p:spPr>
          <a:xfrm>
            <a:off x="0" y="0"/>
            <a:ext cx="7374835" cy="1107996"/>
          </a:xfrm>
          <a:prstGeom prst="rect">
            <a:avLst/>
          </a:prstGeom>
          <a:noFill/>
        </p:spPr>
        <p:txBody>
          <a:bodyPr wrap="square">
            <a:spAutoFit/>
          </a:bodyPr>
          <a:lstStyle/>
          <a:p>
            <a:r>
              <a:rPr lang="en-IN" sz="6600" dirty="0">
                <a:solidFill>
                  <a:srgbClr val="00B0F0"/>
                </a:solidFill>
                <a:latin typeface="Anton" panose="00000500000000000000" pitchFamily="2" charset="0"/>
              </a:rPr>
              <a:t>Architecture Diagram</a:t>
            </a:r>
            <a:endParaRPr lang="en-IN" sz="6600" dirty="0"/>
          </a:p>
        </p:txBody>
      </p:sp>
      <p:pic>
        <p:nvPicPr>
          <p:cNvPr id="8" name="Picture 7">
            <a:extLst>
              <a:ext uri="{FF2B5EF4-FFF2-40B4-BE49-F238E27FC236}">
                <a16:creationId xmlns:a16="http://schemas.microsoft.com/office/drawing/2014/main" id="{A8E37170-F05E-4A2D-A5AB-75231EC23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6465" y="1052926"/>
            <a:ext cx="6336196" cy="4752147"/>
          </a:xfrm>
          <a:prstGeom prst="rect">
            <a:avLst/>
          </a:prstGeom>
        </p:spPr>
      </p:pic>
      <p:sp>
        <p:nvSpPr>
          <p:cNvPr id="9" name="Rectangle 8">
            <a:extLst>
              <a:ext uri="{FF2B5EF4-FFF2-40B4-BE49-F238E27FC236}">
                <a16:creationId xmlns:a16="http://schemas.microsoft.com/office/drawing/2014/main" id="{8ABDAF90-663C-471B-A8F4-BE072A262E46}"/>
              </a:ext>
            </a:extLst>
          </p:cNvPr>
          <p:cNvSpPr/>
          <p:nvPr/>
        </p:nvSpPr>
        <p:spPr>
          <a:xfrm>
            <a:off x="0" y="6092686"/>
            <a:ext cx="12192000" cy="765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9880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A83081-E7CC-4B9C-9EAE-C64D5BFD8F7B}"/>
              </a:ext>
            </a:extLst>
          </p:cNvPr>
          <p:cNvSpPr>
            <a:spLocks noGrp="1"/>
          </p:cNvSpPr>
          <p:nvPr>
            <p:ph type="body" sz="half" idx="2"/>
          </p:nvPr>
        </p:nvSpPr>
        <p:spPr>
          <a:xfrm>
            <a:off x="313013" y="1200041"/>
            <a:ext cx="11633821" cy="4800599"/>
          </a:xfrm>
        </p:spPr>
        <p:txBody>
          <a:bodyPr>
            <a:noAutofit/>
          </a:bodyPr>
          <a:lstStyle/>
          <a:p>
            <a:pPr algn="just"/>
            <a:r>
              <a:rPr lang="en-IN" sz="2400" dirty="0">
                <a:solidFill>
                  <a:srgbClr val="00B0F0"/>
                </a:solidFill>
              </a:rPr>
              <a:t>Python: </a:t>
            </a:r>
            <a:r>
              <a:rPr lang="en-IN" sz="2400" dirty="0"/>
              <a:t>python version 3.11.8 . </a:t>
            </a:r>
            <a:r>
              <a:rPr lang="en-US" sz="2400" dirty="0"/>
              <a:t>Python boasts a rich ecosystem of libraries that can enhance our simulation. It also provide </a:t>
            </a:r>
            <a:r>
              <a:rPr lang="en-IN" sz="2400" dirty="0"/>
              <a:t>Readability , Flexibility, Versatility etc.</a:t>
            </a:r>
            <a:endParaRPr lang="en-US" sz="2400" dirty="0"/>
          </a:p>
          <a:p>
            <a:pPr algn="just"/>
            <a:r>
              <a:rPr lang="en-IN" sz="2400" dirty="0">
                <a:solidFill>
                  <a:srgbClr val="00B0F0"/>
                </a:solidFill>
              </a:rPr>
              <a:t>Libraries: </a:t>
            </a:r>
            <a:r>
              <a:rPr lang="en-IN" sz="2400" dirty="0"/>
              <a:t>geopandas, folium, matplotlib, geopy ,flask</a:t>
            </a:r>
          </a:p>
          <a:p>
            <a:pPr algn="just"/>
            <a:r>
              <a:rPr lang="en-IN" sz="2400" dirty="0">
                <a:solidFill>
                  <a:srgbClr val="00B0F0"/>
                </a:solidFill>
              </a:rPr>
              <a:t>Mapping: </a:t>
            </a:r>
            <a:r>
              <a:rPr lang="en-IN" sz="2400" dirty="0"/>
              <a:t>Libraries like matplotlib or folium. </a:t>
            </a:r>
          </a:p>
          <a:p>
            <a:pPr algn="just"/>
            <a:r>
              <a:rPr lang="en-IN" sz="2400" dirty="0">
                <a:solidFill>
                  <a:srgbClr val="00B0F0"/>
                </a:solidFill>
              </a:rPr>
              <a:t>Framework : </a:t>
            </a:r>
            <a:r>
              <a:rPr lang="en-IN" sz="2400" dirty="0"/>
              <a:t>Flask framework. </a:t>
            </a:r>
          </a:p>
          <a:p>
            <a:pPr algn="just"/>
            <a:r>
              <a:rPr lang="en-IN" sz="2400" dirty="0">
                <a:solidFill>
                  <a:srgbClr val="00B0F0"/>
                </a:solidFill>
              </a:rPr>
              <a:t>Database : </a:t>
            </a:r>
            <a:r>
              <a:rPr lang="en-IN" sz="2400" dirty="0"/>
              <a:t>sqlite3 </a:t>
            </a:r>
          </a:p>
          <a:p>
            <a:pPr algn="just"/>
            <a:r>
              <a:rPr lang="en-US" sz="2400" dirty="0">
                <a:solidFill>
                  <a:srgbClr val="00B0F0"/>
                </a:solidFill>
              </a:rPr>
              <a:t>Integrated Development Environment (IDE): </a:t>
            </a:r>
            <a:r>
              <a:rPr lang="en-US" sz="2400" dirty="0"/>
              <a:t> Visual Studio Code.</a:t>
            </a:r>
          </a:p>
          <a:p>
            <a:pPr algn="just"/>
            <a:r>
              <a:rPr lang="en-US" sz="2400" dirty="0">
                <a:solidFill>
                  <a:srgbClr val="00B0F0"/>
                </a:solidFill>
              </a:rPr>
              <a:t>Hardware required : </a:t>
            </a:r>
            <a:r>
              <a:rPr lang="en-US" sz="2400" dirty="0"/>
              <a:t>CPU for simulation (intel i5 / intel i3)</a:t>
            </a:r>
            <a:endParaRPr lang="en-IN" sz="2400" dirty="0"/>
          </a:p>
        </p:txBody>
      </p:sp>
      <p:sp>
        <p:nvSpPr>
          <p:cNvPr id="5" name="TextBox 4">
            <a:extLst>
              <a:ext uri="{FF2B5EF4-FFF2-40B4-BE49-F238E27FC236}">
                <a16:creationId xmlns:a16="http://schemas.microsoft.com/office/drawing/2014/main" id="{404C249C-7231-4C6D-848E-C4C8980FC8CC}"/>
              </a:ext>
            </a:extLst>
          </p:cNvPr>
          <p:cNvSpPr txBox="1"/>
          <p:nvPr/>
        </p:nvSpPr>
        <p:spPr>
          <a:xfrm>
            <a:off x="0" y="0"/>
            <a:ext cx="7374835" cy="1107996"/>
          </a:xfrm>
          <a:prstGeom prst="rect">
            <a:avLst/>
          </a:prstGeom>
          <a:noFill/>
        </p:spPr>
        <p:txBody>
          <a:bodyPr wrap="square">
            <a:spAutoFit/>
          </a:bodyPr>
          <a:lstStyle/>
          <a:p>
            <a:r>
              <a:rPr lang="en-IN" sz="6600" dirty="0">
                <a:solidFill>
                  <a:srgbClr val="00B0F0"/>
                </a:solidFill>
                <a:latin typeface="Anton" panose="00000500000000000000" pitchFamily="2" charset="0"/>
              </a:rPr>
              <a:t>Technologies Used</a:t>
            </a:r>
            <a:endParaRPr lang="en-IN" sz="6600" dirty="0"/>
          </a:p>
        </p:txBody>
      </p:sp>
      <p:sp>
        <p:nvSpPr>
          <p:cNvPr id="6" name="Rectangle 5">
            <a:extLst>
              <a:ext uri="{FF2B5EF4-FFF2-40B4-BE49-F238E27FC236}">
                <a16:creationId xmlns:a16="http://schemas.microsoft.com/office/drawing/2014/main" id="{03C128B9-1830-4E0A-A0D4-0B97F7BD2D7B}"/>
              </a:ext>
            </a:extLst>
          </p:cNvPr>
          <p:cNvSpPr/>
          <p:nvPr/>
        </p:nvSpPr>
        <p:spPr>
          <a:xfrm>
            <a:off x="0" y="6092686"/>
            <a:ext cx="12192000" cy="765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73698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931</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Anton</vt:lpstr>
      <vt:lpstr>Arial</vt:lpstr>
      <vt:lpstr>Calibri</vt:lpstr>
      <vt:lpstr>Calibri Light</vt:lpstr>
      <vt:lpstr>Consolas</vt:lpstr>
      <vt:lpstr>Times New Roman</vt:lpstr>
      <vt:lpstr>Office Theme</vt:lpstr>
      <vt:lpstr>PowerPoint Presentation</vt:lpstr>
      <vt:lpstr>PowerPoint Presentation</vt:lpstr>
      <vt:lpstr>PowerPoint Presentation</vt:lpstr>
      <vt:lpstr>Problem statement</vt:lpstr>
      <vt:lpstr>Unique Idea Brief</vt:lpstr>
      <vt:lpstr>Features Offered</vt:lpstr>
      <vt:lpstr>Process Flow </vt:lpstr>
      <vt:lpstr>PowerPoint Presentation</vt:lpstr>
      <vt:lpstr>PowerPoint Presentation</vt:lpstr>
      <vt:lpstr>PowerPoint Presentation</vt:lpstr>
      <vt:lpstr>PowerPoint Presentation</vt:lpstr>
      <vt:lpstr>Team Member &amp; Contribution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50</cp:revision>
  <dcterms:created xsi:type="dcterms:W3CDTF">2024-06-04T09:34:20Z</dcterms:created>
  <dcterms:modified xsi:type="dcterms:W3CDTF">2024-07-08T17:06:48Z</dcterms:modified>
</cp:coreProperties>
</file>