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IBM Plex Sans Condensed" panose="020B0506050203000203"/>
      <p:regular r:id="rId16"/>
    </p:embeddedFont>
    <p:embeddedFont>
      <p:font typeface="Calibri (MS)" panose="020F0502020204030204"/>
      <p:regular r:id="rId17"/>
    </p:embeddedFont>
    <p:embeddedFont>
      <p:font typeface="Canva Sans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3.svg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3.png"/><Relationship Id="rId3" Type="http://schemas.openxmlformats.org/officeDocument/2006/relationships/image" Target="../media/image2.jpeg"/><Relationship Id="rId2" Type="http://schemas.openxmlformats.org/officeDocument/2006/relationships/image" Target="../media/image1.sv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.svg"/><Relationship Id="rId11" Type="http://schemas.openxmlformats.org/officeDocument/2006/relationships/image" Target="../media/image7.png"/><Relationship Id="rId10" Type="http://schemas.openxmlformats.org/officeDocument/2006/relationships/image" Target="../media/image4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73250" y="7124705"/>
            <a:ext cx="3714750" cy="3162295"/>
          </a:xfrm>
          <a:custGeom>
            <a:avLst/>
            <a:gdLst/>
            <a:ahLst/>
            <a:cxnLst/>
            <a:rect l="l" t="t" r="r" b="b"/>
            <a:pathLst>
              <a:path w="3714750" h="3162295">
                <a:moveTo>
                  <a:pt x="0" y="0"/>
                </a:moveTo>
                <a:lnTo>
                  <a:pt x="3714750" y="0"/>
                </a:lnTo>
                <a:lnTo>
                  <a:pt x="3714750" y="3162295"/>
                </a:lnTo>
                <a:lnTo>
                  <a:pt x="0" y="316229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73250" y="7124705"/>
            <a:ext cx="3714750" cy="3162295"/>
          </a:xfrm>
          <a:custGeom>
            <a:avLst/>
            <a:gdLst/>
            <a:ahLst/>
            <a:cxnLst/>
            <a:rect l="l" t="t" r="r" b="b"/>
            <a:pathLst>
              <a:path w="3714750" h="3162295">
                <a:moveTo>
                  <a:pt x="0" y="0"/>
                </a:moveTo>
                <a:lnTo>
                  <a:pt x="3714750" y="0"/>
                </a:lnTo>
                <a:lnTo>
                  <a:pt x="3714750" y="3162295"/>
                </a:lnTo>
                <a:lnTo>
                  <a:pt x="0" y="3162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9235" t="-2252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71600" y="4627293"/>
            <a:ext cx="15544800" cy="14288"/>
          </a:xfrm>
          <a:custGeom>
            <a:avLst/>
            <a:gdLst/>
            <a:ahLst/>
            <a:cxnLst/>
            <a:rect l="l" t="t" r="r" b="b"/>
            <a:pathLst>
              <a:path w="15544800" h="14288">
                <a:moveTo>
                  <a:pt x="0" y="0"/>
                </a:moveTo>
                <a:lnTo>
                  <a:pt x="15544800" y="0"/>
                </a:lnTo>
                <a:lnTo>
                  <a:pt x="15544800" y="14287"/>
                </a:lnTo>
                <a:lnTo>
                  <a:pt x="0" y="142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71600" y="6802179"/>
            <a:ext cx="4521251" cy="2488282"/>
          </a:xfrm>
          <a:custGeom>
            <a:avLst/>
            <a:gdLst/>
            <a:ahLst/>
            <a:cxnLst/>
            <a:rect l="l" t="t" r="r" b="b"/>
            <a:pathLst>
              <a:path w="4521251" h="2488282">
                <a:moveTo>
                  <a:pt x="0" y="0"/>
                </a:moveTo>
                <a:lnTo>
                  <a:pt x="4521251" y="0"/>
                </a:lnTo>
                <a:lnTo>
                  <a:pt x="4521251" y="2488282"/>
                </a:lnTo>
                <a:lnTo>
                  <a:pt x="0" y="24882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71600" y="6802179"/>
            <a:ext cx="4521251" cy="2488282"/>
          </a:xfrm>
          <a:custGeom>
            <a:avLst/>
            <a:gdLst/>
            <a:ahLst/>
            <a:cxnLst/>
            <a:rect l="l" t="t" r="r" b="b"/>
            <a:pathLst>
              <a:path w="4521251" h="2488282">
                <a:moveTo>
                  <a:pt x="0" y="0"/>
                </a:moveTo>
                <a:lnTo>
                  <a:pt x="4521251" y="0"/>
                </a:lnTo>
                <a:lnTo>
                  <a:pt x="4521251" y="2488282"/>
                </a:lnTo>
                <a:lnTo>
                  <a:pt x="0" y="24882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54546" y="1595514"/>
            <a:ext cx="17368199" cy="2812494"/>
          </a:xfrm>
          <a:custGeom>
            <a:avLst/>
            <a:gdLst/>
            <a:ahLst/>
            <a:cxnLst/>
            <a:rect l="l" t="t" r="r" b="b"/>
            <a:pathLst>
              <a:path w="17368199" h="2812494">
                <a:moveTo>
                  <a:pt x="0" y="0"/>
                </a:moveTo>
                <a:lnTo>
                  <a:pt x="17368199" y="0"/>
                </a:lnTo>
                <a:lnTo>
                  <a:pt x="17368199" y="2812494"/>
                </a:lnTo>
                <a:lnTo>
                  <a:pt x="0" y="281249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96491" y="4828918"/>
            <a:ext cx="8686800" cy="3064054"/>
          </a:xfrm>
          <a:custGeom>
            <a:avLst/>
            <a:gdLst/>
            <a:ahLst/>
            <a:cxnLst/>
            <a:rect l="l" t="t" r="r" b="b"/>
            <a:pathLst>
              <a:path w="8686800" h="3064054">
                <a:moveTo>
                  <a:pt x="0" y="0"/>
                </a:moveTo>
                <a:lnTo>
                  <a:pt x="8686800" y="0"/>
                </a:lnTo>
                <a:lnTo>
                  <a:pt x="8686800" y="3064054"/>
                </a:lnTo>
                <a:lnTo>
                  <a:pt x="0" y="306405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24199" y="2655601"/>
            <a:ext cx="16628893" cy="1454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40"/>
              </a:lnSpc>
            </a:pPr>
            <a:r>
              <a:rPr lang="en-US" sz="8100" spc="153">
                <a:solidFill>
                  <a:srgbClr val="FFFFFF"/>
                </a:solidFill>
                <a:latin typeface="IBM Plex Sans Condensed" panose="020B0506050203000203"/>
                <a:ea typeface="IBM Plex Sans Condensed" panose="020B0506050203000203"/>
                <a:cs typeface="IBM Plex Sans Condensed" panose="020B0506050203000203"/>
                <a:sym typeface="IBM Plex Sans Condensed" panose="020B0506050203000203"/>
              </a:rPr>
              <a:t>Video Compression (Group 22)</a:t>
            </a:r>
            <a:endParaRPr lang="en-US" sz="8100" spc="153">
              <a:solidFill>
                <a:srgbClr val="FFFFFF"/>
              </a:solidFill>
              <a:latin typeface="IBM Plex Sans Condensed" panose="020B0506050203000203"/>
              <a:ea typeface="IBM Plex Sans Condensed" panose="020B0506050203000203"/>
              <a:cs typeface="IBM Plex Sans Condensed" panose="020B0506050203000203"/>
              <a:sym typeface="IBM Plex Sans Condensed" panose="020B05060502030002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4598718"/>
            <a:ext cx="5544593" cy="2380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0"/>
              </a:lnSpc>
            </a:pPr>
            <a:r>
              <a:rPr lang="en-US" sz="3410">
                <a:solidFill>
                  <a:srgbClr val="E9F7F6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Arun kumar </a:t>
            </a:r>
            <a:r>
              <a:rPr lang="en-US" sz="3410">
                <a:solidFill>
                  <a:srgbClr val="E9F7F6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MT24019</a:t>
            </a:r>
            <a:endParaRPr lang="en-US" sz="3410">
              <a:solidFill>
                <a:srgbClr val="E9F7F6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3680"/>
              </a:lnSpc>
            </a:pPr>
            <a:r>
              <a:rPr lang="en-US" sz="3410">
                <a:solidFill>
                  <a:srgbClr val="E9F7F6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Ashish Mishra MT24020</a:t>
            </a:r>
            <a:endParaRPr lang="en-US" sz="3410">
              <a:solidFill>
                <a:srgbClr val="E9F7F6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3680"/>
              </a:lnSpc>
            </a:pPr>
            <a:r>
              <a:rPr lang="en-US" sz="3410">
                <a:solidFill>
                  <a:srgbClr val="E9F7F6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Shriyansh Bhardwaj MT24090</a:t>
            </a:r>
            <a:endParaRPr lang="en-US" sz="3410">
              <a:solidFill>
                <a:srgbClr val="E9F7F6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3680"/>
              </a:lnSpc>
            </a:pPr>
            <a:r>
              <a:rPr lang="en-US" sz="3410">
                <a:solidFill>
                  <a:srgbClr val="E9F7F6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Shraddha Choudhary MT24086</a:t>
            </a:r>
            <a:endParaRPr lang="en-US" sz="3410">
              <a:solidFill>
                <a:srgbClr val="E9F7F6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  <a:p>
            <a:pPr algn="l">
              <a:lnSpc>
                <a:spcPts val="3680"/>
              </a:lnSpc>
            </a:pPr>
            <a:r>
              <a:rPr lang="en-US" sz="3410">
                <a:solidFill>
                  <a:srgbClr val="E9F7F6"/>
                </a:solidFill>
                <a:latin typeface="Calibri (MS)" panose="020F0502020204030204"/>
                <a:ea typeface="Calibri (MS)" panose="020F0502020204030204"/>
                <a:cs typeface="Calibri (MS)" panose="020F0502020204030204"/>
                <a:sym typeface="Calibri (MS)" panose="020F0502020204030204"/>
              </a:rPr>
              <a:t>     </a:t>
            </a:r>
            <a:endParaRPr lang="en-US" sz="3410">
              <a:solidFill>
                <a:srgbClr val="E9F7F6"/>
              </a:solidFill>
              <a:latin typeface="Calibri (MS)" panose="020F0502020204030204"/>
              <a:ea typeface="Calibri (MS)" panose="020F0502020204030204"/>
              <a:cs typeface="Calibri (MS)" panose="020F0502020204030204"/>
              <a:sym typeface="Calibri (MS)" panose="020F050202020403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1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72694" y="3937935"/>
            <a:ext cx="9942612" cy="2173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780"/>
              </a:lnSpc>
            </a:pPr>
            <a:r>
              <a:rPr lang="en-US" sz="127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</a:t>
            </a:r>
            <a:endParaRPr lang="en-US" sz="127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10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1606" y="102804"/>
            <a:ext cx="5366742" cy="1160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</a:pPr>
            <a:r>
              <a:rPr lang="en-US" sz="68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endParaRPr lang="en-US" sz="68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139238" y="4855582"/>
            <a:ext cx="9525" cy="547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0"/>
              </a:lnSpc>
              <a:spcBef>
                <a:spcPct val="0"/>
              </a:spcBef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2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81168" y="1539797"/>
            <a:ext cx="13963501" cy="6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5"/>
              </a:lnSpc>
            </a:pPr>
            <a:r>
              <a:rPr lang="en-US" sz="373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Video compression reduces file size while maintaining quality</a:t>
            </a:r>
            <a:endParaRPr lang="en-US" sz="373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81606" y="2483245"/>
            <a:ext cx="16370043" cy="613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This project explores video properties, compression techniques, and EDA.</a:t>
            </a:r>
            <a:endParaRPr lang="en-US" sz="36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85747" y="3993537"/>
            <a:ext cx="2498338" cy="778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30"/>
              </a:lnSpc>
            </a:pPr>
            <a:r>
              <a:rPr lang="en-US" sz="459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:</a:t>
            </a:r>
            <a:endParaRPr lang="en-US" sz="4595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12709" y="4182370"/>
            <a:ext cx="15054924" cy="596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ML-based compression pipeline, analyzing video frames and motion</a:t>
            </a:r>
            <a:endParaRPr lang="en-US" sz="352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85747" y="5067300"/>
            <a:ext cx="3333504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  <a:endParaRPr lang="en-US" sz="4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829898" y="5076825"/>
            <a:ext cx="14037734" cy="2453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35"/>
              </a:lnSpc>
              <a:spcBef>
                <a:spcPct val="0"/>
              </a:spcBef>
            </a:pPr>
            <a:r>
              <a:rPr lang="en-US" sz="352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The growth of high-resolution video content and the increasing demand for efficient video storage and transmission have made video compression an essential aspect of modern multimedia technology.</a:t>
            </a:r>
            <a:endParaRPr lang="en-US" sz="352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3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51511" y="159692"/>
            <a:ext cx="803686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Video Dataset</a:t>
            </a:r>
            <a:endParaRPr lang="en-US" sz="92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0076" y="2033603"/>
            <a:ext cx="5793580" cy="2720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0"/>
              </a:lnSpc>
            </a:pPr>
            <a:r>
              <a:rPr lang="en-US" sz="520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Frame Count: 14,291 frames</a:t>
            </a:r>
            <a:endParaRPr lang="en-US" sz="520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7290"/>
              </a:lnSpc>
              <a:spcBef>
                <a:spcPct val="0"/>
              </a:spcBef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9144000" y="2033603"/>
            <a:ext cx="3881626" cy="2707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5"/>
              </a:lnSpc>
            </a:pPr>
            <a:r>
              <a:rPr lang="en-US" sz="514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Frame Rate: 23.81 fps</a:t>
            </a:r>
            <a:endParaRPr lang="en-US" sz="514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7205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2154426" y="4684235"/>
            <a:ext cx="3529712" cy="237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0"/>
              </a:lnSpc>
            </a:pPr>
            <a:r>
              <a:rPr lang="en-US" sz="319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Duration: 600.22 seconds (~10 minutes)</a:t>
            </a:r>
            <a:endParaRPr lang="en-US" sz="319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576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8495893" y="4678099"/>
            <a:ext cx="5441822" cy="222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60"/>
              </a:lnSpc>
            </a:pPr>
            <a:r>
              <a:rPr lang="en-US" sz="42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Resolution: 1920x800 pixels</a:t>
            </a:r>
            <a:endParaRPr lang="en-US" sz="42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596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989354" y="6733488"/>
            <a:ext cx="10095459" cy="580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Codec: HEVC (High-Efficiency Video Coding)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1376" y="7647318"/>
            <a:ext cx="18288000" cy="118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Purpose: The dataset provides a detailed overview of the video content and characteristics for effective compression.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8802" y="-171450"/>
            <a:ext cx="1472431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</a:t>
            </a:r>
            <a:endParaRPr lang="en-US" sz="92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4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3883" y="1675098"/>
            <a:ext cx="3022098" cy="13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75"/>
              </a:lnSpc>
            </a:pPr>
            <a:r>
              <a:rPr lang="en-US" sz="39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 of EDA:</a:t>
            </a:r>
            <a:endParaRPr lang="en-US" sz="391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5475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3819941" y="1684623"/>
            <a:ext cx="13516213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Understand video properties (motion, scenes, color distribution).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476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3819941" y="2631477"/>
            <a:ext cx="9204818" cy="118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Identify areas for compression optimization.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476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473883" y="4421671"/>
            <a:ext cx="4629215" cy="1337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90"/>
              </a:lnSpc>
            </a:pPr>
            <a:r>
              <a:rPr lang="en-US" sz="385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Areas of Focus:</a:t>
            </a:r>
            <a:endParaRPr lang="en-US" sz="385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539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5470375" y="4543234"/>
            <a:ext cx="901798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Frame Sampling and Visualization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470375" y="5409374"/>
            <a:ext cx="938526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Histogram Analysis of Color Distribution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</a:p>
        </p:txBody>
      </p:sp>
      <p:sp>
        <p:nvSpPr>
          <p:cNvPr id="10" name="TextBox 10"/>
          <p:cNvSpPr txBox="1"/>
          <p:nvPr/>
        </p:nvSpPr>
        <p:spPr>
          <a:xfrm>
            <a:off x="5470375" y="6364318"/>
            <a:ext cx="8518481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Edge Detection and Motion Analysis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</a:p>
        </p:txBody>
      </p:sp>
      <p:sp>
        <p:nvSpPr>
          <p:cNvPr id="11" name="TextBox 11"/>
          <p:cNvSpPr txBox="1"/>
          <p:nvPr/>
        </p:nvSpPr>
        <p:spPr>
          <a:xfrm>
            <a:off x="5470375" y="7265670"/>
            <a:ext cx="749919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Scene Change Detection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</a:p>
        </p:txBody>
      </p:sp>
      <p:sp>
        <p:nvSpPr>
          <p:cNvPr id="12" name="TextBox 12"/>
          <p:cNvSpPr txBox="1"/>
          <p:nvPr/>
        </p:nvSpPr>
        <p:spPr>
          <a:xfrm>
            <a:off x="5470375" y="8228647"/>
            <a:ext cx="11033999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Foreground Detection Using Background Subtraction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7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02616" y="1782257"/>
            <a:ext cx="6620034" cy="3591494"/>
          </a:xfrm>
          <a:custGeom>
            <a:avLst/>
            <a:gdLst/>
            <a:ahLst/>
            <a:cxnLst/>
            <a:rect l="l" t="t" r="r" b="b"/>
            <a:pathLst>
              <a:path w="6620034" h="3591494">
                <a:moveTo>
                  <a:pt x="0" y="0"/>
                </a:moveTo>
                <a:lnTo>
                  <a:pt x="6620034" y="0"/>
                </a:lnTo>
                <a:lnTo>
                  <a:pt x="6620034" y="3591494"/>
                </a:lnTo>
                <a:lnTo>
                  <a:pt x="0" y="359149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83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02616" y="6175561"/>
            <a:ext cx="6595765" cy="3470681"/>
          </a:xfrm>
          <a:custGeom>
            <a:avLst/>
            <a:gdLst/>
            <a:ahLst/>
            <a:cxnLst/>
            <a:rect l="l" t="t" r="r" b="b"/>
            <a:pathLst>
              <a:path w="6595765" h="3470681">
                <a:moveTo>
                  <a:pt x="0" y="0"/>
                </a:moveTo>
                <a:lnTo>
                  <a:pt x="6595765" y="0"/>
                </a:lnTo>
                <a:lnTo>
                  <a:pt x="6595765" y="3470681"/>
                </a:lnTo>
                <a:lnTo>
                  <a:pt x="0" y="34706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04887" y="1782257"/>
            <a:ext cx="7354413" cy="3591494"/>
          </a:xfrm>
          <a:custGeom>
            <a:avLst/>
            <a:gdLst/>
            <a:ahLst/>
            <a:cxnLst/>
            <a:rect l="l" t="t" r="r" b="b"/>
            <a:pathLst>
              <a:path w="7354413" h="3591494">
                <a:moveTo>
                  <a:pt x="0" y="0"/>
                </a:moveTo>
                <a:lnTo>
                  <a:pt x="7354413" y="0"/>
                </a:lnTo>
                <a:lnTo>
                  <a:pt x="7354413" y="3591494"/>
                </a:lnTo>
                <a:lnTo>
                  <a:pt x="0" y="35914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49" r="-4349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904887" y="6175561"/>
            <a:ext cx="7354413" cy="3470681"/>
          </a:xfrm>
          <a:custGeom>
            <a:avLst/>
            <a:gdLst/>
            <a:ahLst/>
            <a:cxnLst/>
            <a:rect l="l" t="t" r="r" b="b"/>
            <a:pathLst>
              <a:path w="7354413" h="3470681">
                <a:moveTo>
                  <a:pt x="0" y="0"/>
                </a:moveTo>
                <a:lnTo>
                  <a:pt x="7354413" y="0"/>
                </a:lnTo>
                <a:lnTo>
                  <a:pt x="7354413" y="3470681"/>
                </a:lnTo>
                <a:lnTo>
                  <a:pt x="0" y="34706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184" b="-718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2616" y="21561"/>
            <a:ext cx="659576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EDA Result </a:t>
            </a:r>
            <a:endParaRPr lang="en-US" sz="92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5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15467" y="5529803"/>
            <a:ext cx="2394331" cy="41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246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Motion Analysis</a:t>
            </a:r>
            <a:endParaRPr lang="en-US" sz="246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574120" y="5529803"/>
            <a:ext cx="2316281" cy="41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246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Edge Detection</a:t>
            </a:r>
            <a:endParaRPr lang="en-US" sz="246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10174" y="9608142"/>
            <a:ext cx="1380648" cy="41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246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Heatmap</a:t>
            </a:r>
            <a:endParaRPr lang="en-US" sz="246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782514" y="9608142"/>
            <a:ext cx="3977544" cy="410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246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Pixel Intensity distribution</a:t>
            </a:r>
            <a:endParaRPr lang="en-US" sz="246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3423" y="159692"/>
            <a:ext cx="762669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  <a:endParaRPr lang="en-US" sz="92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6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964844"/>
            <a:ext cx="16230600" cy="691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87450" lvl="1" indent="-593725" algn="l">
              <a:lnSpc>
                <a:spcPts val="7700"/>
              </a:lnSpc>
              <a:buAutoNum type="arabicPeriod"/>
            </a:pPr>
            <a:r>
              <a:rPr lang="en-US" sz="55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Keyframe Extraction</a:t>
            </a:r>
            <a:endParaRPr lang="en-US" sz="55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1187450" lvl="1" indent="-593725" algn="l">
              <a:lnSpc>
                <a:spcPts val="7700"/>
              </a:lnSpc>
              <a:buAutoNum type="arabicPeriod"/>
            </a:pPr>
            <a:r>
              <a:rPr lang="en-US" sz="55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Optical Flow</a:t>
            </a:r>
            <a:endParaRPr lang="en-US" sz="55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1187450" lvl="1" indent="-593725" algn="l">
              <a:lnSpc>
                <a:spcPts val="7700"/>
              </a:lnSpc>
              <a:buAutoNum type="arabicPeriod"/>
            </a:pPr>
            <a:r>
              <a:rPr lang="en-US" sz="55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Histogram Difference between 2 key-frames</a:t>
            </a:r>
            <a:endParaRPr lang="en-US" sz="55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1187450" lvl="1" indent="-593725" algn="l">
              <a:lnSpc>
                <a:spcPts val="7700"/>
              </a:lnSpc>
              <a:buAutoNum type="arabicPeriod"/>
            </a:pPr>
            <a:r>
              <a:rPr lang="en-US" sz="55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Filling gaps in keyframes</a:t>
            </a:r>
            <a:endParaRPr lang="en-US" sz="55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1187450" lvl="1" indent="-593725" algn="l">
              <a:lnSpc>
                <a:spcPts val="7700"/>
              </a:lnSpc>
              <a:buAutoNum type="arabicPeriod"/>
            </a:pPr>
            <a:r>
              <a:rPr lang="en-US" sz="55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Compression</a:t>
            </a:r>
            <a:endParaRPr lang="en-US" sz="55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1187450" lvl="1" indent="-593725" algn="l">
              <a:lnSpc>
                <a:spcPts val="7700"/>
              </a:lnSpc>
              <a:buAutoNum type="arabicPeriod"/>
            </a:pPr>
            <a:r>
              <a:rPr lang="en-US" sz="55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Decompression</a:t>
            </a:r>
            <a:endParaRPr lang="en-US" sz="55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77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7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0033" y="544519"/>
            <a:ext cx="7227068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Techniques Used</a:t>
            </a:r>
            <a:endParaRPr lang="en-US" sz="50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90033" y="2166191"/>
            <a:ext cx="16999184" cy="2380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40"/>
              </a:lnSpc>
            </a:pPr>
            <a:r>
              <a:rPr lang="en-US" sz="3385" u="sng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Optical flow</a:t>
            </a:r>
            <a:r>
              <a:rPr lang="en-US" sz="338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is a technique used to calculate motion between two consecutive frames in a video. This technique uses pixel intensity values and calculates motion vectors that represent the movement of objects in the scene. The method is implemented using OpenCV.</a:t>
            </a:r>
            <a:endParaRPr lang="en-US" sz="338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0033" y="4772349"/>
            <a:ext cx="16999184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  <a:spcBef>
                <a:spcPct val="0"/>
              </a:spcBef>
            </a:pPr>
            <a:r>
              <a:rPr lang="en-US" sz="3400" u="sng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Histogram Difference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: This technique compares the color histograms of two consecutive frames to identify significant changes. If the difference is above a certain threshold, a keyframe is selected. This method is useful in detecting scene changes and ensuring that keyframes are extracted at the correct moments. 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0033" y="7477760"/>
            <a:ext cx="16999184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  <a:spcBef>
                <a:spcPct val="0"/>
              </a:spcBef>
            </a:pPr>
            <a:r>
              <a:rPr lang="en-US" sz="3400" u="sng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Linear Interpolation</a:t>
            </a: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: Linear interpolation is used to generate intermediate frames between keyframes. This involves interpolating pixel values from the two keyframes to create a new frame that lies between them. 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0620" y="5630701"/>
            <a:ext cx="6092476" cy="2551224"/>
          </a:xfrm>
          <a:custGeom>
            <a:avLst/>
            <a:gdLst/>
            <a:ahLst/>
            <a:cxnLst/>
            <a:rect l="l" t="t" r="r" b="b"/>
            <a:pathLst>
              <a:path w="6092476" h="2551224">
                <a:moveTo>
                  <a:pt x="0" y="0"/>
                </a:moveTo>
                <a:lnTo>
                  <a:pt x="6092476" y="0"/>
                </a:lnTo>
                <a:lnTo>
                  <a:pt x="6092476" y="2551224"/>
                </a:lnTo>
                <a:lnTo>
                  <a:pt x="0" y="255122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561361" y="5588016"/>
            <a:ext cx="6092476" cy="2636594"/>
          </a:xfrm>
          <a:custGeom>
            <a:avLst/>
            <a:gdLst/>
            <a:ahLst/>
            <a:cxnLst/>
            <a:rect l="l" t="t" r="r" b="b"/>
            <a:pathLst>
              <a:path w="6092476" h="2636594">
                <a:moveTo>
                  <a:pt x="0" y="0"/>
                </a:moveTo>
                <a:lnTo>
                  <a:pt x="6092476" y="0"/>
                </a:lnTo>
                <a:lnTo>
                  <a:pt x="6092476" y="2636594"/>
                </a:lnTo>
                <a:lnTo>
                  <a:pt x="0" y="2636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3" r="-167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8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72613" y="349326"/>
            <a:ext cx="9688748" cy="1694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60"/>
              </a:lnSpc>
            </a:pPr>
            <a:r>
              <a:rPr lang="en-US" sz="4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Analysis and Evaluation</a:t>
            </a:r>
            <a:endParaRPr lang="en-US" sz="49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686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1028700" y="1717675"/>
            <a:ext cx="9766935" cy="1536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5"/>
              </a:lnSpc>
            </a:pPr>
            <a:r>
              <a:rPr lang="en-US" sz="285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Metric: </a:t>
            </a:r>
            <a:r>
              <a:rPr lang="en-US" sz="28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Compression Ratio.</a:t>
            </a:r>
            <a:endParaRPr lang="en-US" sz="28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3995"/>
              </a:lnSpc>
            </a:pPr>
            <a:r>
              <a:rPr lang="en-US"/>
              <a:t>For Alita_Battle.mkv: 2.59</a:t>
            </a:r>
            <a:endParaRPr lang="en-US"/>
          </a:p>
          <a:p>
            <a:pPr algn="l">
              <a:lnSpc>
                <a:spcPts val="3995"/>
              </a:lnSpc>
            </a:pPr>
            <a:r>
              <a:rPr lang="en-US"/>
              <a:t>For Avengers_Endgame.mkv: 4.87</a:t>
            </a:r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3626184"/>
            <a:ext cx="4128886" cy="1384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80"/>
              </a:lnSpc>
            </a:pPr>
            <a:r>
              <a:rPr lang="en-US" sz="477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Observations:</a:t>
            </a:r>
            <a:endParaRPr lang="en-US" sz="4775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4370"/>
              </a:lnSpc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5590525" y="3780882"/>
            <a:ext cx="80170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Efficient keyframe-based compression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910684" y="8743038"/>
            <a:ext cx="3032348" cy="35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5"/>
              </a:lnSpc>
            </a:pPr>
            <a:r>
              <a:rPr lang="en-US" sz="20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Original Video Key frame</a:t>
            </a:r>
            <a:endParaRPr lang="en-US" sz="201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005723" y="8743038"/>
            <a:ext cx="4137634" cy="351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5"/>
              </a:lnSpc>
            </a:pPr>
            <a:r>
              <a:rPr lang="en-US" sz="20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Frame generated by interpolation</a:t>
            </a:r>
            <a:endParaRPr lang="en-US" sz="201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AD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9</a:t>
            </a:r>
            <a:endParaRPr lang="en-US" sz="20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03293" y="37046"/>
            <a:ext cx="12202098" cy="1286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and Future Work</a:t>
            </a:r>
            <a:endParaRPr lang="en-US" sz="64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980"/>
              </a:lnSpc>
            </a:pPr>
          </a:p>
        </p:txBody>
      </p:sp>
      <p:sp>
        <p:nvSpPr>
          <p:cNvPr id="4" name="TextBox 4"/>
          <p:cNvSpPr txBox="1"/>
          <p:nvPr/>
        </p:nvSpPr>
        <p:spPr>
          <a:xfrm>
            <a:off x="418290" y="1885816"/>
            <a:ext cx="3732368" cy="1298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Challenges:</a:t>
            </a:r>
            <a:endParaRPr lang="en-US" sz="52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2940"/>
              </a:lnSpc>
            </a:pPr>
          </a:p>
        </p:txBody>
      </p:sp>
      <p:sp>
        <p:nvSpPr>
          <p:cNvPr id="5" name="TextBox 5"/>
          <p:cNvSpPr txBox="1"/>
          <p:nvPr/>
        </p:nvSpPr>
        <p:spPr>
          <a:xfrm>
            <a:off x="4680303" y="1949725"/>
            <a:ext cx="12742232" cy="1977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8515" lvl="1" indent="-408940" algn="l">
              <a:lnSpc>
                <a:spcPts val="5305"/>
              </a:lnSpc>
              <a:buAutoNum type="arabicPeriod"/>
            </a:pPr>
            <a:r>
              <a:rPr lang="en-US" sz="379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Maintaining high visual fidelity with extreme    compression</a:t>
            </a:r>
            <a:endParaRPr lang="en-US" sz="379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818515" lvl="1" indent="-408940" algn="l">
              <a:lnSpc>
                <a:spcPts val="5305"/>
              </a:lnSpc>
              <a:buAutoNum type="arabicPeriod"/>
            </a:pPr>
            <a:r>
              <a:rPr lang="en-US" sz="379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Computational overhead for interpolation</a:t>
            </a:r>
            <a:endParaRPr lang="en-US" sz="379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93356" y="5048250"/>
            <a:ext cx="4826264" cy="1954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10"/>
              </a:lnSpc>
            </a:pPr>
            <a:r>
              <a:rPr lang="en-US" sz="493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Improvements:</a:t>
            </a:r>
            <a:endParaRPr lang="en-US" sz="4935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1460"/>
              </a:lnSpc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6474060" y="4819935"/>
            <a:ext cx="7474122" cy="580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Explore advanced ML-based codecs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20013" y="5829427"/>
            <a:ext cx="813241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Use GANs for enhanced reconstruction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638042" y="6819664"/>
            <a:ext cx="73101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Include video’s audio compression </a:t>
            </a:r>
            <a:endParaRPr lang="en-US" sz="34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2678</Words>
  <Application>WPS Presentation</Application>
  <PresentationFormat>On-screen Show (4:3)</PresentationFormat>
  <Paragraphs>152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SimSun</vt:lpstr>
      <vt:lpstr>Wingdings</vt:lpstr>
      <vt:lpstr>IBM Plex Sans Condensed</vt:lpstr>
      <vt:lpstr>Calibri (MS)</vt:lpstr>
      <vt:lpstr>Canva Sans</vt:lpstr>
      <vt:lpstr>Canva Sans Bold</vt:lpstr>
      <vt:lpstr>Thonburi</vt:lpstr>
      <vt:lpstr>Microsoft YaHei</vt:lpstr>
      <vt:lpstr>汉仪旗黑</vt:lpstr>
      <vt:lpstr>Arial Unicode MS</vt:lpstr>
      <vt:lpstr>Calibri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Arun kumar MT24019 Sheyansh Bhardwaj MT240 Ashish Mishra MT240 Shradha</dc:title>
  <dc:creator/>
  <cp:lastModifiedBy>shriyanshbhardwaj</cp:lastModifiedBy>
  <cp:revision>2</cp:revision>
  <dcterms:created xsi:type="dcterms:W3CDTF">2024-11-29T21:34:20Z</dcterms:created>
  <dcterms:modified xsi:type="dcterms:W3CDTF">2024-11-29T21:34:20Z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1033-5.7.1.8092</vt:lpwstr>
  </property>
</Properties>
</file>