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18" r:id="rId6"/>
    <p:sldId id="319" r:id="rId7"/>
    <p:sldId id="323" r:id="rId8"/>
    <p:sldId id="320" r:id="rId9"/>
    <p:sldId id="321" r:id="rId10"/>
    <p:sldId id="322" r:id="rId11"/>
    <p:sldId id="324" r:id="rId12"/>
    <p:sldId id="325" r:id="rId13"/>
    <p:sldId id="32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636A58"/>
    <a:srgbClr val="AD5C4D"/>
    <a:srgbClr val="A09D79"/>
    <a:srgbClr val="505A47"/>
    <a:srgbClr val="D1D8B7"/>
    <a:srgbClr val="543E35"/>
    <a:srgbClr val="637700"/>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C338B-40D3-4139-A9A7-A582633ADA9C}" v="36" dt="2024-04-14T17:04:23.560"/>
    <p1510:client id="{5AC70CD3-A218-497B-8443-5DAE91190B69}" v="2" dt="2024-04-14T18:54:48.065"/>
    <p1510:client id="{6B2EBD55-80CD-4E4C-9914-71732831E0D5}" v="1" dt="2024-04-15T04:37:05.966"/>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5405" autoAdjust="0"/>
  </p:normalViewPr>
  <p:slideViewPr>
    <p:cSldViewPr snapToGrid="0">
      <p:cViewPr varScale="1">
        <p:scale>
          <a:sx n="61" d="100"/>
          <a:sy n="61" d="100"/>
        </p:scale>
        <p:origin x="51" y="630"/>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2/16/2025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solidFill>
                  <a:srgbClr val="FFF4ED"/>
                </a:solidFill>
                <a:highlight>
                  <a:srgbClr val="AD5C4D"/>
                </a:highlight>
              </a:rPr>
              <a:t>MCP101   Project</a:t>
            </a:r>
            <a:br>
              <a:rPr lang="en-US" dirty="0">
                <a:highlight>
                  <a:srgbClr val="AD5C4D"/>
                </a:highlight>
              </a:rPr>
            </a:br>
            <a:br>
              <a:rPr lang="en-US" dirty="0">
                <a:highlight>
                  <a:srgbClr val="AD5C4D"/>
                </a:highlight>
              </a:rPr>
            </a:br>
            <a:r>
              <a:rPr lang="en-US" sz="3600" dirty="0">
                <a:solidFill>
                  <a:srgbClr val="FFF4ED"/>
                </a:solidFill>
                <a:highlight>
                  <a:srgbClr val="636A58"/>
                </a:highlight>
              </a:rPr>
              <a:t>Title: Footstep Electric Generator</a:t>
            </a:r>
            <a:endParaRPr lang="en-US" dirty="0">
              <a:solidFill>
                <a:srgbClr val="FFF4ED"/>
              </a:solidFill>
              <a:highlight>
                <a:srgbClr val="636A58"/>
              </a:highlight>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CCE32E-2D39-B782-3A52-9F383110D1BB}"/>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3" name="TextBox 2">
            <a:extLst>
              <a:ext uri="{FF2B5EF4-FFF2-40B4-BE49-F238E27FC236}">
                <a16:creationId xmlns:a16="http://schemas.microsoft.com/office/drawing/2014/main" id="{87F46A42-5DA0-542C-6C43-840876CFE716}"/>
              </a:ext>
            </a:extLst>
          </p:cNvPr>
          <p:cNvSpPr txBox="1"/>
          <p:nvPr/>
        </p:nvSpPr>
        <p:spPr>
          <a:xfrm>
            <a:off x="156771" y="265305"/>
            <a:ext cx="11649325"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u="sng" dirty="0"/>
              <a:t>Practical feasibility of this project </a:t>
            </a:r>
          </a:p>
          <a:p>
            <a:endParaRPr lang="en-US" sz="2800" b="1" i="1" u="sng" dirty="0"/>
          </a:p>
          <a:p>
            <a:pPr marL="171450" indent="-171450">
              <a:buFont typeface="Arial"/>
              <a:buChar char="•"/>
            </a:pPr>
            <a:r>
              <a:rPr lang="en-US" sz="2000" b="1" dirty="0">
                <a:solidFill>
                  <a:srgbClr val="0D0D0D"/>
                </a:solidFill>
                <a:ea typeface="+mn-lt"/>
                <a:cs typeface="+mn-lt"/>
              </a:rPr>
              <a:t>Renewable Energy Generation:</a:t>
            </a:r>
            <a:r>
              <a:rPr lang="en-US" sz="2000" dirty="0">
                <a:solidFill>
                  <a:srgbClr val="0D0D0D"/>
                </a:solidFill>
                <a:ea typeface="+mn-lt"/>
                <a:cs typeface="+mn-lt"/>
              </a:rPr>
              <a:t> The project harnesses foot traffic to generate electricity through piezoelectric technology, providing a renewable and sustainable energy source. </a:t>
            </a:r>
          </a:p>
          <a:p>
            <a:pPr marL="171450" indent="-171450">
              <a:buFont typeface="Arial"/>
              <a:buChar char="•"/>
            </a:pPr>
            <a:endParaRPr lang="en-US" sz="2000" dirty="0">
              <a:solidFill>
                <a:srgbClr val="0D0D0D"/>
              </a:solidFill>
              <a:ea typeface="+mn-lt"/>
              <a:cs typeface="+mn-lt"/>
            </a:endParaRPr>
          </a:p>
          <a:p>
            <a:pPr marL="171450" indent="-171450">
              <a:buFont typeface="Arial"/>
              <a:buChar char="•"/>
            </a:pPr>
            <a:r>
              <a:rPr lang="en-US" sz="2000" b="1" dirty="0">
                <a:solidFill>
                  <a:srgbClr val="0D0D0D"/>
                </a:solidFill>
                <a:ea typeface="+mn-lt"/>
                <a:cs typeface="+mn-lt"/>
              </a:rPr>
              <a:t>Cost Savings:</a:t>
            </a:r>
            <a:r>
              <a:rPr lang="en-US" sz="2000" dirty="0">
                <a:solidFill>
                  <a:srgbClr val="0D0D0D"/>
                </a:solidFill>
                <a:ea typeface="+mn-lt"/>
                <a:cs typeface="+mn-lt"/>
              </a:rPr>
              <a:t> By generating electricity from foot traffic, the project offers a cost-effective alternative to traditional energy sources. It reduces utility bills and operational expenses for facilities such as shopping malls, stadiums, airports, and public transportation hubs.</a:t>
            </a:r>
          </a:p>
          <a:p>
            <a:pPr marL="171450" indent="-171450">
              <a:buFont typeface="Arial"/>
              <a:buChar char="•"/>
            </a:pPr>
            <a:endParaRPr lang="en-US" sz="2000" dirty="0">
              <a:solidFill>
                <a:srgbClr val="0D0D0D"/>
              </a:solidFill>
              <a:ea typeface="+mn-lt"/>
              <a:cs typeface="+mn-lt"/>
            </a:endParaRPr>
          </a:p>
          <a:p>
            <a:pPr marL="171450" indent="-171450">
              <a:buFont typeface="Arial"/>
              <a:buChar char="•"/>
            </a:pPr>
            <a:r>
              <a:rPr lang="en-US" sz="2000" b="1" dirty="0">
                <a:solidFill>
                  <a:srgbClr val="0D0D0D"/>
                </a:solidFill>
                <a:ea typeface="+mn-lt"/>
                <a:cs typeface="+mn-lt"/>
              </a:rPr>
              <a:t>Urban Sustainability:</a:t>
            </a:r>
            <a:r>
              <a:rPr lang="en-US" sz="2000" dirty="0">
                <a:solidFill>
                  <a:srgbClr val="0D0D0D"/>
                </a:solidFill>
                <a:ea typeface="+mn-lt"/>
                <a:cs typeface="+mn-lt"/>
              </a:rPr>
              <a:t> In urban environments with high pedestrian traffic, the footstep generator can serve as a valuable energy harvesting solution. It utilizes existing infrastructure (footpaths, walkways) to generate clean energy without occupying additional space.</a:t>
            </a:r>
          </a:p>
          <a:p>
            <a:pPr marL="171450" indent="-171450">
              <a:buFont typeface="Arial"/>
              <a:buChar char="•"/>
            </a:pPr>
            <a:endParaRPr lang="en-US" sz="2000" dirty="0">
              <a:solidFill>
                <a:srgbClr val="0D0D0D"/>
              </a:solidFill>
              <a:ea typeface="+mn-lt"/>
              <a:cs typeface="+mn-lt"/>
            </a:endParaRPr>
          </a:p>
          <a:p>
            <a:pPr marL="171450" indent="-171450">
              <a:buFont typeface="Arial"/>
              <a:buChar char="•"/>
            </a:pPr>
            <a:r>
              <a:rPr lang="en-US" sz="2000" b="1" dirty="0">
                <a:solidFill>
                  <a:srgbClr val="0D0D0D"/>
                </a:solidFill>
                <a:ea typeface="+mn-lt"/>
                <a:cs typeface="+mn-lt"/>
              </a:rPr>
              <a:t>Reduction of Carbon Footprint:</a:t>
            </a:r>
            <a:r>
              <a:rPr lang="en-US" sz="2000" dirty="0">
                <a:solidFill>
                  <a:srgbClr val="0D0D0D"/>
                </a:solidFill>
                <a:ea typeface="+mn-lt"/>
                <a:cs typeface="+mn-lt"/>
              </a:rPr>
              <a:t> The use of renewable energy sources like the footstep generator contributes to the reduction of greenhouse gas emissions and mitigates climate change. </a:t>
            </a:r>
            <a:endParaRPr lang="en-US" sz="2000">
              <a:solidFill>
                <a:srgbClr val="0D0D0D"/>
              </a:solidFill>
            </a:endParaRPr>
          </a:p>
        </p:txBody>
      </p:sp>
    </p:spTree>
    <p:extLst>
      <p:ext uri="{BB962C8B-B14F-4D97-AF65-F5344CB8AC3E}">
        <p14:creationId xmlns:p14="http://schemas.microsoft.com/office/powerpoint/2010/main" val="7677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1A67-F043-48B1-4744-999D46A2BF0A}"/>
              </a:ext>
            </a:extLst>
          </p:cNvPr>
          <p:cNvSpPr>
            <a:spLocks noGrp="1"/>
          </p:cNvSpPr>
          <p:nvPr>
            <p:ph type="title"/>
          </p:nvPr>
        </p:nvSpPr>
        <p:spPr>
          <a:xfrm>
            <a:off x="260392" y="163502"/>
            <a:ext cx="11626807" cy="1205070"/>
          </a:xfrm>
        </p:spPr>
        <p:txBody>
          <a:bodyPr/>
          <a:lstStyle/>
          <a:p>
            <a:pPr algn="ctr"/>
            <a:r>
              <a:rPr lang="en-IN" dirty="0">
                <a:solidFill>
                  <a:srgbClr val="002060"/>
                </a:solidFill>
              </a:rPr>
              <a:t>Representatives:</a:t>
            </a:r>
            <a:br>
              <a:rPr lang="en-IN" dirty="0">
                <a:solidFill>
                  <a:srgbClr val="002060"/>
                </a:solidFill>
              </a:rPr>
            </a:br>
            <a:r>
              <a:rPr lang="en-IN" dirty="0">
                <a:solidFill>
                  <a:srgbClr val="002060"/>
                </a:solidFill>
              </a:rPr>
              <a:t> Group : 18-D </a:t>
            </a:r>
            <a:br>
              <a:rPr lang="en-IN" dirty="0">
                <a:solidFill>
                  <a:srgbClr val="002060"/>
                </a:solidFill>
              </a:rPr>
            </a:br>
            <a:r>
              <a:rPr lang="en-IN" dirty="0">
                <a:solidFill>
                  <a:srgbClr val="002060"/>
                </a:solidFill>
              </a:rPr>
              <a:t>                   </a:t>
            </a:r>
          </a:p>
        </p:txBody>
      </p:sp>
      <p:sp>
        <p:nvSpPr>
          <p:cNvPr id="4" name="TextBox 3">
            <a:extLst>
              <a:ext uri="{FF2B5EF4-FFF2-40B4-BE49-F238E27FC236}">
                <a16:creationId xmlns:a16="http://schemas.microsoft.com/office/drawing/2014/main" id="{5CB39679-A2FD-EE79-F4EE-FD46A919F272}"/>
              </a:ext>
            </a:extLst>
          </p:cNvPr>
          <p:cNvSpPr txBox="1"/>
          <p:nvPr/>
        </p:nvSpPr>
        <p:spPr>
          <a:xfrm>
            <a:off x="6868646" y="1853022"/>
            <a:ext cx="5198731" cy="3970318"/>
          </a:xfrm>
          <a:prstGeom prst="rect">
            <a:avLst/>
          </a:prstGeom>
          <a:noFill/>
        </p:spPr>
        <p:txBody>
          <a:bodyPr wrap="none" rtlCol="0">
            <a:spAutoFit/>
          </a:bodyPr>
          <a:lstStyle/>
          <a:p>
            <a:r>
              <a:rPr lang="en-IN" u="sng" dirty="0"/>
              <a:t>      NAME                                        ENTRY NO.     </a:t>
            </a:r>
          </a:p>
          <a:p>
            <a:r>
              <a:rPr lang="en-IN" dirty="0"/>
              <a:t>1.Shriyanshi Garodia                          2023CH10212</a:t>
            </a:r>
          </a:p>
          <a:p>
            <a:r>
              <a:rPr lang="en-IN" dirty="0"/>
              <a:t>2.</a:t>
            </a:r>
          </a:p>
          <a:p>
            <a:r>
              <a:rPr lang="en-IN" dirty="0"/>
              <a:t>3.</a:t>
            </a:r>
          </a:p>
          <a:p>
            <a:r>
              <a:rPr lang="en-IN" dirty="0"/>
              <a:t>4.</a:t>
            </a:r>
          </a:p>
          <a:p>
            <a:r>
              <a:rPr lang="en-IN" dirty="0"/>
              <a:t>5.</a:t>
            </a:r>
          </a:p>
          <a:p>
            <a:r>
              <a:rPr lang="en-IN" dirty="0"/>
              <a:t>6.</a:t>
            </a:r>
          </a:p>
          <a:p>
            <a:r>
              <a:rPr lang="en-IN" dirty="0"/>
              <a:t>7.</a:t>
            </a:r>
          </a:p>
          <a:p>
            <a:r>
              <a:rPr lang="en-IN" dirty="0"/>
              <a:t>8.</a:t>
            </a:r>
          </a:p>
          <a:p>
            <a:r>
              <a:rPr lang="en-IN" dirty="0"/>
              <a:t>9.</a:t>
            </a:r>
          </a:p>
          <a:p>
            <a:r>
              <a:rPr lang="en-IN" dirty="0"/>
              <a:t>10.</a:t>
            </a:r>
          </a:p>
          <a:p>
            <a:r>
              <a:rPr lang="en-IN" dirty="0"/>
              <a:t>11.</a:t>
            </a:r>
          </a:p>
          <a:p>
            <a:r>
              <a:rPr lang="en-IN" dirty="0"/>
              <a:t>12.</a:t>
            </a:r>
          </a:p>
          <a:p>
            <a:r>
              <a:rPr lang="en-IN" dirty="0"/>
              <a:t>13.</a:t>
            </a:r>
          </a:p>
        </p:txBody>
      </p:sp>
      <p:sp>
        <p:nvSpPr>
          <p:cNvPr id="5" name="TextBox 4">
            <a:extLst>
              <a:ext uri="{FF2B5EF4-FFF2-40B4-BE49-F238E27FC236}">
                <a16:creationId xmlns:a16="http://schemas.microsoft.com/office/drawing/2014/main" id="{6466304D-916E-330E-9829-1CD7B77432D2}"/>
              </a:ext>
            </a:extLst>
          </p:cNvPr>
          <p:cNvSpPr txBox="1"/>
          <p:nvPr/>
        </p:nvSpPr>
        <p:spPr>
          <a:xfrm>
            <a:off x="1513907" y="2688699"/>
            <a:ext cx="3675767" cy="646331"/>
          </a:xfrm>
          <a:prstGeom prst="rect">
            <a:avLst/>
          </a:prstGeom>
          <a:noFill/>
        </p:spPr>
        <p:txBody>
          <a:bodyPr wrap="square" rtlCol="0">
            <a:spAutoFit/>
          </a:bodyPr>
          <a:lstStyle/>
          <a:p>
            <a:r>
              <a:rPr lang="en-IN" dirty="0"/>
              <a:t>PROJECT’S PHOTO</a:t>
            </a:r>
          </a:p>
          <a:p>
            <a:r>
              <a:rPr lang="en-IN" dirty="0"/>
              <a:t>            </a:t>
            </a:r>
          </a:p>
        </p:txBody>
      </p:sp>
    </p:spTree>
    <p:extLst>
      <p:ext uri="{BB962C8B-B14F-4D97-AF65-F5344CB8AC3E}">
        <p14:creationId xmlns:p14="http://schemas.microsoft.com/office/powerpoint/2010/main" val="204598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9633-1737-15FA-F8B8-2D9E630D070F}"/>
              </a:ext>
            </a:extLst>
          </p:cNvPr>
          <p:cNvSpPr>
            <a:spLocks noGrp="1"/>
          </p:cNvSpPr>
          <p:nvPr>
            <p:ph type="title" idx="4294967295"/>
          </p:nvPr>
        </p:nvSpPr>
        <p:spPr>
          <a:xfrm>
            <a:off x="354848" y="90488"/>
            <a:ext cx="6991613" cy="1217612"/>
          </a:xfrm>
        </p:spPr>
        <p:txBody>
          <a:bodyPr/>
          <a:lstStyle/>
          <a:p>
            <a:r>
              <a:rPr lang="en-IN" sz="2000" dirty="0">
                <a:solidFill>
                  <a:srgbClr val="002060"/>
                </a:solidFill>
                <a:highlight>
                  <a:srgbClr val="FFF4ED"/>
                </a:highlight>
              </a:rPr>
              <a:t>HARDWARE COMPONENTS REQUIRED:</a:t>
            </a:r>
            <a:br>
              <a:rPr lang="en-IN" sz="2000" dirty="0">
                <a:solidFill>
                  <a:srgbClr val="002060"/>
                </a:solidFill>
                <a:highlight>
                  <a:srgbClr val="FFF4ED"/>
                </a:highlight>
              </a:rPr>
            </a:br>
            <a:endParaRPr lang="en-IN" sz="2000" dirty="0">
              <a:solidFill>
                <a:srgbClr val="002060"/>
              </a:solidFill>
              <a:highlight>
                <a:srgbClr val="FFF4ED"/>
              </a:highlight>
            </a:endParaRPr>
          </a:p>
        </p:txBody>
      </p:sp>
      <p:sp>
        <p:nvSpPr>
          <p:cNvPr id="4" name="TextBox 3">
            <a:extLst>
              <a:ext uri="{FF2B5EF4-FFF2-40B4-BE49-F238E27FC236}">
                <a16:creationId xmlns:a16="http://schemas.microsoft.com/office/drawing/2014/main" id="{43A97869-2A8B-EEB1-5900-1BF096EA5FB2}"/>
              </a:ext>
            </a:extLst>
          </p:cNvPr>
          <p:cNvSpPr txBox="1"/>
          <p:nvPr/>
        </p:nvSpPr>
        <p:spPr>
          <a:xfrm>
            <a:off x="712237" y="978761"/>
            <a:ext cx="5401607" cy="461665"/>
          </a:xfrm>
          <a:prstGeom prst="rect">
            <a:avLst/>
          </a:prstGeom>
          <a:noFill/>
        </p:spPr>
        <p:txBody>
          <a:bodyPr wrap="none" lIns="91440" tIns="45720" rIns="91440" bIns="45720" rtlCol="0" anchor="t">
            <a:spAutoFit/>
          </a:bodyPr>
          <a:lstStyle/>
          <a:p>
            <a:pPr marL="342900" indent="-342900">
              <a:buFont typeface="Arial"/>
              <a:buChar char="•"/>
            </a:pPr>
            <a:r>
              <a:rPr lang="en-IN" sz="2400" b="1" u="sng" dirty="0">
                <a:latin typeface="Sagona Book"/>
              </a:rPr>
              <a:t>20mm Piezo Electric Generator </a:t>
            </a:r>
            <a:endParaRPr lang="en-US"/>
          </a:p>
        </p:txBody>
      </p:sp>
      <p:sp>
        <p:nvSpPr>
          <p:cNvPr id="5" name="TextBox 4">
            <a:extLst>
              <a:ext uri="{FF2B5EF4-FFF2-40B4-BE49-F238E27FC236}">
                <a16:creationId xmlns:a16="http://schemas.microsoft.com/office/drawing/2014/main" id="{E17A4566-6685-D17A-9F1B-0B53C44576F2}"/>
              </a:ext>
            </a:extLst>
          </p:cNvPr>
          <p:cNvSpPr txBox="1"/>
          <p:nvPr/>
        </p:nvSpPr>
        <p:spPr>
          <a:xfrm>
            <a:off x="7033844" y="4140199"/>
            <a:ext cx="184731" cy="461665"/>
          </a:xfrm>
          <a:prstGeom prst="rect">
            <a:avLst/>
          </a:prstGeom>
          <a:noFill/>
        </p:spPr>
        <p:txBody>
          <a:bodyPr wrap="none" lIns="91440" tIns="45720" rIns="91440" bIns="45720" rtlCol="0" anchor="t">
            <a:spAutoFit/>
          </a:bodyPr>
          <a:lstStyle/>
          <a:p>
            <a:endParaRPr lang="en-IN" sz="2400" u="sng" dirty="0"/>
          </a:p>
        </p:txBody>
      </p:sp>
      <p:pic>
        <p:nvPicPr>
          <p:cNvPr id="13" name="Picture 12">
            <a:extLst>
              <a:ext uri="{FF2B5EF4-FFF2-40B4-BE49-F238E27FC236}">
                <a16:creationId xmlns:a16="http://schemas.microsoft.com/office/drawing/2014/main" id="{565ED72C-87AB-EA2F-05EE-9A8500E0A503}"/>
              </a:ext>
            </a:extLst>
          </p:cNvPr>
          <p:cNvPicPr>
            <a:picLocks noChangeAspect="1"/>
          </p:cNvPicPr>
          <p:nvPr/>
        </p:nvPicPr>
        <p:blipFill>
          <a:blip r:embed="rId2"/>
          <a:stretch>
            <a:fillRect/>
          </a:stretch>
        </p:blipFill>
        <p:spPr>
          <a:xfrm>
            <a:off x="1299413" y="1537750"/>
            <a:ext cx="2743260" cy="1487069"/>
          </a:xfrm>
          <a:prstGeom prst="rect">
            <a:avLst/>
          </a:prstGeom>
        </p:spPr>
      </p:pic>
      <p:sp>
        <p:nvSpPr>
          <p:cNvPr id="3" name="TextBox 2">
            <a:extLst>
              <a:ext uri="{FF2B5EF4-FFF2-40B4-BE49-F238E27FC236}">
                <a16:creationId xmlns:a16="http://schemas.microsoft.com/office/drawing/2014/main" id="{771A4D09-C396-5E6E-94D6-763B9768AD0D}"/>
              </a:ext>
            </a:extLst>
          </p:cNvPr>
          <p:cNvSpPr txBox="1"/>
          <p:nvPr/>
        </p:nvSpPr>
        <p:spPr>
          <a:xfrm>
            <a:off x="4384729" y="1769390"/>
            <a:ext cx="5669796"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0D0D0D"/>
                </a:solidFill>
                <a:latin typeface="Garamond"/>
                <a:ea typeface="+mn-lt"/>
                <a:cs typeface="+mn-lt"/>
              </a:rPr>
              <a:t>A 20mm piezoelectric generator typically refers to a device that utilizes the piezoelectric effect to convert mechanical energy into electrical energy. Piezoelectric materials generate a voltage when subjected to mechanical stress or strain, such as bending or vibration.</a:t>
            </a:r>
            <a:endParaRPr lang="en-US" sz="1600">
              <a:solidFill>
                <a:srgbClr val="0D0D0D"/>
              </a:solidFill>
              <a:latin typeface="Garamond"/>
            </a:endParaRPr>
          </a:p>
          <a:p>
            <a:pPr algn="just"/>
            <a:endParaRPr lang="en-US" sz="2000" dirty="0">
              <a:solidFill>
                <a:srgbClr val="0D0D0D"/>
              </a:solidFill>
              <a:latin typeface="Garamond"/>
            </a:endParaRPr>
          </a:p>
          <a:p>
            <a:endParaRPr lang="en-US" dirty="0"/>
          </a:p>
        </p:txBody>
      </p:sp>
      <p:sp>
        <p:nvSpPr>
          <p:cNvPr id="6" name="TextBox 5">
            <a:extLst>
              <a:ext uri="{FF2B5EF4-FFF2-40B4-BE49-F238E27FC236}">
                <a16:creationId xmlns:a16="http://schemas.microsoft.com/office/drawing/2014/main" id="{48D324F5-7BEF-1DED-FBC8-85D2810B5F9E}"/>
              </a:ext>
            </a:extLst>
          </p:cNvPr>
          <p:cNvSpPr txBox="1"/>
          <p:nvPr/>
        </p:nvSpPr>
        <p:spPr>
          <a:xfrm>
            <a:off x="1071966" y="2802610"/>
            <a:ext cx="9867254" cy="4124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r>
              <a:rPr lang="en-US" dirty="0"/>
            </a:br>
            <a:r>
              <a:rPr lang="en-IN" sz="1600" dirty="0">
                <a:solidFill>
                  <a:srgbClr val="0D0D0D"/>
                </a:solidFill>
                <a:latin typeface="Garamond"/>
                <a:ea typeface="+mn-lt"/>
                <a:cs typeface="+mn-lt"/>
              </a:rPr>
              <a:t>Here's a basic outline of how such a generator might work:</a:t>
            </a:r>
            <a:endParaRPr lang="en-IN" sz="1600">
              <a:latin typeface="Garamond"/>
            </a:endParaRPr>
          </a:p>
          <a:p>
            <a:pPr algn="just"/>
            <a:r>
              <a:rPr lang="en-IN" sz="1600" b="1" u="sng" dirty="0">
                <a:solidFill>
                  <a:schemeClr val="accent3">
                    <a:lumMod val="50000"/>
                  </a:schemeClr>
                </a:solidFill>
                <a:latin typeface="Garamond"/>
                <a:ea typeface="+mn-lt"/>
                <a:cs typeface="+mn-lt"/>
              </a:rPr>
              <a:t>Piezoelectric Materia</a:t>
            </a:r>
            <a:r>
              <a:rPr lang="en-IN" sz="1600" b="1" dirty="0">
                <a:solidFill>
                  <a:schemeClr val="accent3">
                    <a:lumMod val="50000"/>
                  </a:schemeClr>
                </a:solidFill>
                <a:latin typeface="Garamond"/>
                <a:ea typeface="+mn-lt"/>
                <a:cs typeface="+mn-lt"/>
              </a:rPr>
              <a:t>l</a:t>
            </a:r>
            <a:r>
              <a:rPr lang="en-IN" sz="1600" dirty="0">
                <a:solidFill>
                  <a:schemeClr val="accent3">
                    <a:lumMod val="50000"/>
                  </a:schemeClr>
                </a:solidFill>
                <a:latin typeface="Garamond"/>
                <a:ea typeface="+mn-lt"/>
                <a:cs typeface="+mn-lt"/>
              </a:rPr>
              <a:t>: </a:t>
            </a:r>
            <a:r>
              <a:rPr lang="en-IN" sz="1600" dirty="0">
                <a:solidFill>
                  <a:srgbClr val="0D0D0D"/>
                </a:solidFill>
                <a:latin typeface="Garamond"/>
                <a:ea typeface="+mn-lt"/>
                <a:cs typeface="+mn-lt"/>
              </a:rPr>
              <a:t>The heart of the generator is a piezoelectric material. Common materials used include quartz, Rochelle salt, and certain ceramics. These materials have the property of generating an electric charge in response to applied mechanical stress.</a:t>
            </a:r>
            <a:endParaRPr lang="en-IN" sz="1600">
              <a:latin typeface="Garamond"/>
            </a:endParaRPr>
          </a:p>
          <a:p>
            <a:pPr algn="just"/>
            <a:r>
              <a:rPr lang="en-IN" sz="1600" b="1" u="sng" dirty="0">
                <a:solidFill>
                  <a:schemeClr val="accent3">
                    <a:lumMod val="50000"/>
                  </a:schemeClr>
                </a:solidFill>
                <a:latin typeface="Garamond"/>
                <a:ea typeface="+mn-lt"/>
                <a:cs typeface="+mn-lt"/>
              </a:rPr>
              <a:t>Mechanical Stress</a:t>
            </a:r>
            <a:r>
              <a:rPr lang="en-IN" sz="1600" dirty="0">
                <a:solidFill>
                  <a:schemeClr val="accent3">
                    <a:lumMod val="50000"/>
                  </a:schemeClr>
                </a:solidFill>
                <a:latin typeface="Garamond"/>
                <a:ea typeface="+mn-lt"/>
                <a:cs typeface="+mn-lt"/>
              </a:rPr>
              <a:t>: </a:t>
            </a:r>
            <a:r>
              <a:rPr lang="en-IN" sz="1600" dirty="0">
                <a:solidFill>
                  <a:srgbClr val="0D0D0D"/>
                </a:solidFill>
                <a:latin typeface="Garamond"/>
                <a:ea typeface="+mn-lt"/>
                <a:cs typeface="+mn-lt"/>
              </a:rPr>
              <a:t>The piezoelectric material is mechanically stressed or deformed. This can be done through various means such as bending, squeezing, or vibrating the material.</a:t>
            </a:r>
            <a:endParaRPr lang="en-IN" sz="1600">
              <a:latin typeface="Garamond"/>
            </a:endParaRPr>
          </a:p>
          <a:p>
            <a:pPr algn="just"/>
            <a:r>
              <a:rPr lang="en-IN" sz="1600" b="1" u="sng" dirty="0">
                <a:solidFill>
                  <a:schemeClr val="accent3">
                    <a:lumMod val="50000"/>
                  </a:schemeClr>
                </a:solidFill>
                <a:latin typeface="Garamond"/>
                <a:ea typeface="+mn-lt"/>
                <a:cs typeface="+mn-lt"/>
              </a:rPr>
              <a:t>Electric Charge Generation:</a:t>
            </a:r>
            <a:r>
              <a:rPr lang="en-IN" sz="1600" dirty="0">
                <a:solidFill>
                  <a:srgbClr val="0D0D0D"/>
                </a:solidFill>
                <a:latin typeface="Garamond"/>
                <a:ea typeface="+mn-lt"/>
                <a:cs typeface="+mn-lt"/>
              </a:rPr>
              <a:t> When mechanical stress is applied to the piezoelectric material, it generates an electric charge across its surface.</a:t>
            </a:r>
            <a:endParaRPr lang="en-IN" sz="1600">
              <a:latin typeface="Garamond"/>
            </a:endParaRPr>
          </a:p>
          <a:p>
            <a:pPr algn="just"/>
            <a:r>
              <a:rPr lang="en-IN" sz="1600" b="1" u="sng" dirty="0">
                <a:solidFill>
                  <a:schemeClr val="accent3">
                    <a:lumMod val="50000"/>
                  </a:schemeClr>
                </a:solidFill>
                <a:latin typeface="Garamond"/>
                <a:ea typeface="+mn-lt"/>
                <a:cs typeface="+mn-lt"/>
              </a:rPr>
              <a:t>Electrical Output</a:t>
            </a:r>
            <a:r>
              <a:rPr lang="en-IN" sz="1600" u="sng" dirty="0">
                <a:solidFill>
                  <a:schemeClr val="accent3">
                    <a:lumMod val="50000"/>
                  </a:schemeClr>
                </a:solidFill>
                <a:latin typeface="Garamond"/>
                <a:ea typeface="+mn-lt"/>
                <a:cs typeface="+mn-lt"/>
              </a:rPr>
              <a:t>:</a:t>
            </a:r>
            <a:r>
              <a:rPr lang="en-IN" sz="1600" u="sng" dirty="0">
                <a:solidFill>
                  <a:srgbClr val="0D0D0D"/>
                </a:solidFill>
                <a:latin typeface="Garamond"/>
                <a:ea typeface="+mn-lt"/>
                <a:cs typeface="+mn-lt"/>
              </a:rPr>
              <a:t> </a:t>
            </a:r>
            <a:r>
              <a:rPr lang="en-IN" sz="1600" dirty="0">
                <a:solidFill>
                  <a:srgbClr val="0D0D0D"/>
                </a:solidFill>
                <a:latin typeface="Garamond"/>
                <a:ea typeface="+mn-lt"/>
                <a:cs typeface="+mn-lt"/>
              </a:rPr>
              <a:t>This electric charge is collected by electrodes placed on the surface of the piezoelectric material. The electrodes are connected to an electrical circuit where the generated electrical energy can be stored or used to power electronic devices.</a:t>
            </a:r>
            <a:endParaRPr lang="en-IN" sz="1600">
              <a:latin typeface="Garamond"/>
            </a:endParaRPr>
          </a:p>
          <a:p>
            <a:pPr algn="just"/>
            <a:r>
              <a:rPr lang="en-IN" sz="1600" b="1" u="sng" dirty="0">
                <a:solidFill>
                  <a:schemeClr val="accent3">
                    <a:lumMod val="50000"/>
                  </a:schemeClr>
                </a:solidFill>
                <a:latin typeface="Garamond"/>
                <a:ea typeface="+mn-lt"/>
                <a:cs typeface="+mn-lt"/>
              </a:rPr>
              <a:t>Energy Storage or Usage</a:t>
            </a:r>
            <a:r>
              <a:rPr lang="en-IN" sz="1600" u="sng" dirty="0">
                <a:solidFill>
                  <a:srgbClr val="0D0D0D"/>
                </a:solidFill>
                <a:latin typeface="Garamond"/>
                <a:ea typeface="+mn-lt"/>
                <a:cs typeface="+mn-lt"/>
              </a:rPr>
              <a:t>:</a:t>
            </a:r>
            <a:r>
              <a:rPr lang="en-IN" sz="1600" dirty="0">
                <a:solidFill>
                  <a:srgbClr val="0D0D0D"/>
                </a:solidFill>
                <a:latin typeface="Garamond"/>
                <a:ea typeface="+mn-lt"/>
                <a:cs typeface="+mn-lt"/>
              </a:rPr>
              <a:t> The generated electrical energy can be stored in batteries or capacitors for later use, or it can directly power small electronic devices depending on the application.</a:t>
            </a:r>
            <a:endParaRPr lang="en-IN" sz="1600">
              <a:latin typeface="Garamond"/>
            </a:endParaRPr>
          </a:p>
          <a:p>
            <a:pPr algn="just"/>
            <a:br>
              <a:rPr lang="en-US" dirty="0"/>
            </a:br>
            <a:endParaRPr lang="en-US">
              <a:latin typeface="Garamond"/>
            </a:endParaRPr>
          </a:p>
        </p:txBody>
      </p:sp>
    </p:spTree>
    <p:extLst>
      <p:ext uri="{BB962C8B-B14F-4D97-AF65-F5344CB8AC3E}">
        <p14:creationId xmlns:p14="http://schemas.microsoft.com/office/powerpoint/2010/main" val="279010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6ED079-81B9-2755-3810-F3D47B315FEE}"/>
              </a:ext>
            </a:extLst>
          </p:cNvPr>
          <p:cNvSpPr>
            <a:spLocks noGrp="1"/>
          </p:cNvSpPr>
          <p:nvPr>
            <p:ph type="sldNum" sz="quarter" idx="4"/>
          </p:nvPr>
        </p:nvSpPr>
        <p:spPr/>
        <p:txBody>
          <a:bodyPr/>
          <a:lstStyle/>
          <a:p>
            <a:fld id="{58FB4751-880F-D840-AAA9-3A15815CC996}" type="slidenum">
              <a:rPr lang="en-US" smtClean="0"/>
              <a:pPr/>
              <a:t>4</a:t>
            </a:fld>
            <a:endParaRPr lang="en-US" dirty="0"/>
          </a:p>
        </p:txBody>
      </p:sp>
      <p:pic>
        <p:nvPicPr>
          <p:cNvPr id="4" name="Picture 3" descr="A small black and red device with wires&#10;&#10;Description automatically generated">
            <a:extLst>
              <a:ext uri="{FF2B5EF4-FFF2-40B4-BE49-F238E27FC236}">
                <a16:creationId xmlns:a16="http://schemas.microsoft.com/office/drawing/2014/main" id="{123D52A8-AB0D-F3CF-8BB3-492AC8A27760}"/>
              </a:ext>
            </a:extLst>
          </p:cNvPr>
          <p:cNvPicPr>
            <a:picLocks noChangeAspect="1"/>
          </p:cNvPicPr>
          <p:nvPr/>
        </p:nvPicPr>
        <p:blipFill>
          <a:blip r:embed="rId2"/>
          <a:stretch>
            <a:fillRect/>
          </a:stretch>
        </p:blipFill>
        <p:spPr>
          <a:xfrm>
            <a:off x="1013061" y="984631"/>
            <a:ext cx="3090645" cy="2020876"/>
          </a:xfrm>
          <a:prstGeom prst="rect">
            <a:avLst/>
          </a:prstGeom>
        </p:spPr>
      </p:pic>
      <p:sp>
        <p:nvSpPr>
          <p:cNvPr id="5" name="TextBox 4">
            <a:extLst>
              <a:ext uri="{FF2B5EF4-FFF2-40B4-BE49-F238E27FC236}">
                <a16:creationId xmlns:a16="http://schemas.microsoft.com/office/drawing/2014/main" id="{588E4CD1-FCC7-A71E-41FA-903464D6F698}"/>
              </a:ext>
            </a:extLst>
          </p:cNvPr>
          <p:cNvSpPr txBox="1"/>
          <p:nvPr/>
        </p:nvSpPr>
        <p:spPr>
          <a:xfrm>
            <a:off x="260482" y="514155"/>
            <a:ext cx="58576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IN" sz="2400" b="1" u="sng" dirty="0">
                <a:latin typeface="Sagona Book"/>
              </a:rPr>
              <a:t>3-24V Buzzer Beep Alarm</a:t>
            </a:r>
            <a:endParaRPr lang="en-US" sz="2400" b="1" u="sng" dirty="0">
              <a:latin typeface="Sagona Book"/>
            </a:endParaRPr>
          </a:p>
        </p:txBody>
      </p:sp>
      <p:sp>
        <p:nvSpPr>
          <p:cNvPr id="9" name="TextBox 8">
            <a:extLst>
              <a:ext uri="{FF2B5EF4-FFF2-40B4-BE49-F238E27FC236}">
                <a16:creationId xmlns:a16="http://schemas.microsoft.com/office/drawing/2014/main" id="{8710C1E1-9680-2A71-D6BB-FC554CE658E4}"/>
              </a:ext>
            </a:extLst>
          </p:cNvPr>
          <p:cNvSpPr txBox="1"/>
          <p:nvPr/>
        </p:nvSpPr>
        <p:spPr>
          <a:xfrm>
            <a:off x="4249451" y="1168630"/>
            <a:ext cx="554343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333E48"/>
                </a:solidFill>
                <a:latin typeface="Garamond"/>
                <a:ea typeface="+mn-lt"/>
                <a:cs typeface="+mn-lt"/>
              </a:rPr>
              <a:t>This mini electronic beeper support DC 3-24V power supply and produce continuous high-decibel alarm sound up to 85dB. It has 30mm diameter and 15mm thickness with 2-wire pigtails which are easy to connect. These are widely used in the car modification, DIY electronics reminder projects or other area needs sound alarm.</a:t>
            </a:r>
            <a:endParaRPr lang="en-US" sz="1600">
              <a:latin typeface="Garamond"/>
            </a:endParaRPr>
          </a:p>
        </p:txBody>
      </p:sp>
      <p:sp>
        <p:nvSpPr>
          <p:cNvPr id="11" name="TextBox 10">
            <a:extLst>
              <a:ext uri="{FF2B5EF4-FFF2-40B4-BE49-F238E27FC236}">
                <a16:creationId xmlns:a16="http://schemas.microsoft.com/office/drawing/2014/main" id="{0A9D6D8F-0B92-168B-2A27-396D38EFCA8A}"/>
              </a:ext>
            </a:extLst>
          </p:cNvPr>
          <p:cNvSpPr txBox="1"/>
          <p:nvPr/>
        </p:nvSpPr>
        <p:spPr>
          <a:xfrm>
            <a:off x="772901" y="3200388"/>
            <a:ext cx="4978735" cy="461665"/>
          </a:xfrm>
          <a:prstGeom prst="rect">
            <a:avLst/>
          </a:prstGeom>
          <a:noFill/>
        </p:spPr>
        <p:txBody>
          <a:bodyPr wrap="none" lIns="91440" tIns="45720" rIns="91440" bIns="45720" rtlCol="0" anchor="t">
            <a:spAutoFit/>
          </a:bodyPr>
          <a:lstStyle/>
          <a:p>
            <a:pPr marL="342900" indent="-342900">
              <a:buFont typeface="Arial"/>
              <a:buChar char="•"/>
            </a:pPr>
            <a:r>
              <a:rPr lang="en-IN" sz="2400" b="1" u="sng" dirty="0">
                <a:latin typeface="Sagona Book"/>
              </a:rPr>
              <a:t>3.7V DC rechargeable battery</a:t>
            </a:r>
            <a:endParaRPr lang="en-US"/>
          </a:p>
        </p:txBody>
      </p:sp>
      <p:pic>
        <p:nvPicPr>
          <p:cNvPr id="13" name="Picture 12" descr="A blue battery with red and black wires&#10;&#10;Description automatically generated">
            <a:extLst>
              <a:ext uri="{FF2B5EF4-FFF2-40B4-BE49-F238E27FC236}">
                <a16:creationId xmlns:a16="http://schemas.microsoft.com/office/drawing/2014/main" id="{0AC34AAA-8943-485F-F8B8-70320CC6E234}"/>
              </a:ext>
            </a:extLst>
          </p:cNvPr>
          <p:cNvPicPr>
            <a:picLocks noChangeAspect="1"/>
          </p:cNvPicPr>
          <p:nvPr/>
        </p:nvPicPr>
        <p:blipFill rotWithShape="1">
          <a:blip r:embed="rId3"/>
          <a:srcRect t="17149" b="15473"/>
          <a:stretch/>
        </p:blipFill>
        <p:spPr>
          <a:xfrm>
            <a:off x="6696634" y="3832851"/>
            <a:ext cx="3647361" cy="2498803"/>
          </a:xfrm>
          <a:prstGeom prst="rect">
            <a:avLst/>
          </a:prstGeom>
        </p:spPr>
      </p:pic>
      <p:sp>
        <p:nvSpPr>
          <p:cNvPr id="14" name="TextBox 13">
            <a:extLst>
              <a:ext uri="{FF2B5EF4-FFF2-40B4-BE49-F238E27FC236}">
                <a16:creationId xmlns:a16="http://schemas.microsoft.com/office/drawing/2014/main" id="{D2ABDE01-C0BA-FEB4-1AEB-A310B5212BD5}"/>
              </a:ext>
            </a:extLst>
          </p:cNvPr>
          <p:cNvSpPr txBox="1"/>
          <p:nvPr/>
        </p:nvSpPr>
        <p:spPr>
          <a:xfrm>
            <a:off x="1006790" y="3679847"/>
            <a:ext cx="5090474"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202122"/>
                </a:solidFill>
                <a:latin typeface="Garamond"/>
                <a:ea typeface="+mn-lt"/>
                <a:cs typeface="+mn-lt"/>
              </a:rPr>
              <a:t>A </a:t>
            </a:r>
            <a:r>
              <a:rPr lang="en-US" sz="1600" b="1" dirty="0">
                <a:solidFill>
                  <a:srgbClr val="202122"/>
                </a:solidFill>
                <a:latin typeface="Garamond"/>
                <a:ea typeface="+mn-lt"/>
                <a:cs typeface="+mn-lt"/>
              </a:rPr>
              <a:t>rechargeable battery</a:t>
            </a:r>
            <a:r>
              <a:rPr lang="en-US" sz="1600" dirty="0">
                <a:solidFill>
                  <a:srgbClr val="202122"/>
                </a:solidFill>
                <a:latin typeface="Garamond"/>
                <a:ea typeface="+mn-lt"/>
                <a:cs typeface="+mn-lt"/>
              </a:rPr>
              <a:t>, </a:t>
            </a:r>
            <a:r>
              <a:rPr lang="en-US" sz="1600" b="1" dirty="0">
                <a:solidFill>
                  <a:srgbClr val="202122"/>
                </a:solidFill>
                <a:latin typeface="Garamond"/>
                <a:ea typeface="+mn-lt"/>
                <a:cs typeface="+mn-lt"/>
              </a:rPr>
              <a:t>storage battery</a:t>
            </a:r>
            <a:r>
              <a:rPr lang="en-US" sz="1600" dirty="0">
                <a:solidFill>
                  <a:srgbClr val="202122"/>
                </a:solidFill>
                <a:latin typeface="Garamond"/>
                <a:ea typeface="+mn-lt"/>
                <a:cs typeface="+mn-lt"/>
              </a:rPr>
              <a:t>, or </a:t>
            </a:r>
            <a:r>
              <a:rPr lang="en-US" sz="1600" b="1" dirty="0">
                <a:solidFill>
                  <a:srgbClr val="202122"/>
                </a:solidFill>
                <a:latin typeface="Garamond"/>
                <a:ea typeface="+mn-lt"/>
                <a:cs typeface="+mn-lt"/>
              </a:rPr>
              <a:t>secondary cell</a:t>
            </a:r>
            <a:r>
              <a:rPr lang="en-US" sz="1600" dirty="0">
                <a:solidFill>
                  <a:srgbClr val="202122"/>
                </a:solidFill>
                <a:latin typeface="Garamond"/>
                <a:ea typeface="+mn-lt"/>
                <a:cs typeface="+mn-lt"/>
              </a:rPr>
              <a:t> (formally a type of energy </a:t>
            </a:r>
            <a:r>
              <a:rPr lang="en-US" sz="1600" err="1">
                <a:solidFill>
                  <a:srgbClr val="202122"/>
                </a:solidFill>
                <a:latin typeface="Garamond"/>
                <a:ea typeface="+mn-lt"/>
                <a:cs typeface="+mn-lt"/>
              </a:rPr>
              <a:t>accumalator</a:t>
            </a:r>
            <a:r>
              <a:rPr lang="en-US" sz="1600" dirty="0">
                <a:solidFill>
                  <a:srgbClr val="202122"/>
                </a:solidFill>
                <a:latin typeface="Garamond"/>
                <a:ea typeface="+mn-lt"/>
                <a:cs typeface="+mn-lt"/>
              </a:rPr>
              <a:t>), is a type of electrical battery which can be charged, discharged into a load, and recharged many times, as opposed to a disposable or primary battery, which is supplied fully charged and discarded after use. It is composed of one or more electrochemical cells . The term "accumulator" is used as it </a:t>
            </a:r>
            <a:r>
              <a:rPr lang="en-US" sz="1600" err="1">
                <a:solidFill>
                  <a:srgbClr val="202122"/>
                </a:solidFill>
                <a:latin typeface="Garamond"/>
                <a:ea typeface="+mn-lt"/>
                <a:cs typeface="+mn-lt"/>
              </a:rPr>
              <a:t>accumalates</a:t>
            </a:r>
            <a:r>
              <a:rPr lang="en-US" sz="1600" dirty="0">
                <a:solidFill>
                  <a:srgbClr val="202122"/>
                </a:solidFill>
                <a:latin typeface="Garamond"/>
                <a:ea typeface="+mn-lt"/>
                <a:cs typeface="+mn-lt"/>
              </a:rPr>
              <a:t> and stores energy through a reversible electrochemical reaction. Rechargeable batteries are produced in many different shapes and sizes, ranging from button cells to megawatt systems connected to stabilize an electrical distribution network.</a:t>
            </a:r>
            <a:endParaRPr lang="en-US" sz="1600">
              <a:solidFill>
                <a:srgbClr val="3366CC"/>
              </a:solidFill>
              <a:latin typeface="Garamond"/>
            </a:endParaRPr>
          </a:p>
        </p:txBody>
      </p:sp>
    </p:spTree>
    <p:extLst>
      <p:ext uri="{BB962C8B-B14F-4D97-AF65-F5344CB8AC3E}">
        <p14:creationId xmlns:p14="http://schemas.microsoft.com/office/powerpoint/2010/main" val="297057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AFEA1C-C6B3-0E6F-B9E8-DF7B6F6C6B07}"/>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4" name="TextBox 3">
            <a:extLst>
              <a:ext uri="{FF2B5EF4-FFF2-40B4-BE49-F238E27FC236}">
                <a16:creationId xmlns:a16="http://schemas.microsoft.com/office/drawing/2014/main" id="{AFDC1D98-9776-7516-E957-5E941EAC56CF}"/>
              </a:ext>
            </a:extLst>
          </p:cNvPr>
          <p:cNvSpPr txBox="1"/>
          <p:nvPr/>
        </p:nvSpPr>
        <p:spPr>
          <a:xfrm>
            <a:off x="803535" y="600818"/>
            <a:ext cx="4482317" cy="461665"/>
          </a:xfrm>
          <a:prstGeom prst="rect">
            <a:avLst/>
          </a:prstGeom>
          <a:noFill/>
        </p:spPr>
        <p:txBody>
          <a:bodyPr wrap="none" lIns="91440" tIns="45720" rIns="91440" bIns="45720" rtlCol="0" anchor="t">
            <a:spAutoFit/>
          </a:bodyPr>
          <a:lstStyle/>
          <a:p>
            <a:pPr marL="342900" indent="-342900">
              <a:buFont typeface="Arial"/>
              <a:buChar char="•"/>
            </a:pPr>
            <a:r>
              <a:rPr lang="en-IN" sz="2400" b="1" u="sng" dirty="0">
                <a:latin typeface="Sagona Book"/>
              </a:rPr>
              <a:t>100V capacitor (470micF) </a:t>
            </a:r>
            <a:endParaRPr lang="en-US"/>
          </a:p>
        </p:txBody>
      </p:sp>
      <p:pic>
        <p:nvPicPr>
          <p:cNvPr id="8" name="Picture 7">
            <a:extLst>
              <a:ext uri="{FF2B5EF4-FFF2-40B4-BE49-F238E27FC236}">
                <a16:creationId xmlns:a16="http://schemas.microsoft.com/office/drawing/2014/main" id="{FC1C5C38-5256-114F-BABC-8C84C9362895}"/>
              </a:ext>
            </a:extLst>
          </p:cNvPr>
          <p:cNvPicPr>
            <a:picLocks noChangeAspect="1"/>
          </p:cNvPicPr>
          <p:nvPr/>
        </p:nvPicPr>
        <p:blipFill>
          <a:blip r:embed="rId2"/>
          <a:stretch>
            <a:fillRect/>
          </a:stretch>
        </p:blipFill>
        <p:spPr>
          <a:xfrm>
            <a:off x="1399274" y="1608286"/>
            <a:ext cx="2689711" cy="2431540"/>
          </a:xfrm>
          <a:prstGeom prst="rect">
            <a:avLst/>
          </a:prstGeom>
        </p:spPr>
      </p:pic>
      <p:sp>
        <p:nvSpPr>
          <p:cNvPr id="5" name="TextBox 4">
            <a:extLst>
              <a:ext uri="{FF2B5EF4-FFF2-40B4-BE49-F238E27FC236}">
                <a16:creationId xmlns:a16="http://schemas.microsoft.com/office/drawing/2014/main" id="{7C451AE5-321D-9ED6-18A7-3505CAFE04B3}"/>
              </a:ext>
            </a:extLst>
          </p:cNvPr>
          <p:cNvSpPr txBox="1"/>
          <p:nvPr/>
        </p:nvSpPr>
        <p:spPr>
          <a:xfrm>
            <a:off x="5238400" y="1606684"/>
            <a:ext cx="4949072"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202122"/>
                </a:solidFill>
                <a:latin typeface="Garamond"/>
                <a:ea typeface="+mn-lt"/>
                <a:cs typeface="+mn-lt"/>
              </a:rPr>
              <a:t>A </a:t>
            </a:r>
            <a:r>
              <a:rPr lang="en-US" sz="1600" b="1" dirty="0">
                <a:solidFill>
                  <a:srgbClr val="202122"/>
                </a:solidFill>
                <a:latin typeface="Garamond"/>
                <a:ea typeface="+mn-lt"/>
                <a:cs typeface="+mn-lt"/>
              </a:rPr>
              <a:t>capacitor</a:t>
            </a:r>
            <a:r>
              <a:rPr lang="en-US" sz="1600" dirty="0">
                <a:solidFill>
                  <a:srgbClr val="202122"/>
                </a:solidFill>
                <a:latin typeface="Garamond"/>
                <a:ea typeface="+mn-lt"/>
                <a:cs typeface="+mn-lt"/>
              </a:rPr>
              <a:t> is a device that stores electrical energy by accumulating electric charges on two closely spaced surfaces that are insulated from each other. </a:t>
            </a:r>
            <a:r>
              <a:rPr lang="en-US" sz="1600" dirty="0">
                <a:solidFill>
                  <a:srgbClr val="0D0D0D"/>
                </a:solidFill>
                <a:latin typeface="Garamond"/>
                <a:ea typeface="+mn-lt"/>
                <a:cs typeface="+mn-lt"/>
              </a:rPr>
              <a:t>A 100V capacitor refers to a capacitor rated for use with a maximum voltage of 100 volts. Capacitors can be used in conjunction with voltage regulators to stabilize the output voltage of the generator. In situations where there are fluctuations in the load or in the generator's operating conditions, capacitors can help smooth out voltage spikes and dips, ensuring a more consistent and reliable power supply. They can also be used as part of filtering circuits to remove unwanted noise, harmonics, and ripple from the generator output. By smoothing out the voltage waveform and reducing electromagnetic interference (EMI), capacitors help improve the quality of the power supply and enhance the performance of connected equipment.</a:t>
            </a:r>
            <a:endParaRPr lang="en-US" sz="1600">
              <a:latin typeface="Garamond"/>
            </a:endParaRPr>
          </a:p>
        </p:txBody>
      </p:sp>
    </p:spTree>
    <p:extLst>
      <p:ext uri="{BB962C8B-B14F-4D97-AF65-F5344CB8AC3E}">
        <p14:creationId xmlns:p14="http://schemas.microsoft.com/office/powerpoint/2010/main" val="342772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4821EE-CFB2-DDCD-516E-0494022AC494}"/>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3" name="TextBox 2">
            <a:extLst>
              <a:ext uri="{FF2B5EF4-FFF2-40B4-BE49-F238E27FC236}">
                <a16:creationId xmlns:a16="http://schemas.microsoft.com/office/drawing/2014/main" id="{C8248D85-1AEF-E6C6-2F71-8A216A7D4FB2}"/>
              </a:ext>
            </a:extLst>
          </p:cNvPr>
          <p:cNvSpPr txBox="1"/>
          <p:nvPr/>
        </p:nvSpPr>
        <p:spPr>
          <a:xfrm>
            <a:off x="773723" y="127068"/>
            <a:ext cx="1961050" cy="461665"/>
          </a:xfrm>
          <a:prstGeom prst="rect">
            <a:avLst/>
          </a:prstGeom>
          <a:noFill/>
        </p:spPr>
        <p:txBody>
          <a:bodyPr wrap="none" lIns="91440" tIns="45720" rIns="91440" bIns="45720" rtlCol="0" anchor="t">
            <a:spAutoFit/>
          </a:bodyPr>
          <a:lstStyle/>
          <a:p>
            <a:pPr marL="342900" indent="-342900">
              <a:buFont typeface="Arial"/>
              <a:buChar char="•"/>
            </a:pPr>
            <a:r>
              <a:rPr lang="en-IN" sz="2400" b="1" u="sng" dirty="0">
                <a:latin typeface="Sagona Book"/>
              </a:rPr>
              <a:t>Resistors</a:t>
            </a:r>
            <a:endParaRPr lang="en-US"/>
          </a:p>
        </p:txBody>
      </p:sp>
      <p:sp>
        <p:nvSpPr>
          <p:cNvPr id="4" name="TextBox 3">
            <a:extLst>
              <a:ext uri="{FF2B5EF4-FFF2-40B4-BE49-F238E27FC236}">
                <a16:creationId xmlns:a16="http://schemas.microsoft.com/office/drawing/2014/main" id="{3AAFCCC6-09E6-A42F-804A-E411F7BBB3D7}"/>
              </a:ext>
            </a:extLst>
          </p:cNvPr>
          <p:cNvSpPr txBox="1"/>
          <p:nvPr/>
        </p:nvSpPr>
        <p:spPr>
          <a:xfrm>
            <a:off x="770608" y="2631215"/>
            <a:ext cx="1589731" cy="461665"/>
          </a:xfrm>
          <a:prstGeom prst="rect">
            <a:avLst/>
          </a:prstGeom>
          <a:noFill/>
        </p:spPr>
        <p:txBody>
          <a:bodyPr wrap="none" lIns="91440" tIns="45720" rIns="91440" bIns="45720" rtlCol="0" anchor="t">
            <a:spAutoFit/>
          </a:bodyPr>
          <a:lstStyle/>
          <a:p>
            <a:pPr marL="342900" indent="-342900">
              <a:buFont typeface="Arial"/>
              <a:buChar char="•"/>
            </a:pPr>
            <a:r>
              <a:rPr lang="en-IN" sz="2400" b="1" u="sng" dirty="0">
                <a:latin typeface="Sagona Book"/>
              </a:rPr>
              <a:t>Switch</a:t>
            </a:r>
            <a:endParaRPr lang="en-US" b="1"/>
          </a:p>
        </p:txBody>
      </p:sp>
      <p:sp>
        <p:nvSpPr>
          <p:cNvPr id="5" name="TextBox 4">
            <a:extLst>
              <a:ext uri="{FF2B5EF4-FFF2-40B4-BE49-F238E27FC236}">
                <a16:creationId xmlns:a16="http://schemas.microsoft.com/office/drawing/2014/main" id="{9E5CEDAB-F60B-F3D4-B2C5-380815B21FCC}"/>
              </a:ext>
            </a:extLst>
          </p:cNvPr>
          <p:cNvSpPr txBox="1"/>
          <p:nvPr/>
        </p:nvSpPr>
        <p:spPr>
          <a:xfrm>
            <a:off x="772912" y="4804773"/>
            <a:ext cx="1438086" cy="461665"/>
          </a:xfrm>
          <a:prstGeom prst="rect">
            <a:avLst/>
          </a:prstGeom>
          <a:noFill/>
        </p:spPr>
        <p:txBody>
          <a:bodyPr wrap="none" lIns="91440" tIns="45720" rIns="91440" bIns="45720" rtlCol="0" anchor="t">
            <a:spAutoFit/>
          </a:bodyPr>
          <a:lstStyle/>
          <a:p>
            <a:pPr marL="342900" indent="-342900">
              <a:buFont typeface="Arial"/>
              <a:buChar char="•"/>
            </a:pPr>
            <a:r>
              <a:rPr lang="en-IN" sz="2400" b="1" u="sng" dirty="0">
                <a:latin typeface="Sagona Book"/>
              </a:rPr>
              <a:t>Diode</a:t>
            </a:r>
            <a:endParaRPr lang="en-US" b="1" u="sng"/>
          </a:p>
        </p:txBody>
      </p:sp>
      <p:pic>
        <p:nvPicPr>
          <p:cNvPr id="7" name="Picture 6">
            <a:extLst>
              <a:ext uri="{FF2B5EF4-FFF2-40B4-BE49-F238E27FC236}">
                <a16:creationId xmlns:a16="http://schemas.microsoft.com/office/drawing/2014/main" id="{8041F645-AF88-2893-3D37-0EF04755621D}"/>
              </a:ext>
            </a:extLst>
          </p:cNvPr>
          <p:cNvPicPr>
            <a:picLocks noChangeAspect="1"/>
          </p:cNvPicPr>
          <p:nvPr/>
        </p:nvPicPr>
        <p:blipFill>
          <a:blip r:embed="rId2"/>
          <a:stretch>
            <a:fillRect/>
          </a:stretch>
        </p:blipFill>
        <p:spPr>
          <a:xfrm>
            <a:off x="7835439" y="5035258"/>
            <a:ext cx="2583212" cy="1487790"/>
          </a:xfrm>
          <a:prstGeom prst="rect">
            <a:avLst/>
          </a:prstGeom>
        </p:spPr>
      </p:pic>
      <p:pic>
        <p:nvPicPr>
          <p:cNvPr id="9" name="Picture 8">
            <a:extLst>
              <a:ext uri="{FF2B5EF4-FFF2-40B4-BE49-F238E27FC236}">
                <a16:creationId xmlns:a16="http://schemas.microsoft.com/office/drawing/2014/main" id="{49412ED3-C8DC-72C1-8910-911A777D6C7C}"/>
              </a:ext>
            </a:extLst>
          </p:cNvPr>
          <p:cNvPicPr>
            <a:picLocks noChangeAspect="1"/>
          </p:cNvPicPr>
          <p:nvPr/>
        </p:nvPicPr>
        <p:blipFill>
          <a:blip r:embed="rId3"/>
          <a:stretch>
            <a:fillRect/>
          </a:stretch>
        </p:blipFill>
        <p:spPr>
          <a:xfrm>
            <a:off x="1066481" y="692852"/>
            <a:ext cx="2519727" cy="1955860"/>
          </a:xfrm>
          <a:prstGeom prst="rect">
            <a:avLst/>
          </a:prstGeom>
        </p:spPr>
      </p:pic>
      <p:pic>
        <p:nvPicPr>
          <p:cNvPr id="11" name="Picture 10">
            <a:extLst>
              <a:ext uri="{FF2B5EF4-FFF2-40B4-BE49-F238E27FC236}">
                <a16:creationId xmlns:a16="http://schemas.microsoft.com/office/drawing/2014/main" id="{BE5EA128-AC02-B583-99E4-15085C49C7AC}"/>
              </a:ext>
            </a:extLst>
          </p:cNvPr>
          <p:cNvPicPr>
            <a:picLocks noChangeAspect="1"/>
          </p:cNvPicPr>
          <p:nvPr/>
        </p:nvPicPr>
        <p:blipFill>
          <a:blip r:embed="rId4"/>
          <a:stretch>
            <a:fillRect/>
          </a:stretch>
        </p:blipFill>
        <p:spPr>
          <a:xfrm>
            <a:off x="1057551" y="3114042"/>
            <a:ext cx="2524492" cy="1626675"/>
          </a:xfrm>
          <a:prstGeom prst="rect">
            <a:avLst/>
          </a:prstGeom>
        </p:spPr>
      </p:pic>
      <p:sp>
        <p:nvSpPr>
          <p:cNvPr id="6" name="TextBox 5">
            <a:extLst>
              <a:ext uri="{FF2B5EF4-FFF2-40B4-BE49-F238E27FC236}">
                <a16:creationId xmlns:a16="http://schemas.microsoft.com/office/drawing/2014/main" id="{79FC1159-3268-FC79-3015-E3F8F3F7D1A9}"/>
              </a:ext>
            </a:extLst>
          </p:cNvPr>
          <p:cNvSpPr txBox="1"/>
          <p:nvPr/>
        </p:nvSpPr>
        <p:spPr>
          <a:xfrm>
            <a:off x="3894748" y="637908"/>
            <a:ext cx="652373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0D0D0D"/>
                </a:solidFill>
                <a:latin typeface="Garamond"/>
                <a:ea typeface="+mn-lt"/>
                <a:cs typeface="+mn-lt"/>
              </a:rPr>
              <a:t>Load resistors are often used in generator systems for testing, calibration, or simulation purposes. They are connected to the generator output to simulate a load and ensure that the generator operates within its rated capacity. Resistors can be used as part of voltage regulation circuits to control the output voltage of the generator. In voltage regulation schemes such as shunt regulators or series regulators, resistors are used to adjust the excitation current of the generator's field winding, thereby regulating the output voltage.</a:t>
            </a:r>
            <a:endParaRPr lang="en-US" sz="1600">
              <a:latin typeface="Garamond"/>
            </a:endParaRPr>
          </a:p>
        </p:txBody>
      </p:sp>
      <p:sp>
        <p:nvSpPr>
          <p:cNvPr id="8" name="TextBox 7">
            <a:extLst>
              <a:ext uri="{FF2B5EF4-FFF2-40B4-BE49-F238E27FC236}">
                <a16:creationId xmlns:a16="http://schemas.microsoft.com/office/drawing/2014/main" id="{5A75917D-4F03-DB47-291B-690900204CE7}"/>
              </a:ext>
            </a:extLst>
          </p:cNvPr>
          <p:cNvSpPr txBox="1"/>
          <p:nvPr/>
        </p:nvSpPr>
        <p:spPr>
          <a:xfrm>
            <a:off x="3893349" y="3052460"/>
            <a:ext cx="653132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dirty="0">
                <a:solidFill>
                  <a:srgbClr val="0D0D0D"/>
                </a:solidFill>
                <a:latin typeface="Garamond"/>
                <a:ea typeface="+mn-lt"/>
                <a:cs typeface="+mn-lt"/>
              </a:rPr>
              <a:t>One of the most basic uses of a switch in a generator system is to control the starting and stopping of the generator. In backup power systems or installations where multiple power sources are available (such as mains power and a generator), a transfer switch is used to seamlessly switch between the power sources. When the mains power fails, the transfer switch automatically connects the generator to the load, ensuring uninterrupted power supply. </a:t>
            </a:r>
            <a:endParaRPr lang="en-US" sz="1600">
              <a:latin typeface="Garamond"/>
              <a:ea typeface="+mn-lt"/>
              <a:cs typeface="+mn-lt"/>
            </a:endParaRPr>
          </a:p>
        </p:txBody>
      </p:sp>
      <p:sp>
        <p:nvSpPr>
          <p:cNvPr id="10" name="TextBox 9">
            <a:extLst>
              <a:ext uri="{FF2B5EF4-FFF2-40B4-BE49-F238E27FC236}">
                <a16:creationId xmlns:a16="http://schemas.microsoft.com/office/drawing/2014/main" id="{46A58227-8BC8-4417-3734-A4AA40CEDEF4}"/>
              </a:ext>
            </a:extLst>
          </p:cNvPr>
          <p:cNvSpPr txBox="1"/>
          <p:nvPr/>
        </p:nvSpPr>
        <p:spPr>
          <a:xfrm>
            <a:off x="1061446" y="5169430"/>
            <a:ext cx="6637974" cy="14927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300" dirty="0">
                <a:solidFill>
                  <a:srgbClr val="0D0D0D"/>
                </a:solidFill>
                <a:latin typeface="Garamond"/>
                <a:ea typeface="+mn-lt"/>
                <a:cs typeface="+mn-lt"/>
              </a:rPr>
              <a:t>Diodes are commonly used in generator systems to convert the AC output of the generator into DC voltage. This process is called rectification. In a typical setup, one or more diodes are configured in a rectifier bridge circuit, such as a full-wave or half-wave rectifier, to ensure that the generated AC voltage is converted into a unidirectional DC voltage suitable for charging batteries or powering DC </a:t>
            </a:r>
            <a:r>
              <a:rPr lang="en-US" sz="1300" err="1">
                <a:solidFill>
                  <a:srgbClr val="0D0D0D"/>
                </a:solidFill>
                <a:latin typeface="Garamond"/>
                <a:ea typeface="+mn-lt"/>
                <a:cs typeface="+mn-lt"/>
              </a:rPr>
              <a:t>loads.By</a:t>
            </a:r>
            <a:r>
              <a:rPr lang="en-US" sz="1300" dirty="0">
                <a:solidFill>
                  <a:srgbClr val="0D0D0D"/>
                </a:solidFill>
                <a:latin typeface="Garamond"/>
                <a:ea typeface="+mn-lt"/>
                <a:cs typeface="+mn-lt"/>
              </a:rPr>
              <a:t> connecting </a:t>
            </a:r>
            <a:r>
              <a:rPr lang="en-US" sz="1300" err="1">
                <a:solidFill>
                  <a:srgbClr val="0D0D0D"/>
                </a:solidFill>
                <a:latin typeface="Garamond"/>
                <a:ea typeface="+mn-lt"/>
                <a:cs typeface="+mn-lt"/>
              </a:rPr>
              <a:t>zener</a:t>
            </a:r>
            <a:r>
              <a:rPr lang="en-US" sz="1300" dirty="0">
                <a:solidFill>
                  <a:srgbClr val="0D0D0D"/>
                </a:solidFill>
                <a:latin typeface="Garamond"/>
                <a:ea typeface="+mn-lt"/>
                <a:cs typeface="+mn-lt"/>
              </a:rPr>
              <a:t> diodes in parallel with the load or in series with the generator output, the voltage across the load can be maintained within a specific range, even when the generator's output voltage fluctuates due to changes in load or operating conditions.</a:t>
            </a:r>
            <a:endParaRPr lang="en-US" sz="1300">
              <a:latin typeface="Garamond"/>
            </a:endParaRPr>
          </a:p>
        </p:txBody>
      </p:sp>
    </p:spTree>
    <p:extLst>
      <p:ext uri="{BB962C8B-B14F-4D97-AF65-F5344CB8AC3E}">
        <p14:creationId xmlns:p14="http://schemas.microsoft.com/office/powerpoint/2010/main" val="223866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E94F05-3026-A9A5-C879-44B0B321366D}"/>
              </a:ext>
            </a:extLst>
          </p:cNvPr>
          <p:cNvSpPr>
            <a:spLocks noGrp="1"/>
          </p:cNvSpPr>
          <p:nvPr>
            <p:ph type="sldNum" sz="quarter" idx="4"/>
          </p:nvPr>
        </p:nvSpPr>
        <p:spPr/>
        <p:txBody>
          <a:bodyPr/>
          <a:lstStyle/>
          <a:p>
            <a:fld id="{58FB4751-880F-D840-AAA9-3A15815CC996}" type="slidenum">
              <a:rPr lang="en-US" smtClean="0"/>
              <a:pPr/>
              <a:t>7</a:t>
            </a:fld>
            <a:endParaRPr lang="en-US" dirty="0"/>
          </a:p>
        </p:txBody>
      </p:sp>
      <p:sp>
        <p:nvSpPr>
          <p:cNvPr id="3" name="TextBox 2">
            <a:extLst>
              <a:ext uri="{FF2B5EF4-FFF2-40B4-BE49-F238E27FC236}">
                <a16:creationId xmlns:a16="http://schemas.microsoft.com/office/drawing/2014/main" id="{F2DDE36D-0AB4-3EB1-1760-5091228A85F3}"/>
              </a:ext>
            </a:extLst>
          </p:cNvPr>
          <p:cNvSpPr txBox="1"/>
          <p:nvPr/>
        </p:nvSpPr>
        <p:spPr>
          <a:xfrm>
            <a:off x="84349" y="356763"/>
            <a:ext cx="11931307"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i="1" u="sng" dirty="0"/>
              <a:t>Working  of the project </a:t>
            </a:r>
          </a:p>
          <a:p>
            <a:endParaRPr lang="en-US" sz="3600" b="1" i="1" dirty="0"/>
          </a:p>
          <a:p>
            <a:r>
              <a:rPr lang="en-US" sz="3200" b="1" u="sng" dirty="0">
                <a:solidFill>
                  <a:srgbClr val="0D0D0D"/>
                </a:solidFill>
                <a:ea typeface="+mn-lt"/>
                <a:cs typeface="+mn-lt"/>
              </a:rPr>
              <a:t>1)Explanation of the Piezoelectric Effect:</a:t>
            </a:r>
          </a:p>
          <a:p>
            <a:pPr algn="just"/>
            <a:r>
              <a:rPr lang="en-US" sz="2800" dirty="0">
                <a:latin typeface="Garamond"/>
                <a:ea typeface="+mn-lt"/>
                <a:cs typeface="+mn-lt"/>
              </a:rPr>
              <a:t>The piezoelectric effect is a phenomenon in certain materials where they produce an electric charge in response to mechanical stress and deform when subjected to an electric </a:t>
            </a:r>
            <a:r>
              <a:rPr lang="en-US" sz="2800" err="1">
                <a:latin typeface="Garamond"/>
                <a:ea typeface="+mn-lt"/>
                <a:cs typeface="+mn-lt"/>
              </a:rPr>
              <a:t>field.The</a:t>
            </a:r>
            <a:r>
              <a:rPr lang="en-US" sz="2800" dirty="0">
                <a:latin typeface="Garamond"/>
                <a:ea typeface="+mn-lt"/>
                <a:cs typeface="+mn-lt"/>
              </a:rPr>
              <a:t> footstep electricity generator utilizes the piezoelectric effect to convert mechanical energy from foot traffic into electrical energy. Piezoelectric sensors are strategically placed in the generator's design, such as within walkways or flooring. When a person steps on these sensors, the mechanical stress from their weight causes the piezoelectric material to deform, generating an electric charge. This charge is then captured and stored or immediately used as electricity, forming the basis for the generator's operation.</a:t>
            </a:r>
            <a:endParaRPr lang="en-US" sz="2800">
              <a:latin typeface="Garamond"/>
            </a:endParaRPr>
          </a:p>
        </p:txBody>
      </p:sp>
    </p:spTree>
    <p:extLst>
      <p:ext uri="{BB962C8B-B14F-4D97-AF65-F5344CB8AC3E}">
        <p14:creationId xmlns:p14="http://schemas.microsoft.com/office/powerpoint/2010/main" val="3771504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A73AEE-6E69-0DA6-6A50-E52BDDC20F60}"/>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3" name="TextBox 2">
            <a:extLst>
              <a:ext uri="{FF2B5EF4-FFF2-40B4-BE49-F238E27FC236}">
                <a16:creationId xmlns:a16="http://schemas.microsoft.com/office/drawing/2014/main" id="{3C7AE37B-8861-8414-BD4D-A8B1E94C9351}"/>
              </a:ext>
            </a:extLst>
          </p:cNvPr>
          <p:cNvSpPr txBox="1"/>
          <p:nvPr/>
        </p:nvSpPr>
        <p:spPr>
          <a:xfrm>
            <a:off x="-2531" y="223410"/>
            <a:ext cx="11757859"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i="1" dirty="0">
                <a:solidFill>
                  <a:srgbClr val="0D0D0D"/>
                </a:solidFill>
                <a:ea typeface="+mn-lt"/>
                <a:cs typeface="+mn-lt"/>
              </a:rPr>
              <a:t>Design and Implementation of the Footstep Electricity Generator:</a:t>
            </a:r>
          </a:p>
          <a:p>
            <a:endParaRPr lang="en-US" sz="2800" b="1" i="1" dirty="0">
              <a:solidFill>
                <a:srgbClr val="0D0D0D"/>
              </a:solidFill>
            </a:endParaRPr>
          </a:p>
          <a:p>
            <a:endParaRPr lang="en-US" sz="2800" b="1" i="1" dirty="0">
              <a:solidFill>
                <a:srgbClr val="0D0D0D"/>
              </a:solidFill>
            </a:endParaRPr>
          </a:p>
          <a:p>
            <a:r>
              <a:rPr lang="en-US" sz="2800" b="1" i="1" dirty="0">
                <a:solidFill>
                  <a:srgbClr val="0D0D0D"/>
                </a:solidFill>
              </a:rPr>
              <a:t>Circuit diagram to be pasted over here</a:t>
            </a:r>
          </a:p>
          <a:p>
            <a:endParaRPr lang="en-US" sz="2800" b="1" i="1" dirty="0">
              <a:solidFill>
                <a:srgbClr val="0D0D0D"/>
              </a:solidFill>
            </a:endParaRPr>
          </a:p>
          <a:p>
            <a:endParaRPr lang="en-US" sz="2800" b="1" i="1" dirty="0">
              <a:solidFill>
                <a:srgbClr val="0D0D0D"/>
              </a:solidFill>
            </a:endParaRPr>
          </a:p>
          <a:p>
            <a:r>
              <a:rPr lang="en-US" sz="2000" dirty="0">
                <a:solidFill>
                  <a:srgbClr val="0D0D0D"/>
                </a:solidFill>
                <a:ea typeface="+mn-lt"/>
                <a:cs typeface="+mn-lt"/>
              </a:rPr>
              <a:t>The design process of the footstep generator involves several key steps, including the selection of piezoelectric materials, sensor placement, and integration into the infrastructure. Here's a breakdown of each aspect:</a:t>
            </a:r>
            <a:endParaRPr lang="en-US" sz="2000"/>
          </a:p>
          <a:p>
            <a:endParaRPr lang="en-US" sz="2000" dirty="0">
              <a:solidFill>
                <a:srgbClr val="0D0D0D"/>
              </a:solidFill>
              <a:ea typeface="+mn-lt"/>
              <a:cs typeface="+mn-lt"/>
            </a:endParaRPr>
          </a:p>
          <a:p>
            <a:r>
              <a:rPr lang="en-US" sz="2000" b="1" dirty="0">
                <a:solidFill>
                  <a:srgbClr val="0D0D0D"/>
                </a:solidFill>
                <a:ea typeface="+mn-lt"/>
                <a:cs typeface="+mn-lt"/>
              </a:rPr>
              <a:t>Selection of Piezoelectric Materials</a:t>
            </a:r>
            <a:endParaRPr lang="en-US" sz="2000" dirty="0">
              <a:solidFill>
                <a:srgbClr val="543E34"/>
              </a:solidFill>
              <a:ea typeface="+mn-lt"/>
              <a:cs typeface="+mn-lt"/>
            </a:endParaRPr>
          </a:p>
          <a:p>
            <a:endParaRPr lang="en-US" sz="2000" b="1" dirty="0">
              <a:solidFill>
                <a:srgbClr val="0D0D0D"/>
              </a:solidFill>
              <a:ea typeface="+mn-lt"/>
              <a:cs typeface="+mn-lt"/>
            </a:endParaRPr>
          </a:p>
          <a:p>
            <a:pPr marL="342900" indent="-342900">
              <a:buFont typeface="Arial"/>
              <a:buChar char="•"/>
            </a:pPr>
            <a:r>
              <a:rPr lang="en-US" sz="2000" dirty="0">
                <a:solidFill>
                  <a:srgbClr val="0D0D0D"/>
                </a:solidFill>
                <a:ea typeface="+mn-lt"/>
                <a:cs typeface="+mn-lt"/>
              </a:rPr>
              <a:t>The design process begins with the careful selection of suitable piezoelectric materials. Common piezoelectric materials include lead zirconate titanate (PZT), polyvinylidene fluoride (PVDF), and certain ceramics.</a:t>
            </a:r>
            <a:endParaRPr lang="en-US" sz="2000" dirty="0">
              <a:solidFill>
                <a:srgbClr val="543E34"/>
              </a:solidFill>
              <a:ea typeface="+mn-lt"/>
              <a:cs typeface="+mn-lt"/>
            </a:endParaRPr>
          </a:p>
          <a:p>
            <a:pPr marL="342900" indent="-342900">
              <a:buFont typeface="Arial"/>
              <a:buChar char="•"/>
            </a:pPr>
            <a:r>
              <a:rPr lang="en-US" sz="2000" dirty="0">
                <a:solidFill>
                  <a:srgbClr val="0D0D0D"/>
                </a:solidFill>
                <a:ea typeface="+mn-lt"/>
                <a:cs typeface="+mn-lt"/>
              </a:rPr>
              <a:t>Factors considered during material selection include piezoelectric coefficient (which determines the material's efficiency in converting mechanical stress to electrical charge), mechanical properties, durability, and cost.</a:t>
            </a:r>
            <a:endParaRPr lang="en-US" sz="2000" dirty="0">
              <a:solidFill>
                <a:srgbClr val="543E34"/>
              </a:solidFill>
              <a:ea typeface="+mn-lt"/>
              <a:cs typeface="+mn-lt"/>
            </a:endParaRPr>
          </a:p>
          <a:p>
            <a:pPr marL="342900" indent="-342900">
              <a:buFont typeface="Arial"/>
              <a:buChar char="•"/>
            </a:pPr>
            <a:r>
              <a:rPr lang="en-US" sz="2000" dirty="0">
                <a:solidFill>
                  <a:srgbClr val="0D0D0D"/>
                </a:solidFill>
                <a:ea typeface="+mn-lt"/>
                <a:cs typeface="+mn-lt"/>
              </a:rPr>
              <a:t>The chosen material should exhibit high sensitivity to mechanical stress and be capable of withstanding the anticipated load and environmental conditions.</a:t>
            </a:r>
            <a:endParaRPr lang="en-US" sz="2000"/>
          </a:p>
          <a:p>
            <a:pPr marL="457200" indent="-457200">
              <a:buFont typeface="Arial"/>
              <a:buChar char="•"/>
            </a:pPr>
            <a:endParaRPr lang="en-US" sz="3200" dirty="0"/>
          </a:p>
        </p:txBody>
      </p:sp>
    </p:spTree>
    <p:extLst>
      <p:ext uri="{BB962C8B-B14F-4D97-AF65-F5344CB8AC3E}">
        <p14:creationId xmlns:p14="http://schemas.microsoft.com/office/powerpoint/2010/main" val="421460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86BAD2-97C7-C55F-2289-A680EFB36A46}"/>
              </a:ext>
            </a:extLst>
          </p:cNvPr>
          <p:cNvSpPr>
            <a:spLocks noGrp="1"/>
          </p:cNvSpPr>
          <p:nvPr>
            <p:ph type="sldNum" sz="quarter" idx="4"/>
          </p:nvPr>
        </p:nvSpPr>
        <p:spPr/>
        <p:txBody>
          <a:bodyPr/>
          <a:lstStyle/>
          <a:p>
            <a:fld id="{58FB4751-880F-D840-AAA9-3A15815CC996}" type="slidenum">
              <a:rPr lang="en-US" smtClean="0"/>
              <a:pPr/>
              <a:t>9</a:t>
            </a:fld>
            <a:endParaRPr lang="en-US" dirty="0"/>
          </a:p>
        </p:txBody>
      </p:sp>
      <p:sp>
        <p:nvSpPr>
          <p:cNvPr id="3" name="TextBox 2">
            <a:extLst>
              <a:ext uri="{FF2B5EF4-FFF2-40B4-BE49-F238E27FC236}">
                <a16:creationId xmlns:a16="http://schemas.microsoft.com/office/drawing/2014/main" id="{D7114850-635C-6BF1-56CB-FF459B1AF3FF}"/>
              </a:ext>
            </a:extLst>
          </p:cNvPr>
          <p:cNvSpPr txBox="1"/>
          <p:nvPr/>
        </p:nvSpPr>
        <p:spPr>
          <a:xfrm>
            <a:off x="-2430" y="196106"/>
            <a:ext cx="11269882"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Söhne"/>
              </a:rPr>
              <a:t>Sensor Placement:</a:t>
            </a:r>
            <a:endParaRPr lang="en-US" dirty="0"/>
          </a:p>
          <a:p>
            <a:endParaRPr lang="en-US" b="1" dirty="0">
              <a:latin typeface="Söhne"/>
            </a:endParaRPr>
          </a:p>
          <a:p>
            <a:pPr marL="228600" lvl="1" indent="-228600">
              <a:buFont typeface=""/>
              <a:buAutoNum type="arabicPeriod"/>
            </a:pPr>
            <a:r>
              <a:rPr lang="en-US" dirty="0">
                <a:latin typeface="Söhne"/>
              </a:rPr>
              <a:t>Once the piezoelectric material is selected, the next step is to determine the optimal placement of sensors within the infrastructure, such as walkways or floors.</a:t>
            </a:r>
          </a:p>
          <a:p>
            <a:pPr marL="228600" lvl="1" indent="-228600">
              <a:buFont typeface=""/>
              <a:buAutoNum type="arabicPeriod"/>
            </a:pPr>
            <a:r>
              <a:rPr lang="en-US" dirty="0">
                <a:latin typeface="Söhne"/>
              </a:rPr>
              <a:t>Sensors are strategically positioned in areas with high foot traffic to maximize energy harvesting efficiency. This may involve conducting site surveys and analyzing pedestrian flow patterns to identify optimal locations.</a:t>
            </a:r>
          </a:p>
          <a:p>
            <a:pPr marL="228600" lvl="1" indent="-228600">
              <a:buFont typeface=""/>
              <a:buAutoNum type="arabicPeriod"/>
            </a:pPr>
            <a:r>
              <a:rPr lang="en-US" dirty="0">
                <a:latin typeface="Söhne"/>
              </a:rPr>
              <a:t>Sensors should be placed in such a way that they can effectively capture mechanical stress from foot impacts while ensuring durability and longevity.</a:t>
            </a:r>
          </a:p>
          <a:p>
            <a:pPr marL="228600" lvl="1" indent="-228600">
              <a:buAutoNum type="arabicPeriod"/>
            </a:pPr>
            <a:endParaRPr lang="en-US" dirty="0">
              <a:latin typeface="Söhne"/>
            </a:endParaRPr>
          </a:p>
          <a:p>
            <a:r>
              <a:rPr lang="en-US" b="1" dirty="0">
                <a:latin typeface="Söhne"/>
              </a:rPr>
              <a:t>Integration into the Infrastructure:</a:t>
            </a:r>
          </a:p>
          <a:p>
            <a:endParaRPr lang="en-US" b="1" dirty="0">
              <a:latin typeface="Söhne"/>
            </a:endParaRPr>
          </a:p>
          <a:p>
            <a:pPr marL="228600" lvl="1" indent="-228600">
              <a:buFont typeface=""/>
              <a:buAutoNum type="arabicPeriod"/>
            </a:pPr>
            <a:r>
              <a:rPr lang="en-US" dirty="0">
                <a:latin typeface="Söhne"/>
              </a:rPr>
              <a:t>The footstep generator is integrated into the infrastructure, typically by embedding or surface-mounting the sensors within walkways, floors, or other high-traffic areas.</a:t>
            </a:r>
          </a:p>
          <a:p>
            <a:pPr marL="228600" lvl="1" indent="-228600">
              <a:buFont typeface=""/>
              <a:buAutoNum type="arabicPeriod"/>
            </a:pPr>
            <a:r>
              <a:rPr lang="en-US" dirty="0">
                <a:latin typeface="Söhne"/>
              </a:rPr>
              <a:t>Depending on the specific application and infrastructure requirements, various installation methods may be employed, such as embedding sensors in concrete or securing them to existing flooring surfaces.</a:t>
            </a:r>
          </a:p>
          <a:p>
            <a:pPr marL="228600" lvl="1" indent="-228600">
              <a:buFont typeface=""/>
              <a:buAutoNum type="arabicPeriod"/>
            </a:pPr>
            <a:r>
              <a:rPr lang="en-US" dirty="0">
                <a:latin typeface="Söhne"/>
              </a:rPr>
              <a:t>Careful consideration is given to factors such as structural integrity, aesthetics, accessibility, and maintenance requirements during the integration process.</a:t>
            </a:r>
          </a:p>
          <a:p>
            <a:pPr marL="228600" lvl="1" indent="-228600">
              <a:buFont typeface=""/>
              <a:buAutoNum type="arabicPeriod"/>
            </a:pPr>
            <a:r>
              <a:rPr lang="en-US" dirty="0">
                <a:latin typeface="Söhne"/>
              </a:rPr>
              <a:t>Wiring and connection points are established to facilitate the transfer of electrical energy generated by the piezoelectric sensors to the charging system or storage mechanism.</a:t>
            </a:r>
          </a:p>
          <a:p>
            <a:r>
              <a:rPr lang="en-US" dirty="0">
                <a:latin typeface="Söhne"/>
              </a:rPr>
              <a:t>Overall, the design process of the footstep generator involves meticulous planning and consideration of materials, sensor placement, and integration techniques to ensure optimal performance, durability, and seamless integration into the target infrastructure.</a:t>
            </a:r>
          </a:p>
          <a:p>
            <a:endParaRPr lang="en-US">
              <a:latin typeface="Söhne"/>
            </a:endParaRPr>
          </a:p>
        </p:txBody>
      </p:sp>
    </p:spTree>
    <p:extLst>
      <p:ext uri="{BB962C8B-B14F-4D97-AF65-F5344CB8AC3E}">
        <p14:creationId xmlns:p14="http://schemas.microsoft.com/office/powerpoint/2010/main" val="988144424"/>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{528FFDD3-E59D-4782-AF71-DADB0E9DA835}tf11964407_win32</Template>
  <TotalTime>34</TotalTime>
  <Words>84</Words>
  <Application>Microsoft Office PowerPoint</Application>
  <PresentationFormat>Widescreen</PresentationFormat>
  <Paragraphs>30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Custom</vt:lpstr>
      <vt:lpstr>MCP101   Project  Title: Footstep Electric Generator</vt:lpstr>
      <vt:lpstr>Representatives:  Group : 18-D                     </vt:lpstr>
      <vt:lpstr>HARDWARE COMPONENTS REQUIRED: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MCP101   Project  Title: Footstep Electric Generator</dc:title>
  <dc:creator>shriyanshi garodia</dc:creator>
  <cp:lastModifiedBy>shriyanshi garodia</cp:lastModifiedBy>
  <cp:revision>365</cp:revision>
  <dcterms:created xsi:type="dcterms:W3CDTF">2024-03-16T15:04:53Z</dcterms:created>
  <dcterms:modified xsi:type="dcterms:W3CDTF">2025-02-16T22:33:39Z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