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79" r:id="rId4"/>
    <p:sldId id="282" r:id="rId5"/>
    <p:sldId id="283" r:id="rId6"/>
    <p:sldId id="284" r:id="rId7"/>
    <p:sldId id="286" r:id="rId8"/>
    <p:sldId id="285" r:id="rId9"/>
    <p:sldId id="288" r:id="rId10"/>
    <p:sldId id="287" r:id="rId11"/>
    <p:sldId id="289" r:id="rId12"/>
    <p:sldId id="290" r:id="rId13"/>
    <p:sldId id="291" r:id="rId14"/>
    <p:sldId id="292" r:id="rId15"/>
    <p:sldId id="293" r:id="rId16"/>
    <p:sldId id="294" r:id="rId17"/>
    <p:sldId id="295" r:id="rId18"/>
    <p:sldId id="296" r:id="rId19"/>
    <p:sldId id="299" r:id="rId20"/>
    <p:sldId id="297" r:id="rId21"/>
    <p:sldId id="298" r:id="rId22"/>
  </p:sldIdLst>
  <p:sldSz cx="9144000" cy="6858000" type="screen4x3"/>
  <p:notesSz cx="6858000" cy="9144000"/>
  <p:defaultTextStyle>
    <a:defPPr>
      <a:defRPr lang="en-IN"/>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iyansh S Mishra" initials="SSM" lastIdx="1" clrIdx="0">
    <p:extLst>
      <p:ext uri="{19B8F6BF-5375-455C-9EA6-DF929625EA0E}">
        <p15:presenceInfo xmlns:p15="http://schemas.microsoft.com/office/powerpoint/2012/main" userId="3fc2f6afc373625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40E08"/>
    <a:srgbClr val="B92D14"/>
    <a:srgbClr val="35759D"/>
    <a:srgbClr val="35B19D"/>
    <a:srgbClr val="FFFF00"/>
    <a:srgbClr val="491403"/>
    <a:srgbClr val="3A10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5596" autoAdjust="0"/>
  </p:normalViewPr>
  <p:slideViewPr>
    <p:cSldViewPr>
      <p:cViewPr varScale="1">
        <p:scale>
          <a:sx n="82" d="100"/>
          <a:sy n="82" d="100"/>
        </p:scale>
        <p:origin x="1253"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40642928-3142-48EA-A06D-590D3D612A3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IN" altLang="en-US"/>
          </a:p>
        </p:txBody>
      </p:sp>
      <p:sp>
        <p:nvSpPr>
          <p:cNvPr id="81923" name="Rectangle 3">
            <a:extLst>
              <a:ext uri="{FF2B5EF4-FFF2-40B4-BE49-F238E27FC236}">
                <a16:creationId xmlns:a16="http://schemas.microsoft.com/office/drawing/2014/main" id="{041CC08E-A298-48B8-870F-B409EF29824C}"/>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IN" altLang="en-US"/>
          </a:p>
        </p:txBody>
      </p:sp>
      <p:sp>
        <p:nvSpPr>
          <p:cNvPr id="81924" name="Rectangle 4">
            <a:extLst>
              <a:ext uri="{FF2B5EF4-FFF2-40B4-BE49-F238E27FC236}">
                <a16:creationId xmlns:a16="http://schemas.microsoft.com/office/drawing/2014/main" id="{7345BB4B-BC7D-43C2-9F47-27CC5A73C31E}"/>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5" name="Rectangle 5">
            <a:extLst>
              <a:ext uri="{FF2B5EF4-FFF2-40B4-BE49-F238E27FC236}">
                <a16:creationId xmlns:a16="http://schemas.microsoft.com/office/drawing/2014/main" id="{D053AF32-5E65-4100-A689-616F94615CB5}"/>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altLang="en-US"/>
              <a:t>Click to edit Master text styles</a:t>
            </a:r>
          </a:p>
          <a:p>
            <a:pPr lvl="1"/>
            <a:r>
              <a:rPr lang="en-IN" altLang="en-US"/>
              <a:t>Second level</a:t>
            </a:r>
          </a:p>
          <a:p>
            <a:pPr lvl="2"/>
            <a:r>
              <a:rPr lang="en-IN" altLang="en-US"/>
              <a:t>Third level</a:t>
            </a:r>
          </a:p>
          <a:p>
            <a:pPr lvl="3"/>
            <a:r>
              <a:rPr lang="en-IN" altLang="en-US"/>
              <a:t>Fourth level</a:t>
            </a:r>
          </a:p>
          <a:p>
            <a:pPr lvl="4"/>
            <a:r>
              <a:rPr lang="en-IN" altLang="en-US"/>
              <a:t>Fifth level</a:t>
            </a:r>
          </a:p>
        </p:txBody>
      </p:sp>
      <p:sp>
        <p:nvSpPr>
          <p:cNvPr id="81926" name="Rectangle 6">
            <a:extLst>
              <a:ext uri="{FF2B5EF4-FFF2-40B4-BE49-F238E27FC236}">
                <a16:creationId xmlns:a16="http://schemas.microsoft.com/office/drawing/2014/main" id="{AC22B386-A414-4576-A0C5-256E55314C21}"/>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IN" altLang="en-US"/>
          </a:p>
        </p:txBody>
      </p:sp>
      <p:sp>
        <p:nvSpPr>
          <p:cNvPr id="81927" name="Rectangle 7">
            <a:extLst>
              <a:ext uri="{FF2B5EF4-FFF2-40B4-BE49-F238E27FC236}">
                <a16:creationId xmlns:a16="http://schemas.microsoft.com/office/drawing/2014/main" id="{5FEDE137-A4E8-4B8C-87ED-24968C30D11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DBAEC65-D80D-450B-886B-119EDD55B280}"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5FA5B83-FB60-4160-BB4B-C002507362B6}"/>
              </a:ext>
            </a:extLst>
          </p:cNvPr>
          <p:cNvSpPr>
            <a:spLocks noGrp="1" noChangeArrowheads="1"/>
          </p:cNvSpPr>
          <p:nvPr>
            <p:ph type="sldNum" sz="quarter" idx="5"/>
          </p:nvPr>
        </p:nvSpPr>
        <p:spPr>
          <a:ln/>
        </p:spPr>
        <p:txBody>
          <a:bodyPr/>
          <a:lstStyle/>
          <a:p>
            <a:fld id="{0596FFEB-89E1-404D-B0D6-40BA969F225F}" type="slidenum">
              <a:rPr lang="en-IN" altLang="en-US"/>
              <a:pPr/>
              <a:t>1</a:t>
            </a:fld>
            <a:endParaRPr lang="en-IN" altLang="en-US"/>
          </a:p>
        </p:txBody>
      </p:sp>
      <p:sp>
        <p:nvSpPr>
          <p:cNvPr id="107522" name="Rectangle 2">
            <a:extLst>
              <a:ext uri="{FF2B5EF4-FFF2-40B4-BE49-F238E27FC236}">
                <a16:creationId xmlns:a16="http://schemas.microsoft.com/office/drawing/2014/main" id="{F123863C-DD19-44FC-8587-69CAC36C6142}"/>
              </a:ext>
            </a:extLst>
          </p:cNvPr>
          <p:cNvSpPr>
            <a:spLocks noRot="1" noChangeArrowheads="1" noTextEdit="1"/>
          </p:cNvSpPr>
          <p:nvPr>
            <p:ph type="sldImg"/>
          </p:nvPr>
        </p:nvSpPr>
        <p:spPr>
          <a:ln/>
        </p:spPr>
      </p:sp>
      <p:sp>
        <p:nvSpPr>
          <p:cNvPr id="107523" name="Rectangle 3">
            <a:extLst>
              <a:ext uri="{FF2B5EF4-FFF2-40B4-BE49-F238E27FC236}">
                <a16:creationId xmlns:a16="http://schemas.microsoft.com/office/drawing/2014/main" id="{87E0F172-0450-4F04-98F0-167232E29EF2}"/>
              </a:ext>
            </a:extLst>
          </p:cNvPr>
          <p:cNvSpPr>
            <a:spLocks noGrp="1" noChangeArrowheads="1"/>
          </p:cNvSpPr>
          <p:nvPr>
            <p:ph type="body" idx="1"/>
          </p:nvPr>
        </p:nvSpPr>
        <p:spPr/>
        <p:txBody>
          <a:bodyPr/>
          <a:lstStyle/>
          <a:p>
            <a:endParaRPr lang="ru-R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E391328-B34D-4C1F-A10D-041316D120B9}"/>
              </a:ext>
            </a:extLst>
          </p:cNvPr>
          <p:cNvSpPr>
            <a:spLocks noGrp="1" noChangeArrowheads="1"/>
          </p:cNvSpPr>
          <p:nvPr>
            <p:ph type="sldNum" sz="quarter" idx="5"/>
          </p:nvPr>
        </p:nvSpPr>
        <p:spPr>
          <a:ln/>
        </p:spPr>
        <p:txBody>
          <a:bodyPr/>
          <a:lstStyle/>
          <a:p>
            <a:fld id="{84AC6C94-4D9C-4249-8211-A0D0D736A619}" type="slidenum">
              <a:rPr lang="en-IN" altLang="en-US"/>
              <a:pPr/>
              <a:t>2</a:t>
            </a:fld>
            <a:endParaRPr lang="en-IN" altLang="en-US"/>
          </a:p>
        </p:txBody>
      </p:sp>
      <p:sp>
        <p:nvSpPr>
          <p:cNvPr id="112642" name="Rectangle 2">
            <a:extLst>
              <a:ext uri="{FF2B5EF4-FFF2-40B4-BE49-F238E27FC236}">
                <a16:creationId xmlns:a16="http://schemas.microsoft.com/office/drawing/2014/main" id="{451A1CF8-C979-45A2-ABB2-B1B02A71FAB3}"/>
              </a:ext>
            </a:extLst>
          </p:cNvPr>
          <p:cNvSpPr>
            <a:spLocks noRot="1" noChangeArrowheads="1" noTextEdit="1"/>
          </p:cNvSpPr>
          <p:nvPr>
            <p:ph type="sldImg"/>
          </p:nvPr>
        </p:nvSpPr>
        <p:spPr>
          <a:ln/>
        </p:spPr>
      </p:sp>
      <p:sp>
        <p:nvSpPr>
          <p:cNvPr id="112643" name="Rectangle 3">
            <a:extLst>
              <a:ext uri="{FF2B5EF4-FFF2-40B4-BE49-F238E27FC236}">
                <a16:creationId xmlns:a16="http://schemas.microsoft.com/office/drawing/2014/main" id="{6C130F4D-5B74-4CC1-91C5-F2C06A11EABB}"/>
              </a:ext>
            </a:extLst>
          </p:cNvPr>
          <p:cNvSpPr>
            <a:spLocks noGrp="1" noChangeArrowheads="1"/>
          </p:cNvSpPr>
          <p:nvPr>
            <p:ph type="body" idx="1"/>
          </p:nvPr>
        </p:nvSpPr>
        <p:spPr/>
        <p:txBody>
          <a:bodyPr/>
          <a:lstStyle/>
          <a:p>
            <a:endParaRPr lang="ru-R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B55BA0B-8305-4EA5-BAA3-A00A37F3102C}"/>
              </a:ext>
            </a:extLst>
          </p:cNvPr>
          <p:cNvSpPr>
            <a:spLocks noGrp="1" noChangeArrowheads="1"/>
          </p:cNvSpPr>
          <p:nvPr>
            <p:ph type="sldNum" sz="quarter" idx="5"/>
          </p:nvPr>
        </p:nvSpPr>
        <p:spPr>
          <a:ln/>
        </p:spPr>
        <p:txBody>
          <a:bodyPr/>
          <a:lstStyle/>
          <a:p>
            <a:fld id="{9638098D-B883-4F36-8A0A-9FFEB8AB94A5}" type="slidenum">
              <a:rPr lang="en-IN" altLang="en-US"/>
              <a:pPr/>
              <a:t>3</a:t>
            </a:fld>
            <a:endParaRPr lang="en-IN" altLang="en-US"/>
          </a:p>
        </p:txBody>
      </p:sp>
      <p:sp>
        <p:nvSpPr>
          <p:cNvPr id="110594" name="Rectangle 2">
            <a:extLst>
              <a:ext uri="{FF2B5EF4-FFF2-40B4-BE49-F238E27FC236}">
                <a16:creationId xmlns:a16="http://schemas.microsoft.com/office/drawing/2014/main" id="{BB9804D7-093C-4999-93CB-9177D28A2838}"/>
              </a:ext>
            </a:extLst>
          </p:cNvPr>
          <p:cNvSpPr>
            <a:spLocks noRot="1" noChangeArrowheads="1" noTextEdit="1"/>
          </p:cNvSpPr>
          <p:nvPr>
            <p:ph type="sldImg"/>
          </p:nvPr>
        </p:nvSpPr>
        <p:spPr>
          <a:ln/>
        </p:spPr>
      </p:sp>
      <p:sp>
        <p:nvSpPr>
          <p:cNvPr id="110595" name="Rectangle 3">
            <a:extLst>
              <a:ext uri="{FF2B5EF4-FFF2-40B4-BE49-F238E27FC236}">
                <a16:creationId xmlns:a16="http://schemas.microsoft.com/office/drawing/2014/main" id="{E640D735-69DA-4428-B5D7-226E015550A6}"/>
              </a:ext>
            </a:extLst>
          </p:cNvPr>
          <p:cNvSpPr>
            <a:spLocks noGrp="1" noChangeArrowheads="1"/>
          </p:cNvSpPr>
          <p:nvPr>
            <p:ph type="body" idx="1"/>
          </p:nvPr>
        </p:nvSpPr>
        <p:spPr/>
        <p:txBody>
          <a:bodyPr/>
          <a:lstStyle/>
          <a:p>
            <a:endParaRPr lang="ru-RU"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5DCA18E-DECC-418C-BA51-8D88A42B6D18}"/>
              </a:ext>
            </a:extLst>
          </p:cNvPr>
          <p:cNvSpPr>
            <a:spLocks noGrp="1" noChangeArrowheads="1"/>
          </p:cNvSpPr>
          <p:nvPr>
            <p:ph type="ctrTitle"/>
          </p:nvPr>
        </p:nvSpPr>
        <p:spPr>
          <a:xfrm>
            <a:off x="533400" y="381000"/>
            <a:ext cx="8153400" cy="70485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algn="l">
              <a:defRPr sz="4000"/>
            </a:lvl1pPr>
          </a:lstStyle>
          <a:p>
            <a:pPr lvl="0"/>
            <a:r>
              <a:rPr lang="en-US" altLang="en-US" noProof="0"/>
              <a:t>Click to edit Master title style</a:t>
            </a:r>
            <a:endParaRPr lang="en-IN" altLang="en-US" noProof="0"/>
          </a:p>
        </p:txBody>
      </p:sp>
      <p:sp>
        <p:nvSpPr>
          <p:cNvPr id="3075" name="Rectangle 3">
            <a:extLst>
              <a:ext uri="{FF2B5EF4-FFF2-40B4-BE49-F238E27FC236}">
                <a16:creationId xmlns:a16="http://schemas.microsoft.com/office/drawing/2014/main" id="{CF1E1E95-7FF1-4BA6-A8BE-3C60C1BC3350}"/>
              </a:ext>
            </a:extLst>
          </p:cNvPr>
          <p:cNvSpPr>
            <a:spLocks noGrp="1" noChangeArrowheads="1"/>
          </p:cNvSpPr>
          <p:nvPr>
            <p:ph type="subTitle" idx="1"/>
          </p:nvPr>
        </p:nvSpPr>
        <p:spPr>
          <a:xfrm>
            <a:off x="533400" y="1085850"/>
            <a:ext cx="8153400" cy="685800"/>
          </a:xfrm>
          <a:extLst>
            <a:ext uri="{AF507438-7753-43E0-B8FC-AC1667EBCBE1}">
              <a14:hiddenEffects xmlns:a14="http://schemas.microsoft.com/office/drawing/2010/main">
                <a:effectLst>
                  <a:outerShdw dist="17961" dir="2700000" algn="ctr" rotWithShape="0">
                    <a:schemeClr val="tx1"/>
                  </a:outerShdw>
                </a:effectLst>
              </a14:hiddenEffects>
            </a:ext>
          </a:extLst>
        </p:spPr>
        <p:txBody>
          <a:bodyPr/>
          <a:lstStyle>
            <a:lvl1pPr marL="0" indent="0">
              <a:buFontTx/>
              <a:buNone/>
              <a:defRPr sz="2800"/>
            </a:lvl1pPr>
          </a:lstStyle>
          <a:p>
            <a:pPr lvl="0"/>
            <a:r>
              <a:rPr lang="en-US" altLang="en-US" noProof="0"/>
              <a:t>Click to edit Master subtitle style</a:t>
            </a:r>
            <a:endParaRPr lang="en-IN"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85D29-02FA-4B08-89E1-4835AEE7A2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1999B2-41BF-4310-AB65-B3841282D9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747175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BECFBA-193E-4BFB-AE1D-13B68158EBFE}"/>
              </a:ext>
            </a:extLst>
          </p:cNvPr>
          <p:cNvSpPr>
            <a:spLocks noGrp="1"/>
          </p:cNvSpPr>
          <p:nvPr>
            <p:ph type="title" orient="vert"/>
          </p:nvPr>
        </p:nvSpPr>
        <p:spPr>
          <a:xfrm>
            <a:off x="6248400" y="304800"/>
            <a:ext cx="1981200" cy="563880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287DA6-D0CE-4F01-9C8F-0DE25FE7C0AE}"/>
              </a:ext>
            </a:extLst>
          </p:cNvPr>
          <p:cNvSpPr>
            <a:spLocks noGrp="1"/>
          </p:cNvSpPr>
          <p:nvPr>
            <p:ph type="body" orient="vert" idx="1"/>
          </p:nvPr>
        </p:nvSpPr>
        <p:spPr>
          <a:xfrm>
            <a:off x="304800" y="304800"/>
            <a:ext cx="57912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92260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FDACF-2758-45F8-9201-9FEB9A1DF1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0079E3-CADB-4CFA-8D37-2423F6F4EF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56234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F160-DADB-4675-BE64-8A1AD29B202C}"/>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5ABBF3-D954-441E-B8C1-D05C9B226F6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96858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92F53-A712-42C8-B91D-98CE04A137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49527B-BA2B-46B9-87DF-DEE91A38D145}"/>
              </a:ext>
            </a:extLst>
          </p:cNvPr>
          <p:cNvSpPr>
            <a:spLocks noGrp="1"/>
          </p:cNvSpPr>
          <p:nvPr>
            <p:ph sz="half" idx="1"/>
          </p:nvPr>
        </p:nvSpPr>
        <p:spPr>
          <a:xfrm>
            <a:off x="914400" y="1524000"/>
            <a:ext cx="3581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4C4DFC-07FC-4542-A3BF-8182DFDAEFAE}"/>
              </a:ext>
            </a:extLst>
          </p:cNvPr>
          <p:cNvSpPr>
            <a:spLocks noGrp="1"/>
          </p:cNvSpPr>
          <p:nvPr>
            <p:ph sz="half" idx="2"/>
          </p:nvPr>
        </p:nvSpPr>
        <p:spPr>
          <a:xfrm>
            <a:off x="4648200" y="1524000"/>
            <a:ext cx="3581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528803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778B7-EDC2-45A1-8C53-51C93CF55A7E}"/>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C7F2AE-4195-40A7-8CAE-3A5B98729294}"/>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239A37-038F-48E1-9D69-C31B3426C640}"/>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EAB180-4804-42E1-ACBF-5A79E2B7D6D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B45424-8571-4DE1-9FDB-50B252335BF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731187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5774-4E75-4974-AF48-AA4CE2664610}"/>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995743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682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54890-90DA-4C17-907D-0338ED65777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939ACD-F430-4D6C-9780-DDD328BEEDA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F391CFD-91E9-4BDF-B77F-F2491170DE3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1488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035B-EB8E-48A9-8AB5-1136C2363B8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AE0002-83B1-488E-985C-D1C9BDC1C8C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D4CDF5E4-81ED-46D4-9CDB-BEEC902538F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6194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9B4D5DB-8203-4763-903B-02624A8600EF}"/>
              </a:ext>
            </a:extLst>
          </p:cNvPr>
          <p:cNvSpPr>
            <a:spLocks noGrp="1" noChangeArrowheads="1"/>
          </p:cNvSpPr>
          <p:nvPr>
            <p:ph type="title"/>
          </p:nvPr>
        </p:nvSpPr>
        <p:spPr bwMode="auto">
          <a:xfrm>
            <a:off x="304800" y="304800"/>
            <a:ext cx="731520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Rectangle 3">
            <a:extLst>
              <a:ext uri="{FF2B5EF4-FFF2-40B4-BE49-F238E27FC236}">
                <a16:creationId xmlns:a16="http://schemas.microsoft.com/office/drawing/2014/main" id="{9645117F-24A8-4DD7-AB87-3CFC9FC3799A}"/>
              </a:ext>
            </a:extLst>
          </p:cNvPr>
          <p:cNvSpPr>
            <a:spLocks noGrp="1" noChangeArrowheads="1"/>
          </p:cNvSpPr>
          <p:nvPr>
            <p:ph type="body" idx="1"/>
          </p:nvPr>
        </p:nvSpPr>
        <p:spPr bwMode="auto">
          <a:xfrm>
            <a:off x="914400" y="1524000"/>
            <a:ext cx="7315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rtl="0" eaLnBrk="1" fontAlgn="base" hangingPunct="1">
        <a:spcBef>
          <a:spcPct val="0"/>
        </a:spcBef>
        <a:spcAft>
          <a:spcPct val="0"/>
        </a:spcAft>
        <a:defRPr sz="4400" kern="1200">
          <a:solidFill>
            <a:srgbClr val="000000"/>
          </a:solidFill>
          <a:latin typeface="+mj-lt"/>
          <a:ea typeface="+mj-ea"/>
          <a:cs typeface="+mj-cs"/>
        </a:defRPr>
      </a:lvl1pPr>
      <a:lvl2pPr algn="r" rtl="0" eaLnBrk="1" fontAlgn="base" hangingPunct="1">
        <a:spcBef>
          <a:spcPct val="0"/>
        </a:spcBef>
        <a:spcAft>
          <a:spcPct val="0"/>
        </a:spcAft>
        <a:defRPr sz="4400">
          <a:solidFill>
            <a:srgbClr val="000000"/>
          </a:solidFill>
          <a:latin typeface="Microsoft Sans Serif" panose="020B0604020202020204" pitchFamily="34" charset="0"/>
        </a:defRPr>
      </a:lvl2pPr>
      <a:lvl3pPr algn="r" rtl="0" eaLnBrk="1" fontAlgn="base" hangingPunct="1">
        <a:spcBef>
          <a:spcPct val="0"/>
        </a:spcBef>
        <a:spcAft>
          <a:spcPct val="0"/>
        </a:spcAft>
        <a:defRPr sz="4400">
          <a:solidFill>
            <a:srgbClr val="000000"/>
          </a:solidFill>
          <a:latin typeface="Microsoft Sans Serif" panose="020B0604020202020204" pitchFamily="34" charset="0"/>
        </a:defRPr>
      </a:lvl3pPr>
      <a:lvl4pPr algn="r" rtl="0" eaLnBrk="1" fontAlgn="base" hangingPunct="1">
        <a:spcBef>
          <a:spcPct val="0"/>
        </a:spcBef>
        <a:spcAft>
          <a:spcPct val="0"/>
        </a:spcAft>
        <a:defRPr sz="4400">
          <a:solidFill>
            <a:srgbClr val="000000"/>
          </a:solidFill>
          <a:latin typeface="Microsoft Sans Serif" panose="020B0604020202020204" pitchFamily="34" charset="0"/>
        </a:defRPr>
      </a:lvl4pPr>
      <a:lvl5pPr algn="r" rtl="0" eaLnBrk="1" fontAlgn="base" hangingPunct="1">
        <a:spcBef>
          <a:spcPct val="0"/>
        </a:spcBef>
        <a:spcAft>
          <a:spcPct val="0"/>
        </a:spcAft>
        <a:defRPr sz="4400">
          <a:solidFill>
            <a:srgbClr val="000000"/>
          </a:solidFill>
          <a:latin typeface="Microsoft Sans Serif" panose="020B0604020202020204" pitchFamily="34" charset="0"/>
        </a:defRPr>
      </a:lvl5pPr>
      <a:lvl6pPr marL="457200" algn="r" rtl="0" eaLnBrk="1" fontAlgn="base" hangingPunct="1">
        <a:spcBef>
          <a:spcPct val="0"/>
        </a:spcBef>
        <a:spcAft>
          <a:spcPct val="0"/>
        </a:spcAft>
        <a:defRPr sz="4400">
          <a:solidFill>
            <a:srgbClr val="000000"/>
          </a:solidFill>
          <a:latin typeface="Microsoft Sans Serif" panose="020B0604020202020204" pitchFamily="34" charset="0"/>
        </a:defRPr>
      </a:lvl6pPr>
      <a:lvl7pPr marL="914400" algn="r" rtl="0" eaLnBrk="1" fontAlgn="base" hangingPunct="1">
        <a:spcBef>
          <a:spcPct val="0"/>
        </a:spcBef>
        <a:spcAft>
          <a:spcPct val="0"/>
        </a:spcAft>
        <a:defRPr sz="4400">
          <a:solidFill>
            <a:srgbClr val="000000"/>
          </a:solidFill>
          <a:latin typeface="Microsoft Sans Serif" panose="020B0604020202020204" pitchFamily="34" charset="0"/>
        </a:defRPr>
      </a:lvl7pPr>
      <a:lvl8pPr marL="1371600" algn="r" rtl="0" eaLnBrk="1" fontAlgn="base" hangingPunct="1">
        <a:spcBef>
          <a:spcPct val="0"/>
        </a:spcBef>
        <a:spcAft>
          <a:spcPct val="0"/>
        </a:spcAft>
        <a:defRPr sz="4400">
          <a:solidFill>
            <a:srgbClr val="000000"/>
          </a:solidFill>
          <a:latin typeface="Microsoft Sans Serif" panose="020B0604020202020204" pitchFamily="34" charset="0"/>
        </a:defRPr>
      </a:lvl8pPr>
      <a:lvl9pPr marL="1828800" algn="r" rtl="0" eaLnBrk="1" fontAlgn="base" hangingPunct="1">
        <a:spcBef>
          <a:spcPct val="0"/>
        </a:spcBef>
        <a:spcAft>
          <a:spcPct val="0"/>
        </a:spcAft>
        <a:defRPr sz="4400">
          <a:solidFill>
            <a:srgbClr val="000000"/>
          </a:solidFill>
          <a:latin typeface="Microsoft Sans Serif"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rgbClr val="000000"/>
          </a:solidFill>
          <a:latin typeface="+mn-lt"/>
          <a:ea typeface="+mn-ea"/>
          <a:cs typeface="+mn-cs"/>
        </a:defRPr>
      </a:lvl1pPr>
      <a:lvl2pPr marL="742950" indent="-285750" algn="l" rtl="0" eaLnBrk="1" fontAlgn="base" hangingPunct="1">
        <a:spcBef>
          <a:spcPct val="20000"/>
        </a:spcBef>
        <a:spcAft>
          <a:spcPct val="0"/>
        </a:spcAft>
        <a:buChar char="–"/>
        <a:defRPr sz="2800" kern="1200">
          <a:solidFill>
            <a:srgbClr val="000000"/>
          </a:solidFill>
          <a:latin typeface="+mn-lt"/>
          <a:ea typeface="+mn-ea"/>
          <a:cs typeface="+mn-cs"/>
        </a:defRPr>
      </a:lvl2pPr>
      <a:lvl3pPr marL="1143000" indent="-228600" algn="l" rtl="0" eaLnBrk="1" fontAlgn="base" hangingPunct="1">
        <a:spcBef>
          <a:spcPct val="20000"/>
        </a:spcBef>
        <a:spcAft>
          <a:spcPct val="0"/>
        </a:spcAft>
        <a:buChar char="•"/>
        <a:defRPr sz="2400" kern="1200">
          <a:solidFill>
            <a:srgbClr val="000000"/>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000000"/>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8">
            <a:extLst>
              <a:ext uri="{FF2B5EF4-FFF2-40B4-BE49-F238E27FC236}">
                <a16:creationId xmlns:a16="http://schemas.microsoft.com/office/drawing/2014/main" id="{0BAAB629-320D-4DA9-A8E2-EA46F4889A37}"/>
              </a:ext>
            </a:extLst>
          </p:cNvPr>
          <p:cNvSpPr>
            <a:spLocks noGrp="1" noChangeArrowheads="1"/>
          </p:cNvSpPr>
          <p:nvPr>
            <p:ph type="ctrTitle"/>
          </p:nvPr>
        </p:nvSpPr>
        <p:spPr>
          <a:xfrm>
            <a:off x="538470" y="381000"/>
            <a:ext cx="8153400" cy="704850"/>
          </a:xfrm>
        </p:spPr>
        <p:txBody>
          <a:bodyPr/>
          <a:lstStyle/>
          <a:p>
            <a:r>
              <a:rPr lang="en-US" altLang="en-US" sz="3200" dirty="0">
                <a:latin typeface="Arial Rounded MT Bold" panose="020F0704030504030204" pitchFamily="34" charset="0"/>
              </a:rPr>
              <a:t>Project TITLE:</a:t>
            </a:r>
            <a:endParaRPr lang="ru-RU" altLang="en-US" sz="3200" dirty="0">
              <a:latin typeface="Arial Narrow" panose="020B0606020202030204" pitchFamily="34" charset="0"/>
            </a:endParaRPr>
          </a:p>
        </p:txBody>
      </p:sp>
      <p:sp>
        <p:nvSpPr>
          <p:cNvPr id="2057" name="Rectangle 9">
            <a:extLst>
              <a:ext uri="{FF2B5EF4-FFF2-40B4-BE49-F238E27FC236}">
                <a16:creationId xmlns:a16="http://schemas.microsoft.com/office/drawing/2014/main" id="{9F4FE670-ACCA-4B25-81CD-51B53E1E6A6B}"/>
              </a:ext>
            </a:extLst>
          </p:cNvPr>
          <p:cNvSpPr>
            <a:spLocks noGrp="1" noChangeArrowheads="1"/>
          </p:cNvSpPr>
          <p:nvPr>
            <p:ph type="subTitle" idx="1"/>
          </p:nvPr>
        </p:nvSpPr>
        <p:spPr>
          <a:xfrm>
            <a:off x="179512" y="1085850"/>
            <a:ext cx="8507288" cy="5511502"/>
          </a:xfrm>
        </p:spPr>
        <p:txBody>
          <a:bodyPr/>
          <a:lstStyle/>
          <a:p>
            <a:r>
              <a:rPr lang="en-IN" dirty="0">
                <a:latin typeface="Arial Rounded MT Bold" panose="020F0704030504030204" pitchFamily="34" charset="0"/>
              </a:rPr>
              <a:t>    NBA Draft Combine Measurements    Analysis</a:t>
            </a:r>
          </a:p>
          <a:p>
            <a:endParaRPr lang="en-IN" altLang="en-US" dirty="0">
              <a:latin typeface="Arial Rounded MT Bold" panose="020F0704030504030204" pitchFamily="34" charset="0"/>
            </a:endParaRPr>
          </a:p>
          <a:p>
            <a:endParaRPr lang="en-IN" altLang="en-US" dirty="0">
              <a:latin typeface="Arial Rounded MT Bold" panose="020F0704030504030204" pitchFamily="34" charset="0"/>
            </a:endParaRPr>
          </a:p>
          <a:p>
            <a:endParaRPr lang="en-IN" altLang="en-US" dirty="0">
              <a:latin typeface="Arial Rounded MT Bold" panose="020F0704030504030204" pitchFamily="34" charset="0"/>
            </a:endParaRPr>
          </a:p>
          <a:p>
            <a:endParaRPr lang="en-IN" altLang="en-US" dirty="0">
              <a:latin typeface="Arial Rounded MT Bold" panose="020F0704030504030204" pitchFamily="34" charset="0"/>
            </a:endParaRPr>
          </a:p>
          <a:p>
            <a:r>
              <a:rPr lang="en-IN" altLang="en-US" sz="1800" dirty="0">
                <a:latin typeface="Arial Rounded MT Bold" panose="020F0704030504030204" pitchFamily="34" charset="0"/>
              </a:rPr>
              <a:t>     Presented by: </a:t>
            </a:r>
          </a:p>
          <a:p>
            <a:r>
              <a:rPr lang="en-IN" altLang="en-US" sz="1800" dirty="0">
                <a:latin typeface="Arial Rounded MT Bold" panose="020F0704030504030204" pitchFamily="34" charset="0"/>
              </a:rPr>
              <a:t>     Shriyansh S Mishra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484DA-F563-4A26-8F00-FB74C48C25DC}"/>
              </a:ext>
            </a:extLst>
          </p:cNvPr>
          <p:cNvSpPr>
            <a:spLocks noGrp="1"/>
          </p:cNvSpPr>
          <p:nvPr>
            <p:ph type="title"/>
          </p:nvPr>
        </p:nvSpPr>
        <p:spPr>
          <a:xfrm>
            <a:off x="-324544" y="188640"/>
            <a:ext cx="7315200" cy="715963"/>
          </a:xfrm>
        </p:spPr>
        <p:txBody>
          <a:bodyPr/>
          <a:lstStyle/>
          <a:p>
            <a:r>
              <a:rPr lang="en-IN" sz="2400" dirty="0">
                <a:latin typeface="Arial Rounded MT Bold" panose="020F0704030504030204" pitchFamily="34" charset="0"/>
              </a:rPr>
              <a:t>Conclusion and Recommendations</a:t>
            </a:r>
          </a:p>
        </p:txBody>
      </p:sp>
      <p:sp>
        <p:nvSpPr>
          <p:cNvPr id="4" name="Rectangle 1">
            <a:extLst>
              <a:ext uri="{FF2B5EF4-FFF2-40B4-BE49-F238E27FC236}">
                <a16:creationId xmlns:a16="http://schemas.microsoft.com/office/drawing/2014/main" id="{ECE6E4EA-6ECF-427A-ADEB-5C9E9C5DC2D1}"/>
              </a:ext>
            </a:extLst>
          </p:cNvPr>
          <p:cNvSpPr>
            <a:spLocks noGrp="1" noChangeArrowheads="1"/>
          </p:cNvSpPr>
          <p:nvPr>
            <p:ph idx="1"/>
          </p:nvPr>
        </p:nvSpPr>
        <p:spPr bwMode="auto">
          <a:xfrm>
            <a:off x="971600" y="1559551"/>
            <a:ext cx="7682102" cy="2257028"/>
          </a:xfrm>
          <a:prstGeom prst="rect">
            <a:avLst/>
          </a:prstGeom>
          <a:noFill/>
          <a:ln>
            <a:noFill/>
          </a:ln>
          <a:effectLst/>
          <a:extLst>
            <a:ext uri="{909E8E84-426E-40DD-AFC4-6F175D3DCCD1}">
              <a14:hiddenFill xmlns:a14="http://schemas.microsoft.com/office/drawing/2010/main">
                <a:gradFill rotWithShape="1">
                  <a:gsLst>
                    <a:gs pos="0">
                      <a:schemeClr val="bg2">
                        <a:gamma/>
                        <a:tint val="26667"/>
                        <a:invGamma/>
                      </a:schemeClr>
                    </a:gs>
                    <a:gs pos="100000">
                      <a:schemeClr val="bg2">
                        <a:alpha val="14999"/>
                      </a:schemeClr>
                    </a:gs>
                  </a:gsLst>
                  <a:lin ang="5400000" scaled="1"/>
                </a:gra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Char char="•"/>
              <a:tabLst/>
            </a:pPr>
            <a:r>
              <a:rPr kumimoji="0" lang="en-IN" altLang="en-US" sz="1800" b="1" i="0" u="none" strike="noStrike" cap="none" normalizeH="0" baseline="0" dirty="0">
                <a:ln>
                  <a:noFill/>
                </a:ln>
                <a:solidFill>
                  <a:schemeClr val="tx1"/>
                </a:solidFill>
                <a:effectLst/>
                <a:latin typeface="Arial" panose="020B0604020202020204" pitchFamily="34" charset="0"/>
              </a:rPr>
              <a:t>Key Insights:</a:t>
            </a:r>
            <a:endParaRPr kumimoji="0" lang="en-IN"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IN" altLang="en-US" sz="1800" b="0" i="0" u="none" strike="noStrike" cap="none" normalizeH="0" baseline="0" dirty="0">
                <a:ln>
                  <a:noFill/>
                </a:ln>
                <a:solidFill>
                  <a:schemeClr val="tx1"/>
                </a:solidFill>
                <a:effectLst/>
                <a:latin typeface="Arial" panose="020B0604020202020204" pitchFamily="34" charset="0"/>
              </a:rPr>
              <a:t>Taller and heavier players generally perform better in specific positions.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IN" altLang="en-US" sz="1800" b="0" i="0" u="none" strike="noStrike" cap="none" normalizeH="0" baseline="0" dirty="0">
                <a:ln>
                  <a:noFill/>
                </a:ln>
                <a:solidFill>
                  <a:schemeClr val="tx1"/>
                </a:solidFill>
                <a:effectLst/>
                <a:latin typeface="Arial" panose="020B0604020202020204" pitchFamily="34" charset="0"/>
              </a:rPr>
              <a:t>Wingspan and standing reach are crucial for certain player roles.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IN" altLang="en-US" sz="1800" b="1" i="0" u="none" strike="noStrike" cap="none" normalizeH="0" baseline="0" dirty="0">
                <a:ln>
                  <a:noFill/>
                </a:ln>
                <a:solidFill>
                  <a:schemeClr val="tx1"/>
                </a:solidFill>
                <a:effectLst/>
                <a:latin typeface="Arial" panose="020B0604020202020204" pitchFamily="34" charset="0"/>
              </a:rPr>
              <a:t>Recommendation:</a:t>
            </a:r>
            <a:r>
              <a:rPr kumimoji="0" lang="en-IN" altLang="en-US" sz="1800" b="0" i="0" u="none" strike="noStrike" cap="none" normalizeH="0" baseline="0" dirty="0">
                <a:ln>
                  <a:noFill/>
                </a:ln>
                <a:solidFill>
                  <a:schemeClr val="tx1"/>
                </a:solidFill>
                <a:effectLst/>
                <a:latin typeface="Arial" panose="020B0604020202020204" pitchFamily="34" charset="0"/>
              </a:rPr>
              <a:t> Future NBA draft evaluations should focus on a </a:t>
            </a:r>
          </a:p>
          <a:p>
            <a:pPr marL="0" marR="0" lvl="0" indent="0" algn="l" defTabSz="914400" rtl="0" eaLnBrk="0" fontAlgn="base" latinLnBrk="0" hangingPunct="0">
              <a:lnSpc>
                <a:spcPct val="150000"/>
              </a:lnSpc>
              <a:spcBef>
                <a:spcPct val="0"/>
              </a:spcBef>
              <a:spcAft>
                <a:spcPct val="0"/>
              </a:spcAft>
              <a:buClrTx/>
              <a:buSzTx/>
              <a:buNone/>
              <a:tabLst/>
            </a:pPr>
            <a:r>
              <a:rPr lang="en-IN" altLang="en-US" sz="1800" dirty="0">
                <a:solidFill>
                  <a:schemeClr val="tx1"/>
                </a:solidFill>
                <a:latin typeface="Arial" panose="020B0604020202020204" pitchFamily="34" charset="0"/>
              </a:rPr>
              <a:t> </a:t>
            </a:r>
            <a:r>
              <a:rPr kumimoji="0" lang="en-IN" altLang="en-US" sz="1800" b="0" i="0" u="none" strike="noStrike" cap="none" normalizeH="0" baseline="0" dirty="0">
                <a:ln>
                  <a:noFill/>
                </a:ln>
                <a:solidFill>
                  <a:schemeClr val="tx1"/>
                </a:solidFill>
                <a:effectLst/>
                <a:latin typeface="Arial" panose="020B0604020202020204" pitchFamily="34" charset="0"/>
              </a:rPr>
              <a:t>combination of physical measurements and skill performance </a:t>
            </a:r>
          </a:p>
        </p:txBody>
      </p:sp>
    </p:spTree>
    <p:extLst>
      <p:ext uri="{BB962C8B-B14F-4D97-AF65-F5344CB8AC3E}">
        <p14:creationId xmlns:p14="http://schemas.microsoft.com/office/powerpoint/2010/main" val="3716967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0A860B-A74F-43DE-A46F-B323281778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723" y="1304764"/>
            <a:ext cx="7438554" cy="4248472"/>
          </a:xfrm>
          <a:prstGeom prst="rect">
            <a:avLst/>
          </a:prstGeom>
        </p:spPr>
      </p:pic>
    </p:spTree>
    <p:extLst>
      <p:ext uri="{BB962C8B-B14F-4D97-AF65-F5344CB8AC3E}">
        <p14:creationId xmlns:p14="http://schemas.microsoft.com/office/powerpoint/2010/main" val="156403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82B5E0-1E5A-4145-A64C-AC08B5CFA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470" y="342469"/>
            <a:ext cx="5449060" cy="6173061"/>
          </a:xfrm>
          <a:prstGeom prst="rect">
            <a:avLst/>
          </a:prstGeom>
        </p:spPr>
      </p:pic>
    </p:spTree>
    <p:extLst>
      <p:ext uri="{BB962C8B-B14F-4D97-AF65-F5344CB8AC3E}">
        <p14:creationId xmlns:p14="http://schemas.microsoft.com/office/powerpoint/2010/main" val="1040616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B90366-8BEF-459E-9162-43E9D935D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824" y="764704"/>
            <a:ext cx="7740352" cy="5489448"/>
          </a:xfrm>
          <a:prstGeom prst="rect">
            <a:avLst/>
          </a:prstGeom>
        </p:spPr>
      </p:pic>
    </p:spTree>
    <p:extLst>
      <p:ext uri="{BB962C8B-B14F-4D97-AF65-F5344CB8AC3E}">
        <p14:creationId xmlns:p14="http://schemas.microsoft.com/office/powerpoint/2010/main" val="4025989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217B96-9963-4F39-A459-F0BD7B21A4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628" y="260648"/>
            <a:ext cx="6696744" cy="6034519"/>
          </a:xfrm>
          <a:prstGeom prst="rect">
            <a:avLst/>
          </a:prstGeom>
        </p:spPr>
      </p:pic>
    </p:spTree>
    <p:extLst>
      <p:ext uri="{BB962C8B-B14F-4D97-AF65-F5344CB8AC3E}">
        <p14:creationId xmlns:p14="http://schemas.microsoft.com/office/powerpoint/2010/main" val="409914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F36AEA-0604-4A03-971D-60B4399C1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516" y="316594"/>
            <a:ext cx="6412967" cy="6224812"/>
          </a:xfrm>
          <a:prstGeom prst="rect">
            <a:avLst/>
          </a:prstGeom>
        </p:spPr>
      </p:pic>
    </p:spTree>
    <p:extLst>
      <p:ext uri="{BB962C8B-B14F-4D97-AF65-F5344CB8AC3E}">
        <p14:creationId xmlns:p14="http://schemas.microsoft.com/office/powerpoint/2010/main" val="2341281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439931-46FA-40AE-AFE9-D8D28DD5E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301" y="508205"/>
            <a:ext cx="6625397" cy="5841589"/>
          </a:xfrm>
          <a:prstGeom prst="rect">
            <a:avLst/>
          </a:prstGeom>
        </p:spPr>
      </p:pic>
    </p:spTree>
    <p:extLst>
      <p:ext uri="{BB962C8B-B14F-4D97-AF65-F5344CB8AC3E}">
        <p14:creationId xmlns:p14="http://schemas.microsoft.com/office/powerpoint/2010/main" val="2801677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DBCCB5-97E3-4499-B798-367571EFD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2411" y="678296"/>
            <a:ext cx="6499177" cy="5501407"/>
          </a:xfrm>
          <a:prstGeom prst="rect">
            <a:avLst/>
          </a:prstGeom>
        </p:spPr>
      </p:pic>
    </p:spTree>
    <p:extLst>
      <p:ext uri="{BB962C8B-B14F-4D97-AF65-F5344CB8AC3E}">
        <p14:creationId xmlns:p14="http://schemas.microsoft.com/office/powerpoint/2010/main" val="1041535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6512A8-8E10-4F11-B660-C4BC513E8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5667" y="522661"/>
            <a:ext cx="7192665" cy="5812677"/>
          </a:xfrm>
          <a:prstGeom prst="rect">
            <a:avLst/>
          </a:prstGeom>
        </p:spPr>
      </p:pic>
    </p:spTree>
    <p:extLst>
      <p:ext uri="{BB962C8B-B14F-4D97-AF65-F5344CB8AC3E}">
        <p14:creationId xmlns:p14="http://schemas.microsoft.com/office/powerpoint/2010/main" val="2895069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746B5C-C707-49D8-9AD4-F953D23EF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793" y="540243"/>
            <a:ext cx="6348413" cy="5777513"/>
          </a:xfrm>
          <a:prstGeom prst="rect">
            <a:avLst/>
          </a:prstGeom>
        </p:spPr>
      </p:pic>
    </p:spTree>
    <p:extLst>
      <p:ext uri="{BB962C8B-B14F-4D97-AF65-F5344CB8AC3E}">
        <p14:creationId xmlns:p14="http://schemas.microsoft.com/office/powerpoint/2010/main" val="41094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a:extLst>
              <a:ext uri="{FF2B5EF4-FFF2-40B4-BE49-F238E27FC236}">
                <a16:creationId xmlns:a16="http://schemas.microsoft.com/office/drawing/2014/main" id="{2DD7D9F3-4B7E-4633-8C97-2447B9922AE5}"/>
              </a:ext>
            </a:extLst>
          </p:cNvPr>
          <p:cNvSpPr>
            <a:spLocks noGrp="1" noChangeArrowheads="1"/>
          </p:cNvSpPr>
          <p:nvPr>
            <p:ph type="title"/>
          </p:nvPr>
        </p:nvSpPr>
        <p:spPr>
          <a:xfrm>
            <a:off x="323528" y="426697"/>
            <a:ext cx="7315200" cy="715963"/>
          </a:xfrm>
        </p:spPr>
        <p:txBody>
          <a:bodyPr/>
          <a:lstStyle/>
          <a:p>
            <a:pPr algn="l"/>
            <a:r>
              <a:rPr lang="en-IN" sz="2400" dirty="0">
                <a:latin typeface="Arial Rounded MT Bold" panose="020F0704030504030204" pitchFamily="34" charset="0"/>
              </a:rPr>
              <a:t>      Project Overview</a:t>
            </a:r>
            <a:endParaRPr lang="ru-RU" altLang="en-US" sz="2400" dirty="0"/>
          </a:p>
        </p:txBody>
      </p:sp>
      <p:sp>
        <p:nvSpPr>
          <p:cNvPr id="17413" name="Rectangle 5">
            <a:extLst>
              <a:ext uri="{FF2B5EF4-FFF2-40B4-BE49-F238E27FC236}">
                <a16:creationId xmlns:a16="http://schemas.microsoft.com/office/drawing/2014/main" id="{DC7089A2-C60C-47E3-9C7F-E9AEC05AA0A5}"/>
              </a:ext>
            </a:extLst>
          </p:cNvPr>
          <p:cNvSpPr>
            <a:spLocks noGrp="1" noChangeArrowheads="1"/>
          </p:cNvSpPr>
          <p:nvPr>
            <p:ph type="body" idx="1"/>
          </p:nvPr>
        </p:nvSpPr>
        <p:spPr>
          <a:xfrm>
            <a:off x="827584" y="1340768"/>
            <a:ext cx="7402016" cy="4635624"/>
          </a:xfrm>
        </p:spPr>
        <p:txBody>
          <a:bodyPr/>
          <a:lstStyle/>
          <a:p>
            <a:pPr marL="0" indent="0">
              <a:lnSpc>
                <a:spcPct val="80000"/>
              </a:lnSpc>
              <a:buNone/>
            </a:pPr>
            <a:r>
              <a:rPr lang="en-US" sz="1800" dirty="0"/>
              <a:t>The goal of this project is to analyze NBA Draft Combine measurements to uncover patterns and insights. These measurements, which include player height, wingspan, weight, and other physical attributes, help in predicting player success in the NBA.</a:t>
            </a:r>
            <a:endParaRPr lang="ru-RU" altLang="en-US" sz="1800" dirty="0"/>
          </a:p>
        </p:txBody>
      </p:sp>
      <p:pic>
        <p:nvPicPr>
          <p:cNvPr id="7" name="Picture 6">
            <a:extLst>
              <a:ext uri="{FF2B5EF4-FFF2-40B4-BE49-F238E27FC236}">
                <a16:creationId xmlns:a16="http://schemas.microsoft.com/office/drawing/2014/main" id="{64BC4819-6C45-42CF-A94A-C8186BAE6A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53912" y="2776769"/>
            <a:ext cx="7480498" cy="365453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03CBA2-0B3F-4846-9C05-411DFE2AE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36" y="851917"/>
            <a:ext cx="7524328" cy="5154166"/>
          </a:xfrm>
          <a:prstGeom prst="rect">
            <a:avLst/>
          </a:prstGeom>
        </p:spPr>
      </p:pic>
    </p:spTree>
    <p:extLst>
      <p:ext uri="{BB962C8B-B14F-4D97-AF65-F5344CB8AC3E}">
        <p14:creationId xmlns:p14="http://schemas.microsoft.com/office/powerpoint/2010/main" val="1046581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071F42-299D-472A-9472-5EA77C0645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747" y="497788"/>
            <a:ext cx="5448505" cy="5862423"/>
          </a:xfrm>
          <a:prstGeom prst="rect">
            <a:avLst/>
          </a:prstGeom>
        </p:spPr>
      </p:pic>
    </p:spTree>
    <p:extLst>
      <p:ext uri="{BB962C8B-B14F-4D97-AF65-F5344CB8AC3E}">
        <p14:creationId xmlns:p14="http://schemas.microsoft.com/office/powerpoint/2010/main" val="3398426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16D9182-5DFE-427E-B250-FA94075ED815}"/>
              </a:ext>
            </a:extLst>
          </p:cNvPr>
          <p:cNvSpPr>
            <a:spLocks noGrp="1" noChangeArrowheads="1"/>
          </p:cNvSpPr>
          <p:nvPr>
            <p:ph type="title"/>
          </p:nvPr>
        </p:nvSpPr>
        <p:spPr>
          <a:xfrm>
            <a:off x="1981200" y="685800"/>
            <a:ext cx="6934200" cy="715963"/>
          </a:xfrm>
        </p:spPr>
        <p:txBody>
          <a:bodyPr/>
          <a:lstStyle/>
          <a:p>
            <a:pPr algn="l"/>
            <a:r>
              <a:rPr lang="en-IN" sz="2800" dirty="0">
                <a:latin typeface="Arial Rounded MT Bold" panose="020F0704030504030204" pitchFamily="34" charset="0"/>
              </a:rPr>
              <a:t>Dataset Summary</a:t>
            </a:r>
            <a:endParaRPr lang="en-IN" altLang="en-US" sz="2800" dirty="0">
              <a:solidFill>
                <a:schemeClr val="tx1"/>
              </a:solidFill>
              <a:latin typeface="Arial Rounded MT Bold" panose="020F0704030504030204" pitchFamily="34" charset="0"/>
            </a:endParaRPr>
          </a:p>
        </p:txBody>
      </p:sp>
      <p:sp>
        <p:nvSpPr>
          <p:cNvPr id="60419" name="Rectangle 3">
            <a:extLst>
              <a:ext uri="{FF2B5EF4-FFF2-40B4-BE49-F238E27FC236}">
                <a16:creationId xmlns:a16="http://schemas.microsoft.com/office/drawing/2014/main" id="{C0CE996D-9114-4972-9BD7-152FBAA80191}"/>
              </a:ext>
            </a:extLst>
          </p:cNvPr>
          <p:cNvSpPr>
            <a:spLocks noGrp="1" noChangeArrowheads="1"/>
          </p:cNvSpPr>
          <p:nvPr>
            <p:ph type="body" idx="1"/>
          </p:nvPr>
        </p:nvSpPr>
        <p:spPr>
          <a:xfrm>
            <a:off x="1964824" y="1628800"/>
            <a:ext cx="6934200" cy="5229200"/>
          </a:xfrm>
        </p:spPr>
        <p:txBody>
          <a:bodyPr/>
          <a:lstStyle/>
          <a:p>
            <a:pPr marL="0" indent="0">
              <a:lnSpc>
                <a:spcPct val="80000"/>
              </a:lnSpc>
              <a:buNone/>
            </a:pPr>
            <a:r>
              <a:rPr lang="en-US" sz="1600" dirty="0"/>
              <a:t>The dataset includes measurements of 80+ NBA draft players.</a:t>
            </a:r>
            <a:br>
              <a:rPr lang="en-US" sz="1600" dirty="0"/>
            </a:br>
            <a:r>
              <a:rPr lang="en-US" sz="1600" dirty="0"/>
              <a:t>Key attributes analyzed include</a:t>
            </a:r>
          </a:p>
          <a:p>
            <a:pPr>
              <a:lnSpc>
                <a:spcPct val="80000"/>
              </a:lnSpc>
              <a:buFont typeface="Wingdings" panose="05000000000000000000" pitchFamily="2" charset="2"/>
              <a:buChar char="Ø"/>
            </a:pPr>
            <a:endParaRPr lang="en-US" altLang="en-US" sz="1600" dirty="0">
              <a:solidFill>
                <a:schemeClr val="tx1"/>
              </a:solidFill>
            </a:endParaRPr>
          </a:p>
          <a:p>
            <a:pPr>
              <a:lnSpc>
                <a:spcPct val="80000"/>
              </a:lnSpc>
              <a:buFont typeface="Wingdings" panose="05000000000000000000" pitchFamily="2" charset="2"/>
              <a:buChar char="Ø"/>
            </a:pPr>
            <a:endParaRPr lang="en-US" altLang="en-US" sz="1600" dirty="0">
              <a:solidFill>
                <a:schemeClr val="tx1"/>
              </a:solidFill>
            </a:endParaRPr>
          </a:p>
          <a:p>
            <a:pPr>
              <a:lnSpc>
                <a:spcPct val="80000"/>
              </a:lnSpc>
              <a:buFont typeface="Wingdings" panose="05000000000000000000" pitchFamily="2" charset="2"/>
              <a:buChar char="Ø"/>
            </a:pPr>
            <a:r>
              <a:rPr lang="en-IN" altLang="en-US" sz="1600" dirty="0">
                <a:solidFill>
                  <a:schemeClr val="tx1"/>
                </a:solidFill>
              </a:rPr>
              <a:t>Hand Length</a:t>
            </a:r>
          </a:p>
          <a:p>
            <a:pPr>
              <a:lnSpc>
                <a:spcPct val="80000"/>
              </a:lnSpc>
              <a:buFont typeface="Wingdings" panose="05000000000000000000" pitchFamily="2" charset="2"/>
              <a:buChar char="Ø"/>
            </a:pPr>
            <a:r>
              <a:rPr lang="en-IN" altLang="en-US" sz="1600" dirty="0">
                <a:solidFill>
                  <a:schemeClr val="tx1"/>
                </a:solidFill>
              </a:rPr>
              <a:t>Hand Width</a:t>
            </a:r>
          </a:p>
          <a:p>
            <a:pPr>
              <a:lnSpc>
                <a:spcPct val="80000"/>
              </a:lnSpc>
              <a:buFont typeface="Wingdings" panose="05000000000000000000" pitchFamily="2" charset="2"/>
              <a:buChar char="Ø"/>
            </a:pPr>
            <a:r>
              <a:rPr lang="en-IN" altLang="en-US" sz="1600" dirty="0">
                <a:solidFill>
                  <a:schemeClr val="tx1"/>
                </a:solidFill>
              </a:rPr>
              <a:t>Height</a:t>
            </a:r>
          </a:p>
          <a:p>
            <a:pPr>
              <a:lnSpc>
                <a:spcPct val="80000"/>
              </a:lnSpc>
              <a:buFont typeface="Wingdings" panose="05000000000000000000" pitchFamily="2" charset="2"/>
              <a:buChar char="Ø"/>
            </a:pPr>
            <a:r>
              <a:rPr lang="en-IN" altLang="en-US" sz="1600" dirty="0">
                <a:solidFill>
                  <a:schemeClr val="tx1"/>
                </a:solidFill>
              </a:rPr>
              <a:t>Standing Reach</a:t>
            </a:r>
          </a:p>
          <a:p>
            <a:pPr>
              <a:lnSpc>
                <a:spcPct val="80000"/>
              </a:lnSpc>
              <a:buFont typeface="Wingdings" panose="05000000000000000000" pitchFamily="2" charset="2"/>
              <a:buChar char="Ø"/>
            </a:pPr>
            <a:r>
              <a:rPr lang="en-IN" altLang="en-US" sz="1600" dirty="0">
                <a:solidFill>
                  <a:schemeClr val="tx1"/>
                </a:solidFill>
              </a:rPr>
              <a:t>Weight</a:t>
            </a:r>
          </a:p>
          <a:p>
            <a:pPr>
              <a:lnSpc>
                <a:spcPct val="80000"/>
              </a:lnSpc>
              <a:buFont typeface="Wingdings" panose="05000000000000000000" pitchFamily="2" charset="2"/>
              <a:buChar char="Ø"/>
            </a:pPr>
            <a:r>
              <a:rPr lang="en-IN" altLang="en-US" sz="1600" dirty="0">
                <a:solidFill>
                  <a:schemeClr val="tx1"/>
                </a:solidFill>
              </a:rPr>
              <a:t>Wingspan</a:t>
            </a:r>
          </a:p>
          <a:p>
            <a:pPr>
              <a:lnSpc>
                <a:spcPct val="80000"/>
              </a:lnSpc>
              <a:buFont typeface="Wingdings" panose="05000000000000000000" pitchFamily="2" charset="2"/>
              <a:buChar char="Ø"/>
            </a:pPr>
            <a:endParaRPr lang="en-IN" altLang="en-US" sz="2000" dirty="0">
              <a:solidFill>
                <a:schemeClr val="tx1"/>
              </a:solidFill>
            </a:endParaRPr>
          </a:p>
        </p:txBody>
      </p:sp>
      <p:pic>
        <p:nvPicPr>
          <p:cNvPr id="5" name="Picture 4">
            <a:extLst>
              <a:ext uri="{FF2B5EF4-FFF2-40B4-BE49-F238E27FC236}">
                <a16:creationId xmlns:a16="http://schemas.microsoft.com/office/drawing/2014/main" id="{34F57A3F-99A9-4521-B76D-6876E744C94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139952" y="2276872"/>
            <a:ext cx="4585563" cy="43924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F5B4-1250-4DDB-A8F8-4FBC4839C36E}"/>
              </a:ext>
            </a:extLst>
          </p:cNvPr>
          <p:cNvSpPr>
            <a:spLocks noGrp="1"/>
          </p:cNvSpPr>
          <p:nvPr>
            <p:ph type="title"/>
          </p:nvPr>
        </p:nvSpPr>
        <p:spPr>
          <a:xfrm>
            <a:off x="-2124744" y="404664"/>
            <a:ext cx="7315200" cy="715963"/>
          </a:xfrm>
        </p:spPr>
        <p:txBody>
          <a:bodyPr/>
          <a:lstStyle/>
          <a:p>
            <a:r>
              <a:rPr lang="en-IN" sz="3200" dirty="0">
                <a:latin typeface="Arial Rounded MT Bold" panose="020F0704030504030204" pitchFamily="34" charset="0"/>
              </a:rPr>
              <a:t>Descriptive Statistics</a:t>
            </a:r>
          </a:p>
        </p:txBody>
      </p:sp>
      <p:sp>
        <p:nvSpPr>
          <p:cNvPr id="3" name="Content Placeholder 2">
            <a:extLst>
              <a:ext uri="{FF2B5EF4-FFF2-40B4-BE49-F238E27FC236}">
                <a16:creationId xmlns:a16="http://schemas.microsoft.com/office/drawing/2014/main" id="{B017568B-DF98-4ABB-A34E-D5F2B8A41604}"/>
              </a:ext>
            </a:extLst>
          </p:cNvPr>
          <p:cNvSpPr>
            <a:spLocks noGrp="1"/>
          </p:cNvSpPr>
          <p:nvPr>
            <p:ph idx="1"/>
          </p:nvPr>
        </p:nvSpPr>
        <p:spPr>
          <a:xfrm>
            <a:off x="0" y="1268760"/>
            <a:ext cx="9144000" cy="5505468"/>
          </a:xfrm>
        </p:spPr>
        <p:txBody>
          <a:bodyPr/>
          <a:lstStyle/>
          <a:p>
            <a:pPr marL="0" indent="0">
              <a:buNone/>
            </a:pPr>
            <a:r>
              <a:rPr lang="en-US" sz="1600" dirty="0"/>
              <a:t>              </a:t>
            </a:r>
            <a:r>
              <a:rPr lang="en-US" sz="1600" dirty="0">
                <a:latin typeface="Arial Rounded MT Bold" panose="020F0704030504030204" pitchFamily="34" charset="0"/>
              </a:rPr>
              <a:t>We performed descriptive analysis to understand key measurements</a:t>
            </a:r>
            <a:r>
              <a:rPr lang="en-US" sz="1600" dirty="0"/>
              <a:t>:</a:t>
            </a:r>
          </a:p>
          <a:p>
            <a:pPr>
              <a:buFont typeface="Wingdings" panose="05000000000000000000" pitchFamily="2" charset="2"/>
              <a:buChar char="Ø"/>
            </a:pPr>
            <a:r>
              <a:rPr lang="en-US" sz="1600" dirty="0"/>
              <a:t>       </a:t>
            </a:r>
            <a:r>
              <a:rPr lang="en-IN" sz="1400" b="1" dirty="0"/>
              <a:t>Average Height</a:t>
            </a:r>
            <a:r>
              <a:rPr lang="en-IN" sz="1400" dirty="0"/>
              <a:t>: 201.5 cm</a:t>
            </a:r>
          </a:p>
          <a:p>
            <a:pPr>
              <a:buFont typeface="Wingdings" panose="05000000000000000000" pitchFamily="2" charset="2"/>
              <a:buChar char="Ø"/>
            </a:pPr>
            <a:r>
              <a:rPr lang="en-IN" sz="1400" b="1" dirty="0"/>
              <a:t>        Average Weight</a:t>
            </a:r>
            <a:r>
              <a:rPr lang="en-IN" sz="1400" dirty="0"/>
              <a:t>: 94.1 kg</a:t>
            </a:r>
          </a:p>
          <a:p>
            <a:pPr>
              <a:buFont typeface="Wingdings" panose="05000000000000000000" pitchFamily="2" charset="2"/>
              <a:buChar char="Ø"/>
            </a:pPr>
            <a:r>
              <a:rPr lang="en-IN" sz="1400" b="1" dirty="0"/>
              <a:t>        Average Wingspan</a:t>
            </a:r>
            <a:r>
              <a:rPr lang="en-IN" sz="1400" dirty="0"/>
              <a:t>: 209.3 cm</a:t>
            </a:r>
          </a:p>
          <a:p>
            <a:pPr marL="0" indent="0">
              <a:buNone/>
            </a:pPr>
            <a:r>
              <a:rPr lang="en-IN" sz="1400" dirty="0"/>
              <a:t>               </a:t>
            </a:r>
            <a:endParaRPr lang="en-IN" sz="1600" dirty="0"/>
          </a:p>
          <a:p>
            <a:pPr marL="0" indent="0">
              <a:buNone/>
            </a:pPr>
            <a:r>
              <a:rPr lang="en-IN" sz="1600" dirty="0">
                <a:latin typeface="Arial Rounded MT Bold" panose="020F0704030504030204" pitchFamily="34" charset="0"/>
              </a:rPr>
              <a:t>           </a:t>
            </a:r>
            <a:r>
              <a:rPr lang="en-US" sz="1600" dirty="0">
                <a:latin typeface="Arial Rounded MT Bold" panose="020F0704030504030204" pitchFamily="34" charset="0"/>
              </a:rPr>
              <a:t>This allowed us to observe the general physical characteristics of players in the draft</a:t>
            </a:r>
            <a:endParaRPr lang="en-IN" sz="1600" dirty="0">
              <a:latin typeface="Arial Rounded MT Bold" panose="020F0704030504030204" pitchFamily="34" charset="0"/>
            </a:endParaRPr>
          </a:p>
          <a:p>
            <a:pPr>
              <a:buFont typeface="Wingdings" panose="05000000000000000000" pitchFamily="2" charset="2"/>
              <a:buChar char="Ø"/>
            </a:pPr>
            <a:endParaRPr lang="en-IN" sz="1400" dirty="0"/>
          </a:p>
        </p:txBody>
      </p:sp>
      <p:pic>
        <p:nvPicPr>
          <p:cNvPr id="5" name="Picture 4">
            <a:extLst>
              <a:ext uri="{FF2B5EF4-FFF2-40B4-BE49-F238E27FC236}">
                <a16:creationId xmlns:a16="http://schemas.microsoft.com/office/drawing/2014/main" id="{2C11A646-3596-455E-8A48-BFAB88228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284984"/>
            <a:ext cx="8316416" cy="3489244"/>
          </a:xfrm>
          <a:prstGeom prst="rect">
            <a:avLst/>
          </a:prstGeom>
        </p:spPr>
      </p:pic>
    </p:spTree>
    <p:extLst>
      <p:ext uri="{BB962C8B-B14F-4D97-AF65-F5344CB8AC3E}">
        <p14:creationId xmlns:p14="http://schemas.microsoft.com/office/powerpoint/2010/main" val="914011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5272-27CE-4000-93A6-5C842844412A}"/>
              </a:ext>
            </a:extLst>
          </p:cNvPr>
          <p:cNvSpPr>
            <a:spLocks noGrp="1"/>
          </p:cNvSpPr>
          <p:nvPr>
            <p:ph type="title"/>
          </p:nvPr>
        </p:nvSpPr>
        <p:spPr>
          <a:xfrm>
            <a:off x="646112" y="104453"/>
            <a:ext cx="7814319" cy="2028404"/>
          </a:xfrm>
        </p:spPr>
        <p:txBody>
          <a:bodyPr numCol="2"/>
          <a:lstStyle/>
          <a:p>
            <a:pPr algn="l"/>
            <a:r>
              <a:rPr lang="en-IN" sz="3200" dirty="0">
                <a:latin typeface="Arial Rounded MT Bold" panose="020F0704030504030204" pitchFamily="34" charset="0"/>
              </a:rPr>
              <a:t>Data Cleaning Process:</a:t>
            </a:r>
            <a:br>
              <a:rPr lang="en-IN" sz="3200" dirty="0">
                <a:latin typeface="Arial Rounded MT Bold" panose="020F0704030504030204" pitchFamily="34" charset="0"/>
              </a:rPr>
            </a:br>
            <a:r>
              <a:rPr lang="en-US" sz="1400" dirty="0"/>
              <a:t>We identified inconsistencies in the data format,                                                      particularly in the height and weight columns. The following steps were taken to clean the data:</a:t>
            </a:r>
            <a:br>
              <a:rPr lang="en-US" sz="1400" dirty="0"/>
            </a:br>
            <a:r>
              <a:rPr lang="en-US" sz="1200" dirty="0">
                <a:latin typeface="Arial Rounded MT Bold" panose="020F0704030504030204" pitchFamily="34" charset="0"/>
              </a:rPr>
              <a:t>1</a:t>
            </a:r>
            <a:r>
              <a:rPr lang="en-US" sz="1400" dirty="0">
                <a:latin typeface="Arial Rounded MT Bold" panose="020F0704030504030204" pitchFamily="34" charset="0"/>
              </a:rPr>
              <a:t>. </a:t>
            </a:r>
            <a:r>
              <a:rPr lang="en-US" sz="1200" dirty="0">
                <a:latin typeface="Arial Rounded MT Bold" panose="020F0704030504030204" pitchFamily="34" charset="0"/>
              </a:rPr>
              <a:t>Converted height from feet-inches format to                   centimeters</a:t>
            </a:r>
            <a:br>
              <a:rPr lang="en-US" sz="1200" dirty="0">
                <a:latin typeface="Arial Rounded MT Bold" panose="020F0704030504030204" pitchFamily="34" charset="0"/>
              </a:rPr>
            </a:br>
            <a:br>
              <a:rPr lang="en-US" sz="1200" dirty="0">
                <a:latin typeface="Arial Rounded MT Bold" panose="020F0704030504030204" pitchFamily="34" charset="0"/>
              </a:rPr>
            </a:br>
            <a:r>
              <a:rPr lang="en-US" sz="1200" dirty="0">
                <a:latin typeface="Arial Rounded MT Bold" panose="020F0704030504030204" pitchFamily="34" charset="0"/>
              </a:rPr>
              <a:t>2.</a:t>
            </a:r>
            <a:r>
              <a:rPr lang="en-IN" sz="800" dirty="0">
                <a:latin typeface="Arial Rounded MT Bold" panose="020F0704030504030204" pitchFamily="34" charset="0"/>
              </a:rPr>
              <a:t> </a:t>
            </a:r>
            <a:r>
              <a:rPr lang="en-IN" sz="1200" dirty="0">
                <a:latin typeface="Arial Rounded MT Bold" panose="020F0704030504030204" pitchFamily="34" charset="0"/>
              </a:rPr>
              <a:t>Converted weight to kilograms</a:t>
            </a:r>
            <a:br>
              <a:rPr lang="en-IN" sz="1200" dirty="0">
                <a:latin typeface="Arial Rounded MT Bold" panose="020F0704030504030204" pitchFamily="34" charset="0"/>
              </a:rPr>
            </a:br>
            <a:br>
              <a:rPr lang="en-IN" sz="1200" dirty="0">
                <a:latin typeface="Arial Rounded MT Bold" panose="020F0704030504030204" pitchFamily="34" charset="0"/>
              </a:rPr>
            </a:br>
            <a:r>
              <a:rPr lang="en-IN" sz="1200" dirty="0">
                <a:latin typeface="Arial Rounded MT Bold" panose="020F0704030504030204" pitchFamily="34" charset="0"/>
              </a:rPr>
              <a:t>3. Removed any potential outliers</a:t>
            </a:r>
            <a:br>
              <a:rPr lang="en-IN" sz="1200" dirty="0">
                <a:latin typeface="Arial Rounded MT Bold" panose="020F0704030504030204" pitchFamily="34" charset="0"/>
              </a:rPr>
            </a:br>
            <a:br>
              <a:rPr lang="en-US" sz="1200" dirty="0"/>
            </a:br>
            <a:r>
              <a:rPr lang="en-US" sz="1200" dirty="0"/>
              <a:t>. </a:t>
            </a:r>
            <a:br>
              <a:rPr lang="en-US" sz="1400" dirty="0"/>
            </a:br>
            <a:endParaRPr lang="en-IN" sz="3200" dirty="0">
              <a:latin typeface="Arial Rounded MT Bold" panose="020F0704030504030204" pitchFamily="34" charset="0"/>
            </a:endParaRPr>
          </a:p>
        </p:txBody>
      </p:sp>
      <p:sp>
        <p:nvSpPr>
          <p:cNvPr id="3" name="Text Placeholder 2">
            <a:extLst>
              <a:ext uri="{FF2B5EF4-FFF2-40B4-BE49-F238E27FC236}">
                <a16:creationId xmlns:a16="http://schemas.microsoft.com/office/drawing/2014/main" id="{12FD6337-4801-41D7-B952-3C95DF062632}"/>
              </a:ext>
            </a:extLst>
          </p:cNvPr>
          <p:cNvSpPr>
            <a:spLocks noGrp="1"/>
          </p:cNvSpPr>
          <p:nvPr>
            <p:ph type="body" idx="1"/>
          </p:nvPr>
        </p:nvSpPr>
        <p:spPr>
          <a:xfrm>
            <a:off x="649967" y="2230858"/>
            <a:ext cx="3868737" cy="590069"/>
          </a:xfrm>
        </p:spPr>
        <p:txBody>
          <a:bodyPr/>
          <a:lstStyle/>
          <a:p>
            <a:r>
              <a:rPr lang="en-US" dirty="0"/>
              <a:t>Before Data Cleaning</a:t>
            </a:r>
            <a:endParaRPr lang="en-IN" dirty="0"/>
          </a:p>
        </p:txBody>
      </p:sp>
      <p:pic>
        <p:nvPicPr>
          <p:cNvPr id="8" name="Content Placeholder 7">
            <a:extLst>
              <a:ext uri="{FF2B5EF4-FFF2-40B4-BE49-F238E27FC236}">
                <a16:creationId xmlns:a16="http://schemas.microsoft.com/office/drawing/2014/main" id="{D7D29FCF-DDB2-47F9-98A4-B4D004DD946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703263" y="3219971"/>
            <a:ext cx="3868737" cy="2186880"/>
          </a:xfrm>
        </p:spPr>
      </p:pic>
      <p:sp>
        <p:nvSpPr>
          <p:cNvPr id="5" name="Text Placeholder 4">
            <a:extLst>
              <a:ext uri="{FF2B5EF4-FFF2-40B4-BE49-F238E27FC236}">
                <a16:creationId xmlns:a16="http://schemas.microsoft.com/office/drawing/2014/main" id="{990992DB-256E-4CBC-BDC7-E6564674E5B6}"/>
              </a:ext>
            </a:extLst>
          </p:cNvPr>
          <p:cNvSpPr>
            <a:spLocks noGrp="1"/>
          </p:cNvSpPr>
          <p:nvPr>
            <p:ph type="body" sz="quarter" idx="3"/>
          </p:nvPr>
        </p:nvSpPr>
        <p:spPr>
          <a:xfrm>
            <a:off x="4629150" y="2230857"/>
            <a:ext cx="3887788" cy="590070"/>
          </a:xfrm>
        </p:spPr>
        <p:txBody>
          <a:bodyPr/>
          <a:lstStyle/>
          <a:p>
            <a:r>
              <a:rPr lang="en-US" dirty="0"/>
              <a:t>After Data Cleaning</a:t>
            </a:r>
            <a:endParaRPr lang="en-IN" dirty="0"/>
          </a:p>
        </p:txBody>
      </p:sp>
      <p:pic>
        <p:nvPicPr>
          <p:cNvPr id="10" name="Content Placeholder 9">
            <a:extLst>
              <a:ext uri="{FF2B5EF4-FFF2-40B4-BE49-F238E27FC236}">
                <a16:creationId xmlns:a16="http://schemas.microsoft.com/office/drawing/2014/main" id="{D67C6108-C05D-4BAF-ABE1-51B9591BC82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16016" y="3219971"/>
            <a:ext cx="3887788" cy="2186880"/>
          </a:xfrm>
        </p:spPr>
      </p:pic>
    </p:spTree>
    <p:extLst>
      <p:ext uri="{BB962C8B-B14F-4D97-AF65-F5344CB8AC3E}">
        <p14:creationId xmlns:p14="http://schemas.microsoft.com/office/powerpoint/2010/main" val="231932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67A2-7B43-4523-A3B1-CE201E3B7285}"/>
              </a:ext>
            </a:extLst>
          </p:cNvPr>
          <p:cNvSpPr>
            <a:spLocks noGrp="1"/>
          </p:cNvSpPr>
          <p:nvPr>
            <p:ph type="title"/>
          </p:nvPr>
        </p:nvSpPr>
        <p:spPr>
          <a:xfrm>
            <a:off x="-180528" y="332656"/>
            <a:ext cx="7315200" cy="715963"/>
          </a:xfrm>
        </p:spPr>
        <p:txBody>
          <a:bodyPr/>
          <a:lstStyle/>
          <a:p>
            <a:r>
              <a:rPr lang="en-IN" sz="2800" dirty="0">
                <a:latin typeface="Arial Rounded MT Bold" panose="020F0704030504030204" pitchFamily="34" charset="0"/>
              </a:rPr>
              <a:t>Correlation Between Measurements</a:t>
            </a:r>
          </a:p>
        </p:txBody>
      </p:sp>
      <p:sp>
        <p:nvSpPr>
          <p:cNvPr id="3" name="Content Placeholder 2">
            <a:extLst>
              <a:ext uri="{FF2B5EF4-FFF2-40B4-BE49-F238E27FC236}">
                <a16:creationId xmlns:a16="http://schemas.microsoft.com/office/drawing/2014/main" id="{1F2632A8-9FED-4F0C-B40E-ADB54069370C}"/>
              </a:ext>
            </a:extLst>
          </p:cNvPr>
          <p:cNvSpPr>
            <a:spLocks noGrp="1"/>
          </p:cNvSpPr>
          <p:nvPr>
            <p:ph idx="1"/>
          </p:nvPr>
        </p:nvSpPr>
        <p:spPr>
          <a:xfrm>
            <a:off x="914400" y="1268760"/>
            <a:ext cx="7315200" cy="4674840"/>
          </a:xfrm>
        </p:spPr>
        <p:txBody>
          <a:bodyPr/>
          <a:lstStyle/>
          <a:p>
            <a:pPr marL="0" indent="0">
              <a:buNone/>
            </a:pPr>
            <a:r>
              <a:rPr lang="en-US" sz="1600" dirty="0"/>
              <a:t>We calculated the correlation between different player measurements. Strong correlations were observed:</a:t>
            </a:r>
          </a:p>
          <a:p>
            <a:pPr>
              <a:buFont typeface="Wingdings" panose="05000000000000000000" pitchFamily="2" charset="2"/>
              <a:buChar char="Ø"/>
            </a:pPr>
            <a:r>
              <a:rPr lang="en-US" sz="1400" dirty="0"/>
              <a:t>Height and wingspan show a correlation of 0.82, indicating that taller players tend to have longer wingspans.</a:t>
            </a:r>
          </a:p>
          <a:p>
            <a:pPr>
              <a:buFont typeface="Wingdings" panose="05000000000000000000" pitchFamily="2" charset="2"/>
              <a:buChar char="Ø"/>
            </a:pPr>
            <a:r>
              <a:rPr lang="en-US" sz="1400" dirty="0"/>
              <a:t>Height and weight had a correlation of 0.67, suggesting that taller players generally weigh more</a:t>
            </a:r>
            <a:endParaRPr lang="en-IN" sz="1400" dirty="0"/>
          </a:p>
        </p:txBody>
      </p:sp>
      <p:pic>
        <p:nvPicPr>
          <p:cNvPr id="5" name="Picture 4">
            <a:extLst>
              <a:ext uri="{FF2B5EF4-FFF2-40B4-BE49-F238E27FC236}">
                <a16:creationId xmlns:a16="http://schemas.microsoft.com/office/drawing/2014/main" id="{BB8A6BCC-0C54-4F8C-A614-F1FB30B64F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924944"/>
            <a:ext cx="7041976" cy="3717032"/>
          </a:xfrm>
          <a:prstGeom prst="rect">
            <a:avLst/>
          </a:prstGeom>
        </p:spPr>
      </p:pic>
    </p:spTree>
    <p:extLst>
      <p:ext uri="{BB962C8B-B14F-4D97-AF65-F5344CB8AC3E}">
        <p14:creationId xmlns:p14="http://schemas.microsoft.com/office/powerpoint/2010/main" val="3859971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D3B7-08DA-4376-B956-A783AB0074AC}"/>
              </a:ext>
            </a:extLst>
          </p:cNvPr>
          <p:cNvSpPr>
            <a:spLocks noGrp="1"/>
          </p:cNvSpPr>
          <p:nvPr>
            <p:ph type="title"/>
          </p:nvPr>
        </p:nvSpPr>
        <p:spPr/>
        <p:txBody>
          <a:bodyPr/>
          <a:lstStyle/>
          <a:p>
            <a:r>
              <a:rPr lang="en-US" sz="2400" dirty="0">
                <a:latin typeface="Arial Rounded MT Bold" panose="020F0704030504030204" pitchFamily="34" charset="0"/>
              </a:rPr>
              <a:t>Weight Distribution by Position and Outliers</a:t>
            </a:r>
            <a:endParaRPr lang="en-IN" sz="24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913CDA9A-9EC9-477D-BA90-16A4E647413A}"/>
              </a:ext>
            </a:extLst>
          </p:cNvPr>
          <p:cNvSpPr>
            <a:spLocks noGrp="1"/>
          </p:cNvSpPr>
          <p:nvPr>
            <p:ph idx="1"/>
          </p:nvPr>
        </p:nvSpPr>
        <p:spPr>
          <a:xfrm>
            <a:off x="503548" y="1124744"/>
            <a:ext cx="8136904" cy="5184576"/>
          </a:xfrm>
        </p:spPr>
        <p:txBody>
          <a:bodyPr/>
          <a:lstStyle/>
          <a:p>
            <a:r>
              <a:rPr lang="en-US" sz="1400" b="1" dirty="0"/>
              <a:t>Small Forward (SF)</a:t>
            </a:r>
            <a:r>
              <a:rPr lang="en-US" sz="1400" dirty="0"/>
              <a:t>: One outlier is lighter than average, suggesting a focus on agility.</a:t>
            </a:r>
          </a:p>
          <a:p>
            <a:r>
              <a:rPr lang="en-US" sz="1400" b="1" dirty="0"/>
              <a:t>Point Guard (PG)</a:t>
            </a:r>
            <a:r>
              <a:rPr lang="en-US" sz="1400" dirty="0"/>
              <a:t>: A heavier outlier, indicating increased physicality but potentially lower agility</a:t>
            </a:r>
          </a:p>
          <a:p>
            <a:r>
              <a:rPr lang="en-US" sz="1400" b="1" dirty="0"/>
              <a:t>Center (C)</a:t>
            </a:r>
            <a:r>
              <a:rPr lang="en-US" sz="1400" dirty="0"/>
              <a:t>: One significantly heavier player, offering greater physical presence</a:t>
            </a:r>
          </a:p>
          <a:p>
            <a:endParaRPr lang="en-US" sz="1400" dirty="0"/>
          </a:p>
          <a:p>
            <a:pPr marL="0" indent="0">
              <a:buNone/>
            </a:pPr>
            <a:endParaRPr lang="en-US" sz="1400" dirty="0"/>
          </a:p>
        </p:txBody>
      </p:sp>
      <p:sp>
        <p:nvSpPr>
          <p:cNvPr id="5" name="Rectangle 2">
            <a:extLst>
              <a:ext uri="{FF2B5EF4-FFF2-40B4-BE49-F238E27FC236}">
                <a16:creationId xmlns:a16="http://schemas.microsoft.com/office/drawing/2014/main" id="{00D4AE97-7E7C-4128-BEFA-92FC0C94E7AB}"/>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gradFill rotWithShape="1">
                  <a:gsLst>
                    <a:gs pos="0">
                      <a:schemeClr val="bg2">
                        <a:gamma/>
                        <a:tint val="26667"/>
                        <a:invGamma/>
                      </a:schemeClr>
                    </a:gs>
                    <a:gs pos="100000">
                      <a:schemeClr val="bg2">
                        <a:alpha val="14999"/>
                      </a:schemeClr>
                    </a:gs>
                  </a:gsLst>
                  <a:lin ang="5400000" scaled="1"/>
                </a:gra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endParaRPr kumimoji="0" lang="en-IN"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IN"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2F96BAE4-DCD4-48D4-8FAE-E4D7F1CF7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907" y="2420888"/>
            <a:ext cx="6691469" cy="4229081"/>
          </a:xfrm>
          <a:prstGeom prst="rect">
            <a:avLst/>
          </a:prstGeom>
        </p:spPr>
      </p:pic>
    </p:spTree>
    <p:extLst>
      <p:ext uri="{BB962C8B-B14F-4D97-AF65-F5344CB8AC3E}">
        <p14:creationId xmlns:p14="http://schemas.microsoft.com/office/powerpoint/2010/main" val="1531214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87DD6-C213-4B35-A902-D7F4F121FB94}"/>
              </a:ext>
            </a:extLst>
          </p:cNvPr>
          <p:cNvSpPr>
            <a:spLocks noGrp="1"/>
          </p:cNvSpPr>
          <p:nvPr>
            <p:ph type="title"/>
          </p:nvPr>
        </p:nvSpPr>
        <p:spPr/>
        <p:txBody>
          <a:bodyPr/>
          <a:lstStyle/>
          <a:p>
            <a:r>
              <a:rPr lang="en-IN" sz="2800" dirty="0">
                <a:latin typeface="Arial Rounded MT Bold" panose="020F0704030504030204" pitchFamily="34" charset="0"/>
              </a:rPr>
              <a:t>Predictive Model: Player Weight</a:t>
            </a:r>
          </a:p>
        </p:txBody>
      </p:sp>
      <p:sp>
        <p:nvSpPr>
          <p:cNvPr id="3" name="Content Placeholder 2">
            <a:extLst>
              <a:ext uri="{FF2B5EF4-FFF2-40B4-BE49-F238E27FC236}">
                <a16:creationId xmlns:a16="http://schemas.microsoft.com/office/drawing/2014/main" id="{26E2544F-919F-445C-ABA7-3ED2D2A9EF51}"/>
              </a:ext>
            </a:extLst>
          </p:cNvPr>
          <p:cNvSpPr>
            <a:spLocks noGrp="1"/>
          </p:cNvSpPr>
          <p:nvPr>
            <p:ph idx="1"/>
          </p:nvPr>
        </p:nvSpPr>
        <p:spPr/>
        <p:txBody>
          <a:bodyPr/>
          <a:lstStyle/>
          <a:p>
            <a:pPr marL="0" indent="0">
              <a:buNone/>
            </a:pPr>
            <a:r>
              <a:rPr lang="en-US" sz="1400" dirty="0"/>
              <a:t>Using linear regression, we predicted player weight based on height and wingspan.</a:t>
            </a:r>
          </a:p>
          <a:p>
            <a:pPr>
              <a:buFont typeface="Wingdings" panose="05000000000000000000" pitchFamily="2" charset="2"/>
              <a:buChar char="Ø"/>
            </a:pPr>
            <a:r>
              <a:rPr lang="en-US" sz="1400" dirty="0"/>
              <a:t>The model achieved a Mean Squared Error (MSE) of 31.271  in predicting weight.</a:t>
            </a:r>
          </a:p>
          <a:p>
            <a:pPr>
              <a:buFont typeface="Wingdings" panose="05000000000000000000" pitchFamily="2" charset="2"/>
              <a:buChar char="Ø"/>
            </a:pPr>
            <a:r>
              <a:rPr lang="en-US" sz="1400" dirty="0"/>
              <a:t>The model showed that height had a higher impact on weight predictions</a:t>
            </a:r>
            <a:r>
              <a:rPr lang="en-US" sz="1000" dirty="0"/>
              <a:t>.</a:t>
            </a:r>
            <a:endParaRPr lang="en-US" sz="1400" dirty="0"/>
          </a:p>
        </p:txBody>
      </p:sp>
      <p:pic>
        <p:nvPicPr>
          <p:cNvPr id="5" name="Picture 4">
            <a:extLst>
              <a:ext uri="{FF2B5EF4-FFF2-40B4-BE49-F238E27FC236}">
                <a16:creationId xmlns:a16="http://schemas.microsoft.com/office/drawing/2014/main" id="{11E20AE8-9E21-4042-B38B-CFD22B0E8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636912"/>
            <a:ext cx="7143342" cy="4033251"/>
          </a:xfrm>
          <a:prstGeom prst="rect">
            <a:avLst/>
          </a:prstGeom>
        </p:spPr>
      </p:pic>
    </p:spTree>
    <p:extLst>
      <p:ext uri="{BB962C8B-B14F-4D97-AF65-F5344CB8AC3E}">
        <p14:creationId xmlns:p14="http://schemas.microsoft.com/office/powerpoint/2010/main" val="212698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ECFF-C502-4CB9-8373-A8D04112B00B}"/>
              </a:ext>
            </a:extLst>
          </p:cNvPr>
          <p:cNvSpPr>
            <a:spLocks noGrp="1"/>
          </p:cNvSpPr>
          <p:nvPr>
            <p:ph type="title"/>
          </p:nvPr>
        </p:nvSpPr>
        <p:spPr>
          <a:xfrm>
            <a:off x="-900608" y="198437"/>
            <a:ext cx="7315200" cy="715963"/>
          </a:xfrm>
        </p:spPr>
        <p:txBody>
          <a:bodyPr/>
          <a:lstStyle/>
          <a:p>
            <a:r>
              <a:rPr lang="en-IN" sz="2800" dirty="0">
                <a:latin typeface="Arial Rounded MT Bold" panose="020F0704030504030204" pitchFamily="34" charset="0"/>
              </a:rPr>
              <a:t>Key Analysis Findings </a:t>
            </a:r>
          </a:p>
        </p:txBody>
      </p:sp>
      <p:sp>
        <p:nvSpPr>
          <p:cNvPr id="3" name="Content Placeholder 2">
            <a:extLst>
              <a:ext uri="{FF2B5EF4-FFF2-40B4-BE49-F238E27FC236}">
                <a16:creationId xmlns:a16="http://schemas.microsoft.com/office/drawing/2014/main" id="{466E16E7-E46E-40B2-A3E2-A771A3C99BD4}"/>
              </a:ext>
            </a:extLst>
          </p:cNvPr>
          <p:cNvSpPr>
            <a:spLocks noGrp="1"/>
          </p:cNvSpPr>
          <p:nvPr>
            <p:ph idx="1"/>
          </p:nvPr>
        </p:nvSpPr>
        <p:spPr>
          <a:xfrm>
            <a:off x="395536" y="1524000"/>
            <a:ext cx="8352928" cy="5289376"/>
          </a:xfrm>
        </p:spPr>
        <p:txBody>
          <a:bodyPr/>
          <a:lstStyle/>
          <a:p>
            <a:pPr marL="0" indent="0">
              <a:buNone/>
            </a:pPr>
            <a:r>
              <a:rPr lang="en-US" sz="1400" b="1" dirty="0"/>
              <a:t>Height and Position:</a:t>
            </a:r>
            <a:r>
              <a:rPr lang="en-US" sz="1400" dirty="0"/>
              <a:t> Taller players, particularly Centers (C) and Power Forwards (PF), have distinct advantages in terms of reach and wingspan, critical for rebounding and defense.</a:t>
            </a:r>
          </a:p>
          <a:p>
            <a:pPr marL="0" indent="0">
              <a:buNone/>
            </a:pPr>
            <a:r>
              <a:rPr lang="en-US" sz="1400" b="1" dirty="0"/>
              <a:t>Weight Outliers:</a:t>
            </a:r>
            <a:r>
              <a:rPr lang="en-US" sz="1400" dirty="0"/>
              <a:t> Significant weight outliers in the Point Guard (PG) and Small Forward (SF) positions indicate variation in player body types and playing styles.</a:t>
            </a:r>
          </a:p>
          <a:p>
            <a:pPr marL="0" indent="0">
              <a:buNone/>
            </a:pPr>
            <a:r>
              <a:rPr lang="en-US" sz="1400" b="1" dirty="0">
                <a:latin typeface="Arial Rounded MT Bold" panose="020F0704030504030204" pitchFamily="34" charset="0"/>
              </a:rPr>
              <a:t>Correlations:</a:t>
            </a:r>
            <a:r>
              <a:rPr lang="en-US" sz="1400" dirty="0">
                <a:latin typeface="Arial Rounded MT Bold" panose="020F0704030504030204" pitchFamily="34" charset="0"/>
              </a:rPr>
              <a:t> Strong correlations observed between:</a:t>
            </a:r>
            <a:endParaRPr lang="en-IN" sz="1400" dirty="0">
              <a:latin typeface="Arial Rounded MT Bold" panose="020F0704030504030204" pitchFamily="34" charset="0"/>
            </a:endParaRPr>
          </a:p>
          <a:p>
            <a:pPr lvl="1">
              <a:buFont typeface="Wingdings" panose="05000000000000000000" pitchFamily="2" charset="2"/>
              <a:buChar char="§"/>
            </a:pPr>
            <a:r>
              <a:rPr lang="en-IN" sz="1400" dirty="0"/>
              <a:t>Height and Wingspan</a:t>
            </a:r>
          </a:p>
          <a:p>
            <a:pPr lvl="1">
              <a:buFont typeface="Wingdings" panose="05000000000000000000" pitchFamily="2" charset="2"/>
              <a:buChar char="§"/>
            </a:pPr>
            <a:r>
              <a:rPr lang="en-IN" sz="1400" dirty="0"/>
              <a:t>Weight and Standing Reach</a:t>
            </a:r>
          </a:p>
          <a:p>
            <a:pPr lvl="1">
              <a:buFont typeface="Wingdings" panose="05000000000000000000" pitchFamily="2" charset="2"/>
              <a:buChar char="§"/>
            </a:pPr>
            <a:r>
              <a:rPr lang="en-US" sz="1400" dirty="0"/>
              <a:t>Height and Player Performance in specific positions</a:t>
            </a:r>
            <a:endParaRPr lang="en-IN" sz="1400" dirty="0"/>
          </a:p>
          <a:p>
            <a:pPr lvl="1">
              <a:buFont typeface="Wingdings" panose="05000000000000000000" pitchFamily="2" charset="2"/>
              <a:buChar char="§"/>
            </a:pPr>
            <a:endParaRPr lang="en-US" sz="1400" dirty="0">
              <a:latin typeface="Arial Rounded MT Bold" panose="020F0704030504030204" pitchFamily="34" charset="0"/>
            </a:endParaRPr>
          </a:p>
        </p:txBody>
      </p:sp>
      <p:sp>
        <p:nvSpPr>
          <p:cNvPr id="4" name="Rectangle 1">
            <a:extLst>
              <a:ext uri="{FF2B5EF4-FFF2-40B4-BE49-F238E27FC236}">
                <a16:creationId xmlns:a16="http://schemas.microsoft.com/office/drawing/2014/main" id="{11E7554A-6724-41E3-A587-92AB2D0A7CD8}"/>
              </a:ext>
            </a:extLst>
          </p:cNvPr>
          <p:cNvSpPr>
            <a:spLocks noChangeArrowheads="1"/>
          </p:cNvSpPr>
          <p:nvPr/>
        </p:nvSpPr>
        <p:spPr bwMode="auto">
          <a:xfrm>
            <a:off x="-108520" y="147990"/>
            <a:ext cx="184731" cy="369332"/>
          </a:xfrm>
          <a:prstGeom prst="rect">
            <a:avLst/>
          </a:prstGeom>
          <a:noFill/>
          <a:ln>
            <a:noFill/>
          </a:ln>
          <a:effectLst/>
          <a:extLst>
            <a:ext uri="{909E8E84-426E-40DD-AFC4-6F175D3DCCD1}">
              <a14:hiddenFill xmlns:a14="http://schemas.microsoft.com/office/drawing/2010/main">
                <a:gradFill rotWithShape="1">
                  <a:gsLst>
                    <a:gs pos="0">
                      <a:schemeClr val="bg2">
                        <a:gamma/>
                        <a:tint val="26667"/>
                        <a:invGamma/>
                      </a:schemeClr>
                    </a:gs>
                    <a:gs pos="100000">
                      <a:schemeClr val="bg2">
                        <a:alpha val="14999"/>
                      </a:schemeClr>
                    </a:gs>
                  </a:gsLst>
                  <a:lin ang="5400000" scaled="1"/>
                </a:gra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IN"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F17A8366-713B-41DC-BD2A-110A94082C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4127514"/>
            <a:ext cx="2781462" cy="2078359"/>
          </a:xfrm>
          <a:prstGeom prst="rect">
            <a:avLst/>
          </a:prstGeom>
        </p:spPr>
      </p:pic>
      <p:pic>
        <p:nvPicPr>
          <p:cNvPr id="8" name="Picture 7">
            <a:extLst>
              <a:ext uri="{FF2B5EF4-FFF2-40B4-BE49-F238E27FC236}">
                <a16:creationId xmlns:a16="http://schemas.microsoft.com/office/drawing/2014/main" id="{BBE50713-6AE4-4715-A034-477208A31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949" y="4125080"/>
            <a:ext cx="2732821" cy="2078359"/>
          </a:xfrm>
          <a:prstGeom prst="rect">
            <a:avLst/>
          </a:prstGeom>
        </p:spPr>
      </p:pic>
      <p:pic>
        <p:nvPicPr>
          <p:cNvPr id="10" name="Picture 9">
            <a:extLst>
              <a:ext uri="{FF2B5EF4-FFF2-40B4-BE49-F238E27FC236}">
                <a16:creationId xmlns:a16="http://schemas.microsoft.com/office/drawing/2014/main" id="{534FCEC1-C992-4ADB-950D-6C23A9879B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3794" y="4125080"/>
            <a:ext cx="2640694" cy="2078359"/>
          </a:xfrm>
          <a:prstGeom prst="rect">
            <a:avLst/>
          </a:prstGeom>
        </p:spPr>
      </p:pic>
    </p:spTree>
    <p:extLst>
      <p:ext uri="{BB962C8B-B14F-4D97-AF65-F5344CB8AC3E}">
        <p14:creationId xmlns:p14="http://schemas.microsoft.com/office/powerpoint/2010/main" val="445628532"/>
      </p:ext>
    </p:extLst>
  </p:cSld>
  <p:clrMapOvr>
    <a:masterClrMapping/>
  </p:clrMapOvr>
</p:sld>
</file>

<file path=ppt/theme/theme1.xml><?xml version="1.0" encoding="utf-8"?>
<a:theme xmlns:a="http://schemas.openxmlformats.org/drawingml/2006/main" name="powerpoint-template-24">
  <a:themeElements>
    <a:clrScheme name="powerpoint-template-24 7">
      <a:dk1>
        <a:srgbClr val="4D4D4D"/>
      </a:dk1>
      <a:lt1>
        <a:srgbClr val="FFFFFF"/>
      </a:lt1>
      <a:dk2>
        <a:srgbClr val="4D4D4D"/>
      </a:dk2>
      <a:lt2>
        <a:srgbClr val="FF8001"/>
      </a:lt2>
      <a:accent1>
        <a:srgbClr val="EF8716"/>
      </a:accent1>
      <a:accent2>
        <a:srgbClr val="FBAC1E"/>
      </a:accent2>
      <a:accent3>
        <a:srgbClr val="FFFFFF"/>
      </a:accent3>
      <a:accent4>
        <a:srgbClr val="404040"/>
      </a:accent4>
      <a:accent5>
        <a:srgbClr val="F6C3AB"/>
      </a:accent5>
      <a:accent6>
        <a:srgbClr val="E39B1A"/>
      </a:accent6>
      <a:hlink>
        <a:srgbClr val="FFB11D"/>
      </a:hlink>
      <a:folHlink>
        <a:srgbClr val="DDDDDD"/>
      </a:folHlink>
    </a:clrScheme>
    <a:fontScheme name="powerpoint-template-24">
      <a:majorFont>
        <a:latin typeface="Microsoft Sans Serif"/>
        <a:ea typeface=""/>
        <a:cs typeface=""/>
      </a:majorFont>
      <a:minorFont>
        <a:latin typeface="Microsoft Sans Serif"/>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IN"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gradFill rotWithShape="1">
          <a:gsLst>
            <a:gs pos="0">
              <a:schemeClr val="bg2">
                <a:gamma/>
                <a:tint val="26667"/>
                <a:invGamma/>
              </a:schemeClr>
            </a:gs>
            <a:gs pos="100000">
              <a:schemeClr val="bg2">
                <a:alpha val="14999"/>
              </a:schemeClr>
            </a:gs>
          </a:gsLst>
          <a:lin ang="5400000" scaled="1"/>
        </a:gra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IN"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owerpoint-template-24 1">
        <a:dk1>
          <a:srgbClr val="4D4D4D"/>
        </a:dk1>
        <a:lt1>
          <a:srgbClr val="FFFFFF"/>
        </a:lt1>
        <a:dk2>
          <a:srgbClr val="4D4D4D"/>
        </a:dk2>
        <a:lt2>
          <a:srgbClr val="CC0000"/>
        </a:lt2>
        <a:accent1>
          <a:srgbClr val="FF9933"/>
        </a:accent1>
        <a:accent2>
          <a:srgbClr val="009900"/>
        </a:accent2>
        <a:accent3>
          <a:srgbClr val="FFFFFF"/>
        </a:accent3>
        <a:accent4>
          <a:srgbClr val="404040"/>
        </a:accent4>
        <a:accent5>
          <a:srgbClr val="FFCAAD"/>
        </a:accent5>
        <a:accent6>
          <a:srgbClr val="008A00"/>
        </a:accent6>
        <a:hlink>
          <a:srgbClr val="3366FF"/>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2">
        <a:dk1>
          <a:srgbClr val="4D4D4D"/>
        </a:dk1>
        <a:lt1>
          <a:srgbClr val="FFFFFF"/>
        </a:lt1>
        <a:dk2>
          <a:srgbClr val="4D4D4D"/>
        </a:dk2>
        <a:lt2>
          <a:srgbClr val="FBB240"/>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3">
        <a:dk1>
          <a:srgbClr val="4D4D4D"/>
        </a:dk1>
        <a:lt1>
          <a:srgbClr val="FFFFFF"/>
        </a:lt1>
        <a:dk2>
          <a:srgbClr val="4D4D4D"/>
        </a:dk2>
        <a:lt2>
          <a:srgbClr val="FE564C"/>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4">
        <a:dk1>
          <a:srgbClr val="4D4D4D"/>
        </a:dk1>
        <a:lt1>
          <a:srgbClr val="FFFFFF"/>
        </a:lt1>
        <a:dk2>
          <a:srgbClr val="4D4D4D"/>
        </a:dk2>
        <a:lt2>
          <a:srgbClr val="BB2A32"/>
        </a:lt2>
        <a:accent1>
          <a:srgbClr val="FFC842"/>
        </a:accent1>
        <a:accent2>
          <a:srgbClr val="FED06E"/>
        </a:accent2>
        <a:accent3>
          <a:srgbClr val="FFFFFF"/>
        </a:accent3>
        <a:accent4>
          <a:srgbClr val="404040"/>
        </a:accent4>
        <a:accent5>
          <a:srgbClr val="FFE0B0"/>
        </a:accent5>
        <a:accent6>
          <a:srgbClr val="E6BC63"/>
        </a:accent6>
        <a:hlink>
          <a:srgbClr val="FDDB91"/>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5">
        <a:dk1>
          <a:srgbClr val="4D4D4D"/>
        </a:dk1>
        <a:lt1>
          <a:srgbClr val="FFFFFF"/>
        </a:lt1>
        <a:dk2>
          <a:srgbClr val="4D4D4D"/>
        </a:dk2>
        <a:lt2>
          <a:srgbClr val="E84A25"/>
        </a:lt2>
        <a:accent1>
          <a:srgbClr val="ED6A24"/>
        </a:accent1>
        <a:accent2>
          <a:srgbClr val="F99E1C"/>
        </a:accent2>
        <a:accent3>
          <a:srgbClr val="FFFFFF"/>
        </a:accent3>
        <a:accent4>
          <a:srgbClr val="404040"/>
        </a:accent4>
        <a:accent5>
          <a:srgbClr val="F4B9AC"/>
        </a:accent5>
        <a:accent6>
          <a:srgbClr val="E28F18"/>
        </a:accent6>
        <a:hlink>
          <a:srgbClr val="F1B545"/>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6">
        <a:dk1>
          <a:srgbClr val="4D4D4D"/>
        </a:dk1>
        <a:lt1>
          <a:srgbClr val="FFFFFF"/>
        </a:lt1>
        <a:dk2>
          <a:srgbClr val="4D4D4D"/>
        </a:dk2>
        <a:lt2>
          <a:srgbClr val="D85926"/>
        </a:lt2>
        <a:accent1>
          <a:srgbClr val="E38F07"/>
        </a:accent1>
        <a:accent2>
          <a:srgbClr val="FEC200"/>
        </a:accent2>
        <a:accent3>
          <a:srgbClr val="FFFFFF"/>
        </a:accent3>
        <a:accent4>
          <a:srgbClr val="404040"/>
        </a:accent4>
        <a:accent5>
          <a:srgbClr val="EFC6AA"/>
        </a:accent5>
        <a:accent6>
          <a:srgbClr val="E6B000"/>
        </a:accent6>
        <a:hlink>
          <a:srgbClr val="D97609"/>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7">
        <a:dk1>
          <a:srgbClr val="4D4D4D"/>
        </a:dk1>
        <a:lt1>
          <a:srgbClr val="FFFFFF"/>
        </a:lt1>
        <a:dk2>
          <a:srgbClr val="4D4D4D"/>
        </a:dk2>
        <a:lt2>
          <a:srgbClr val="FF8001"/>
        </a:lt2>
        <a:accent1>
          <a:srgbClr val="EF8716"/>
        </a:accent1>
        <a:accent2>
          <a:srgbClr val="FBAC1E"/>
        </a:accent2>
        <a:accent3>
          <a:srgbClr val="FFFFFF"/>
        </a:accent3>
        <a:accent4>
          <a:srgbClr val="404040"/>
        </a:accent4>
        <a:accent5>
          <a:srgbClr val="F6C3AB"/>
        </a:accent5>
        <a:accent6>
          <a:srgbClr val="E39B1A"/>
        </a:accent6>
        <a:hlink>
          <a:srgbClr val="FFB11D"/>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8">
        <a:dk1>
          <a:srgbClr val="4D4D4D"/>
        </a:dk1>
        <a:lt1>
          <a:srgbClr val="FFFFFF"/>
        </a:lt1>
        <a:dk2>
          <a:srgbClr val="4D4D4D"/>
        </a:dk2>
        <a:lt2>
          <a:srgbClr val="FF8001"/>
        </a:lt2>
        <a:accent1>
          <a:srgbClr val="EF8716"/>
        </a:accent1>
        <a:accent2>
          <a:srgbClr val="FBAC1E"/>
        </a:accent2>
        <a:accent3>
          <a:srgbClr val="FFFFFF"/>
        </a:accent3>
        <a:accent4>
          <a:srgbClr val="404040"/>
        </a:accent4>
        <a:accent5>
          <a:srgbClr val="F6C3AB"/>
        </a:accent5>
        <a:accent6>
          <a:srgbClr val="E39B1A"/>
        </a:accent6>
        <a:hlink>
          <a:srgbClr val="0A377E"/>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9">
        <a:dk1>
          <a:srgbClr val="4D4D4D"/>
        </a:dk1>
        <a:lt1>
          <a:srgbClr val="FFFFFF"/>
        </a:lt1>
        <a:dk2>
          <a:srgbClr val="4D4D4D"/>
        </a:dk2>
        <a:lt2>
          <a:srgbClr val="FF8001"/>
        </a:lt2>
        <a:accent1>
          <a:srgbClr val="EF8716"/>
        </a:accent1>
        <a:accent2>
          <a:srgbClr val="FBAC1E"/>
        </a:accent2>
        <a:accent3>
          <a:srgbClr val="FFFFFF"/>
        </a:accent3>
        <a:accent4>
          <a:srgbClr val="404040"/>
        </a:accent4>
        <a:accent5>
          <a:srgbClr val="F6C3AB"/>
        </a:accent5>
        <a:accent6>
          <a:srgbClr val="E39B1A"/>
        </a:accent6>
        <a:hlink>
          <a:srgbClr val="F0100E"/>
        </a:hlink>
        <a:folHlink>
          <a:srgbClr val="DDDDDD"/>
        </a:folHlink>
      </a:clrScheme>
      <a:clrMap bg1="lt1" tx1="dk1" bg2="lt2" tx2="dk2" accent1="accent1" accent2="accent2" accent3="accent3" accent4="accent4" accent5="accent5" accent6="accent6" hlink="hlink" folHlink="folHlink"/>
    </a:extraClrScheme>
    <a:extraClrScheme>
      <a:clrScheme name="powerpoint-template-24 10">
        <a:dk1>
          <a:srgbClr val="4D4D4D"/>
        </a:dk1>
        <a:lt1>
          <a:srgbClr val="FFFFFF"/>
        </a:lt1>
        <a:dk2>
          <a:srgbClr val="4D4D4D"/>
        </a:dk2>
        <a:lt2>
          <a:srgbClr val="FF8001"/>
        </a:lt2>
        <a:accent1>
          <a:srgbClr val="EF8716"/>
        </a:accent1>
        <a:accent2>
          <a:srgbClr val="FBAC1E"/>
        </a:accent2>
        <a:accent3>
          <a:srgbClr val="FFFFFF"/>
        </a:accent3>
        <a:accent4>
          <a:srgbClr val="404040"/>
        </a:accent4>
        <a:accent5>
          <a:srgbClr val="F6C3AB"/>
        </a:accent5>
        <a:accent6>
          <a:srgbClr val="E39B1A"/>
        </a:accent6>
        <a:hlink>
          <a:srgbClr val="518C00"/>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Template>
  <TotalTime>4004</TotalTime>
  <Words>494</Words>
  <Application>Microsoft Office PowerPoint</Application>
  <PresentationFormat>On-screen Show (4:3)</PresentationFormat>
  <Paragraphs>58</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Microsoft Sans Serif</vt:lpstr>
      <vt:lpstr>Verdana</vt:lpstr>
      <vt:lpstr>굴림</vt:lpstr>
      <vt:lpstr>Times New Roman</vt:lpstr>
      <vt:lpstr>powerpoint-template-24</vt:lpstr>
      <vt:lpstr>Project TITLE:</vt:lpstr>
      <vt:lpstr>      Project Overview</vt:lpstr>
      <vt:lpstr>Dataset Summary</vt:lpstr>
      <vt:lpstr>Descriptive Statistics</vt:lpstr>
      <vt:lpstr>Data Cleaning Process: We identified inconsistencies in the data format,                                                      particularly in the height and weight columns. The following steps were taken to clean the data: 1. Converted height from feet-inches format to                   centimeters  2. Converted weight to kilograms  3. Removed any potential outliers  .  </vt:lpstr>
      <vt:lpstr>Correlation Between Measurements</vt:lpstr>
      <vt:lpstr>Weight Distribution by Position and Outliers</vt:lpstr>
      <vt:lpstr>Predictive Model: Player Weight</vt:lpstr>
      <vt:lpstr>Key Analysis Findings </vt:lpstr>
      <vt:lpstr>Conclusion and Recommendations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SmileTemplates.com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Shriyansh S Mishra</dc:creator>
  <cp:lastModifiedBy>Shriyansh S Mishra</cp:lastModifiedBy>
  <cp:revision>24</cp:revision>
  <dcterms:created xsi:type="dcterms:W3CDTF">2024-09-05T17:54:03Z</dcterms:created>
  <dcterms:modified xsi:type="dcterms:W3CDTF">2024-09-08T12:38:07Z</dcterms:modified>
</cp:coreProperties>
</file>