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8" r:id="rId5"/>
    <p:sldId id="271" r:id="rId6"/>
    <p:sldId id="273" r:id="rId7"/>
    <p:sldId id="260" r:id="rId8"/>
    <p:sldId id="259" r:id="rId9"/>
    <p:sldId id="262" r:id="rId10"/>
    <p:sldId id="274"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79"/>
    <p:restoredTop sz="96512"/>
  </p:normalViewPr>
  <p:slideViewPr>
    <p:cSldViewPr snapToGrid="0">
      <p:cViewPr varScale="1">
        <p:scale>
          <a:sx n="118" d="100"/>
          <a:sy n="118" d="100"/>
        </p:scale>
        <p:origin x="22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6F9981D-A7A6-404F-825C-DA1C9EDED850}" type="datetimeFigureOut">
              <a:rPr lang="en-US" smtClean="0"/>
              <a:t>3/8/2024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C2A0BB8-AA80-5542-A070-B670AD2EF4D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468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9981D-A7A6-404F-825C-DA1C9EDED85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152876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9981D-A7A6-404F-825C-DA1C9EDED85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269711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9981D-A7A6-404F-825C-DA1C9EDED85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159133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6F9981D-A7A6-404F-825C-DA1C9EDED850}" type="datetimeFigureOut">
              <a:rPr lang="en-US" smtClean="0"/>
              <a:t>3/8/2024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C2A0BB8-AA80-5542-A070-B670AD2EF4D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764463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9981D-A7A6-404F-825C-DA1C9EDED850}"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26174001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9981D-A7A6-404F-825C-DA1C9EDED850}"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6590084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9981D-A7A6-404F-825C-DA1C9EDED850}"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407204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9981D-A7A6-404F-825C-DA1C9EDED850}"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371963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6F9981D-A7A6-404F-825C-DA1C9EDED850}" type="datetimeFigureOut">
              <a:rPr lang="en-US" smtClean="0"/>
              <a:t>3/8/2024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C2A0BB8-AA80-5542-A070-B670AD2EF4D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772185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6F9981D-A7A6-404F-825C-DA1C9EDED850}" type="datetimeFigureOut">
              <a:rPr lang="en-US" smtClean="0"/>
              <a:t>3/8/2024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EC2A0BB8-AA80-5542-A070-B670AD2EF4D3}" type="slidenum">
              <a:rPr lang="en-US" smtClean="0"/>
              <a:t>‹#›</a:t>
            </a:fld>
            <a:endParaRPr lang="en-US"/>
          </a:p>
        </p:txBody>
      </p:sp>
    </p:spTree>
    <p:extLst>
      <p:ext uri="{BB962C8B-B14F-4D97-AF65-F5344CB8AC3E}">
        <p14:creationId xmlns:p14="http://schemas.microsoft.com/office/powerpoint/2010/main" val="276952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6F9981D-A7A6-404F-825C-DA1C9EDED850}" type="datetimeFigureOut">
              <a:rPr lang="en-US" smtClean="0"/>
              <a:t>3/8/2024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C2A0BB8-AA80-5542-A070-B670AD2EF4D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7429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EBAE-7B8B-AAD5-5BCC-FDC15116ABC1}"/>
              </a:ext>
            </a:extLst>
          </p:cNvPr>
          <p:cNvSpPr>
            <a:spLocks noGrp="1"/>
          </p:cNvSpPr>
          <p:nvPr>
            <p:ph type="ctrTitle"/>
          </p:nvPr>
        </p:nvSpPr>
        <p:spPr/>
        <p:txBody>
          <a:bodyPr/>
          <a:lstStyle/>
          <a:p>
            <a:r>
              <a:rPr lang="en-US" sz="6600" dirty="0"/>
              <a:t>Image </a:t>
            </a:r>
            <a:br>
              <a:rPr lang="en-US" sz="6600" dirty="0"/>
            </a:br>
            <a:r>
              <a:rPr lang="en-US" sz="6600" dirty="0"/>
              <a:t>Steganography</a:t>
            </a:r>
          </a:p>
        </p:txBody>
      </p:sp>
      <p:sp>
        <p:nvSpPr>
          <p:cNvPr id="3" name="Subtitle 2">
            <a:extLst>
              <a:ext uri="{FF2B5EF4-FFF2-40B4-BE49-F238E27FC236}">
                <a16:creationId xmlns:a16="http://schemas.microsoft.com/office/drawing/2014/main" id="{F1B427D0-42CA-248C-1775-D2379B9A5BD5}"/>
              </a:ext>
            </a:extLst>
          </p:cNvPr>
          <p:cNvSpPr>
            <a:spLocks noGrp="1"/>
          </p:cNvSpPr>
          <p:nvPr>
            <p:ph type="subTitle" idx="1"/>
          </p:nvPr>
        </p:nvSpPr>
        <p:spPr/>
        <p:txBody>
          <a:bodyPr>
            <a:normAutofit lnSpcReduction="10000"/>
          </a:bodyPr>
          <a:lstStyle/>
          <a:p>
            <a:r>
              <a:rPr lang="en-US" dirty="0" err="1"/>
              <a:t>Shriya</a:t>
            </a:r>
            <a:r>
              <a:rPr lang="en-US" dirty="0"/>
              <a:t> </a:t>
            </a:r>
            <a:r>
              <a:rPr lang="en-US" dirty="0" err="1"/>
              <a:t>setru</a:t>
            </a:r>
            <a:endParaRPr lang="en-US" dirty="0"/>
          </a:p>
          <a:p>
            <a:r>
              <a:rPr lang="en-US" dirty="0"/>
              <a:t>hu21csen0101351</a:t>
            </a:r>
          </a:p>
        </p:txBody>
      </p:sp>
    </p:spTree>
    <p:extLst>
      <p:ext uri="{BB962C8B-B14F-4D97-AF65-F5344CB8AC3E}">
        <p14:creationId xmlns:p14="http://schemas.microsoft.com/office/powerpoint/2010/main" val="266130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62E7FB-43C7-FC51-9E47-67AFF383E190}"/>
              </a:ext>
            </a:extLst>
          </p:cNvPr>
          <p:cNvPicPr>
            <a:picLocks noGrp="1" noChangeAspect="1"/>
          </p:cNvPicPr>
          <p:nvPr>
            <p:ph idx="1"/>
          </p:nvPr>
        </p:nvPicPr>
        <p:blipFill>
          <a:blip r:embed="rId2"/>
          <a:stretch>
            <a:fillRect/>
          </a:stretch>
        </p:blipFill>
        <p:spPr>
          <a:xfrm>
            <a:off x="1752496" y="1114878"/>
            <a:ext cx="8900466" cy="4628243"/>
          </a:xfrm>
        </p:spPr>
      </p:pic>
    </p:spTree>
    <p:extLst>
      <p:ext uri="{BB962C8B-B14F-4D97-AF65-F5344CB8AC3E}">
        <p14:creationId xmlns:p14="http://schemas.microsoft.com/office/powerpoint/2010/main" val="244985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A38B-8D0E-DD4E-CD07-AC025A3E10E5}"/>
              </a:ext>
            </a:extLst>
          </p:cNvPr>
          <p:cNvSpPr>
            <a:spLocks noGrp="1"/>
          </p:cNvSpPr>
          <p:nvPr>
            <p:ph type="title"/>
          </p:nvPr>
        </p:nvSpPr>
        <p:spPr/>
        <p:txBody>
          <a:bodyPr/>
          <a:lstStyle/>
          <a:p>
            <a:r>
              <a:rPr lang="en-US" dirty="0"/>
              <a:t>Python Modules used:</a:t>
            </a:r>
          </a:p>
        </p:txBody>
      </p:sp>
      <p:sp>
        <p:nvSpPr>
          <p:cNvPr id="3" name="Content Placeholder 2">
            <a:extLst>
              <a:ext uri="{FF2B5EF4-FFF2-40B4-BE49-F238E27FC236}">
                <a16:creationId xmlns:a16="http://schemas.microsoft.com/office/drawing/2014/main" id="{754E30FC-EB73-4AAB-44D8-63E9C3DD9AF1}"/>
              </a:ext>
            </a:extLst>
          </p:cNvPr>
          <p:cNvSpPr>
            <a:spLocks noGrp="1"/>
          </p:cNvSpPr>
          <p:nvPr>
            <p:ph idx="1"/>
          </p:nvPr>
        </p:nvSpPr>
        <p:spPr/>
        <p:txBody>
          <a:bodyPr/>
          <a:lstStyle/>
          <a:p>
            <a:r>
              <a:rPr lang="en-US" dirty="0"/>
              <a:t>I have used several python modules and packages that made working of this small-time application possible and they include:</a:t>
            </a:r>
          </a:p>
          <a:p>
            <a:r>
              <a:rPr lang="en-US" dirty="0"/>
              <a:t>tkinter</a:t>
            </a:r>
          </a:p>
          <a:p>
            <a:r>
              <a:rPr lang="en-US" dirty="0"/>
              <a:t>PIL</a:t>
            </a:r>
          </a:p>
          <a:p>
            <a:r>
              <a:rPr lang="en-US" dirty="0"/>
              <a:t>Cryptography</a:t>
            </a:r>
          </a:p>
        </p:txBody>
      </p:sp>
    </p:spTree>
    <p:extLst>
      <p:ext uri="{BB962C8B-B14F-4D97-AF65-F5344CB8AC3E}">
        <p14:creationId xmlns:p14="http://schemas.microsoft.com/office/powerpoint/2010/main" val="54566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5CD5-0460-820E-B50C-C3353D32D4C2}"/>
              </a:ext>
            </a:extLst>
          </p:cNvPr>
          <p:cNvSpPr>
            <a:spLocks noGrp="1"/>
          </p:cNvSpPr>
          <p:nvPr>
            <p:ph type="title"/>
          </p:nvPr>
        </p:nvSpPr>
        <p:spPr/>
        <p:txBody>
          <a:bodyPr/>
          <a:lstStyle/>
          <a:p>
            <a:r>
              <a:rPr lang="en-US" dirty="0"/>
              <a:t>tkinter</a:t>
            </a:r>
          </a:p>
        </p:txBody>
      </p:sp>
      <p:sp>
        <p:nvSpPr>
          <p:cNvPr id="3" name="Content Placeholder 2">
            <a:extLst>
              <a:ext uri="{FF2B5EF4-FFF2-40B4-BE49-F238E27FC236}">
                <a16:creationId xmlns:a16="http://schemas.microsoft.com/office/drawing/2014/main" id="{4C6511DD-DEB3-845B-C049-FE0190EC222A}"/>
              </a:ext>
            </a:extLst>
          </p:cNvPr>
          <p:cNvSpPr>
            <a:spLocks noGrp="1"/>
          </p:cNvSpPr>
          <p:nvPr>
            <p:ph idx="1"/>
          </p:nvPr>
        </p:nvSpPr>
        <p:spPr>
          <a:xfrm>
            <a:off x="1006839" y="1468918"/>
            <a:ext cx="5535475" cy="4496453"/>
          </a:xfrm>
        </p:spPr>
        <p:txBody>
          <a:bodyPr>
            <a:normAutofit fontScale="92500" lnSpcReduction="10000"/>
          </a:bodyPr>
          <a:lstStyle/>
          <a:p>
            <a:r>
              <a:rPr lang="en-IN" dirty="0" err="1">
                <a:solidFill>
                  <a:srgbClr val="444444"/>
                </a:solidFill>
                <a:latin typeface="Georgia" panose="02040502050405020303" pitchFamily="18" charset="0"/>
              </a:rPr>
              <a:t>Tkinter</a:t>
            </a:r>
            <a:r>
              <a:rPr lang="en-IN" dirty="0">
                <a:solidFill>
                  <a:srgbClr val="444444"/>
                </a:solidFill>
                <a:latin typeface="Georgia" panose="02040502050405020303" pitchFamily="18" charset="0"/>
              </a:rPr>
              <a:t> is the python library that I had implemented to provide a GUI for my application.</a:t>
            </a:r>
          </a:p>
          <a:p>
            <a:r>
              <a:rPr lang="en-IN" dirty="0" err="1">
                <a:solidFill>
                  <a:srgbClr val="444444"/>
                </a:solidFill>
                <a:latin typeface="Georgia" panose="02040502050405020303" pitchFamily="18" charset="0"/>
              </a:rPr>
              <a:t>Tkinter</a:t>
            </a:r>
            <a:r>
              <a:rPr lang="en-IN" dirty="0">
                <a:solidFill>
                  <a:srgbClr val="444444"/>
                </a:solidFill>
                <a:latin typeface="Georgia" panose="02040502050405020303" pitchFamily="18" charset="0"/>
              </a:rPr>
              <a:t> works on different operating systems, including Windows, macOS, and Linux, providing a consistent interface across platforms.</a:t>
            </a:r>
          </a:p>
          <a:p>
            <a:r>
              <a:rPr lang="en-IN" dirty="0" err="1">
                <a:solidFill>
                  <a:srgbClr val="444444"/>
                </a:solidFill>
                <a:latin typeface="Georgia" panose="02040502050405020303" pitchFamily="18" charset="0"/>
              </a:rPr>
              <a:t>Tkinter</a:t>
            </a:r>
            <a:r>
              <a:rPr lang="en-IN" dirty="0">
                <a:solidFill>
                  <a:srgbClr val="444444"/>
                </a:solidFill>
                <a:latin typeface="Georgia" panose="02040502050405020303" pitchFamily="18" charset="0"/>
              </a:rPr>
              <a:t> can be easily integrated with other Python libraries and frameworks, allowing you to enhance your GUI applications with additional functionalities.</a:t>
            </a:r>
          </a:p>
          <a:p>
            <a:r>
              <a:rPr lang="en-IN" dirty="0" err="1">
                <a:solidFill>
                  <a:srgbClr val="444444"/>
                </a:solidFill>
                <a:latin typeface="Georgia" panose="02040502050405020303" pitchFamily="18" charset="0"/>
              </a:rPr>
              <a:t>Tkinter</a:t>
            </a:r>
            <a:r>
              <a:rPr lang="en-IN" dirty="0">
                <a:solidFill>
                  <a:srgbClr val="444444"/>
                </a:solidFill>
                <a:latin typeface="Georgia" panose="02040502050405020303" pitchFamily="18" charset="0"/>
              </a:rPr>
              <a:t> supports the creation of dialog boxes, making it easy to create pop-up windows for messages, warnings, prompts, etc.</a:t>
            </a:r>
          </a:p>
          <a:p>
            <a:endParaRPr lang="en-IN" dirty="0">
              <a:solidFill>
                <a:srgbClr val="444444"/>
              </a:solidFill>
              <a:latin typeface="Georgia" panose="02040502050405020303" pitchFamily="18" charset="0"/>
            </a:endParaRPr>
          </a:p>
        </p:txBody>
      </p:sp>
      <p:pic>
        <p:nvPicPr>
          <p:cNvPr id="6" name="Picture 5">
            <a:extLst>
              <a:ext uri="{FF2B5EF4-FFF2-40B4-BE49-F238E27FC236}">
                <a16:creationId xmlns:a16="http://schemas.microsoft.com/office/drawing/2014/main" id="{DFFA8CAF-91FC-6090-44E7-3A931592343D}"/>
              </a:ext>
            </a:extLst>
          </p:cNvPr>
          <p:cNvPicPr>
            <a:picLocks noChangeAspect="1"/>
          </p:cNvPicPr>
          <p:nvPr/>
        </p:nvPicPr>
        <p:blipFill>
          <a:blip r:embed="rId2"/>
          <a:stretch>
            <a:fillRect/>
          </a:stretch>
        </p:blipFill>
        <p:spPr>
          <a:xfrm>
            <a:off x="6705600" y="2416627"/>
            <a:ext cx="4848721" cy="3105153"/>
          </a:xfrm>
          <a:prstGeom prst="rect">
            <a:avLst/>
          </a:prstGeom>
        </p:spPr>
      </p:pic>
    </p:spTree>
    <p:extLst>
      <p:ext uri="{BB962C8B-B14F-4D97-AF65-F5344CB8AC3E}">
        <p14:creationId xmlns:p14="http://schemas.microsoft.com/office/powerpoint/2010/main" val="194873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20D2-B4F3-03E0-C25B-89F899176136}"/>
              </a:ext>
            </a:extLst>
          </p:cNvPr>
          <p:cNvSpPr>
            <a:spLocks noGrp="1"/>
          </p:cNvSpPr>
          <p:nvPr>
            <p:ph type="title"/>
          </p:nvPr>
        </p:nvSpPr>
        <p:spPr>
          <a:xfrm>
            <a:off x="1251678" y="173663"/>
            <a:ext cx="10178322" cy="1492132"/>
          </a:xfrm>
        </p:spPr>
        <p:txBody>
          <a:bodyPr/>
          <a:lstStyle/>
          <a:p>
            <a:r>
              <a:rPr lang="en-US" dirty="0"/>
              <a:t>Fernet</a:t>
            </a:r>
            <a:endParaRPr lang="en-US" dirty="0">
              <a:solidFill>
                <a:srgbClr val="FF0000"/>
              </a:solidFill>
            </a:endParaRPr>
          </a:p>
        </p:txBody>
      </p:sp>
      <p:sp>
        <p:nvSpPr>
          <p:cNvPr id="3" name="Content Placeholder 2">
            <a:extLst>
              <a:ext uri="{FF2B5EF4-FFF2-40B4-BE49-F238E27FC236}">
                <a16:creationId xmlns:a16="http://schemas.microsoft.com/office/drawing/2014/main" id="{955C561A-D92D-ADD6-4D51-6EB9E5EDB929}"/>
              </a:ext>
            </a:extLst>
          </p:cNvPr>
          <p:cNvSpPr>
            <a:spLocks noGrp="1"/>
          </p:cNvSpPr>
          <p:nvPr>
            <p:ph idx="1"/>
          </p:nvPr>
        </p:nvSpPr>
        <p:spPr>
          <a:xfrm>
            <a:off x="1251678" y="1132512"/>
            <a:ext cx="10178322" cy="4005075"/>
          </a:xfrm>
        </p:spPr>
        <p:txBody>
          <a:bodyPr/>
          <a:lstStyle/>
          <a:p>
            <a:r>
              <a:rPr lang="en-US" dirty="0">
                <a:latin typeface="Times New Roman" panose="02020603050405020304" pitchFamily="18" charset="0"/>
                <a:cs typeface="Times New Roman" panose="02020603050405020304" pitchFamily="18" charset="0"/>
              </a:rPr>
              <a:t>Fernet is a symmetric encryption algorithm, meaning that the same key is used for both encryption and decryption. This contrasts with asymmetric encryption, where separate keys are used for these operations.</a:t>
            </a:r>
          </a:p>
          <a:p>
            <a:r>
              <a:rPr lang="en-US" dirty="0">
                <a:latin typeface="Times New Roman" panose="02020603050405020304" pitchFamily="18" charset="0"/>
                <a:cs typeface="Times New Roman" panose="02020603050405020304" pitchFamily="18" charset="0"/>
              </a:rPr>
              <a:t>Fernet handles key management internally. Users only need to generate a key and use it for encryption and decryption. The library takes care of secure key storage and rotation.</a:t>
            </a:r>
          </a:p>
          <a:p>
            <a:r>
              <a:rPr lang="en-US" dirty="0">
                <a:latin typeface="Times New Roman" panose="02020603050405020304" pitchFamily="18" charset="0"/>
                <a:cs typeface="Times New Roman" panose="02020603050405020304" pitchFamily="18" charset="0"/>
              </a:rPr>
              <a:t>Fernet is easy to use and suitable for developers who want a straightforward way to encrypt and decrypt data without dealing with complex cryptographic operations.</a:t>
            </a:r>
          </a:p>
        </p:txBody>
      </p:sp>
    </p:spTree>
    <p:extLst>
      <p:ext uri="{BB962C8B-B14F-4D97-AF65-F5344CB8AC3E}">
        <p14:creationId xmlns:p14="http://schemas.microsoft.com/office/powerpoint/2010/main" val="84628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BD20-130E-8AC2-A991-7076BAD52EBE}"/>
              </a:ext>
            </a:extLst>
          </p:cNvPr>
          <p:cNvSpPr>
            <a:spLocks noGrp="1"/>
          </p:cNvSpPr>
          <p:nvPr>
            <p:ph type="title"/>
          </p:nvPr>
        </p:nvSpPr>
        <p:spPr>
          <a:xfrm>
            <a:off x="1251678" y="382385"/>
            <a:ext cx="10178322" cy="1019032"/>
          </a:xfrm>
        </p:spPr>
        <p:txBody>
          <a:bodyPr/>
          <a:lstStyle/>
          <a:p>
            <a:r>
              <a:rPr lang="en-US" dirty="0"/>
              <a:t>Summary</a:t>
            </a:r>
          </a:p>
        </p:txBody>
      </p:sp>
      <p:sp>
        <p:nvSpPr>
          <p:cNvPr id="3" name="Content Placeholder 2">
            <a:extLst>
              <a:ext uri="{FF2B5EF4-FFF2-40B4-BE49-F238E27FC236}">
                <a16:creationId xmlns:a16="http://schemas.microsoft.com/office/drawing/2014/main" id="{A89CD24D-969A-C225-176F-2D5C7B5D0EBC}"/>
              </a:ext>
            </a:extLst>
          </p:cNvPr>
          <p:cNvSpPr>
            <a:spLocks noGrp="1"/>
          </p:cNvSpPr>
          <p:nvPr>
            <p:ph idx="1"/>
          </p:nvPr>
        </p:nvSpPr>
        <p:spPr>
          <a:xfrm>
            <a:off x="1251678" y="1508237"/>
            <a:ext cx="10178322" cy="4087020"/>
          </a:xfrm>
        </p:spPr>
        <p:txBody>
          <a:bodyPr>
            <a:normAutofit lnSpcReduction="10000"/>
          </a:bodyPr>
          <a:lstStyle/>
          <a:p>
            <a:r>
              <a:rPr lang="en-US" dirty="0">
                <a:latin typeface="Times New Roman" panose="02020603050405020304" pitchFamily="18" charset="0"/>
                <a:cs typeface="Times New Roman" panose="02020603050405020304" pitchFamily="18" charset="0"/>
              </a:rPr>
              <a:t>This app is designed for hiding secret information within images. Steganography involves concealing the existence of the information, providing a covert means of communication.</a:t>
            </a:r>
          </a:p>
          <a:p>
            <a:r>
              <a:rPr lang="en-US" dirty="0">
                <a:latin typeface="Times New Roman" panose="02020603050405020304" pitchFamily="18" charset="0"/>
                <a:cs typeface="Times New Roman" panose="02020603050405020304" pitchFamily="18" charset="0"/>
              </a:rPr>
              <a:t>Users will be able to extract hidden information from steganographic images. This involves selecting a steganographic image, applying the extraction process, and decrypting the retrieved data.</a:t>
            </a:r>
          </a:p>
          <a:p>
            <a:pPr marR="351155" algn="just" rtl="0">
              <a:spcBef>
                <a:spcPts val="340"/>
              </a:spcBef>
              <a:spcAft>
                <a:spcPts val="0"/>
              </a:spcAft>
            </a:pPr>
            <a:r>
              <a:rPr lang="en-IN" b="0" i="0" u="none" strike="noStrike" dirty="0">
                <a:effectLst/>
                <a:latin typeface="Times New Roman" panose="02020603050405020304" pitchFamily="18" charset="0"/>
              </a:rPr>
              <a:t>There are the alterations in the pixels but not visible to the human eye. That is the biggest reason that this technique is one of the best techniques used in the information security for the data hiding and secured communication.</a:t>
            </a:r>
            <a:endParaRPr lang="en-IN" b="0" i="0" u="none" strike="noStrike" dirty="0">
              <a:effectLst/>
            </a:endParaRPr>
          </a:p>
          <a:p>
            <a:r>
              <a:rPr lang="en-IN" sz="1800" b="0" i="0" u="none" strike="noStrike" dirty="0">
                <a:solidFill>
                  <a:srgbClr val="000000"/>
                </a:solidFill>
                <a:effectLst/>
                <a:latin typeface="Times New Roman" panose="02020603050405020304" pitchFamily="18" charset="0"/>
              </a:rPr>
              <a:t> </a:t>
            </a:r>
            <a:r>
              <a:rPr lang="en-IN" b="0" i="0" u="none" strike="noStrike" dirty="0">
                <a:effectLst/>
                <a:latin typeface="Times New Roman" panose="02020603050405020304" pitchFamily="18" charset="0"/>
              </a:rPr>
              <a:t>It allows lossless compression of the cover image. The size, the quality of the original cover image and the secret text embedded image (</a:t>
            </a:r>
            <a:r>
              <a:rPr lang="en-IN" b="0" i="0" u="none" strike="noStrike" dirty="0" err="1">
                <a:effectLst/>
                <a:latin typeface="Times New Roman" panose="02020603050405020304" pitchFamily="18" charset="0"/>
              </a:rPr>
              <a:t>stego</a:t>
            </a:r>
            <a:r>
              <a:rPr lang="en-IN" b="0" i="0" u="none" strike="noStrike" dirty="0">
                <a:effectLst/>
                <a:latin typeface="Times New Roman" panose="02020603050405020304" pitchFamily="18" charset="0"/>
              </a:rPr>
              <a:t> image) remains unchanged.</a:t>
            </a:r>
            <a:br>
              <a:rPr lang="en-IN" dirty="0"/>
            </a:br>
            <a:br>
              <a:rPr lang="en-IN"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49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752A-8D0F-F31B-A676-7454A95A405C}"/>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BD33FBB6-626F-F947-BF1D-A8FB468FE8A9}"/>
              </a:ext>
            </a:extLst>
          </p:cNvPr>
          <p:cNvSpPr>
            <a:spLocks noGrp="1"/>
          </p:cNvSpPr>
          <p:nvPr>
            <p:ph idx="1"/>
          </p:nvPr>
        </p:nvSpPr>
        <p:spPr/>
        <p:txBody>
          <a:bodyPr/>
          <a:lstStyle/>
          <a:p>
            <a:r>
              <a:rPr lang="en-US" dirty="0"/>
              <a:t>Introduction</a:t>
            </a:r>
          </a:p>
          <a:p>
            <a:r>
              <a:rPr lang="en-US" dirty="0"/>
              <a:t>Methodology</a:t>
            </a:r>
          </a:p>
          <a:p>
            <a:r>
              <a:rPr lang="en-US" dirty="0"/>
              <a:t>Python Modules</a:t>
            </a:r>
          </a:p>
          <a:p>
            <a:r>
              <a:rPr lang="en-US" dirty="0"/>
              <a:t>Summary</a:t>
            </a:r>
          </a:p>
        </p:txBody>
      </p:sp>
    </p:spTree>
    <p:extLst>
      <p:ext uri="{BB962C8B-B14F-4D97-AF65-F5344CB8AC3E}">
        <p14:creationId xmlns:p14="http://schemas.microsoft.com/office/powerpoint/2010/main" val="81106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490C-B9B7-A050-3B18-F6D018D6EE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E57CD37-1A9B-B951-E432-5F3F9A20AB1F}"/>
              </a:ext>
            </a:extLst>
          </p:cNvPr>
          <p:cNvSpPr>
            <a:spLocks noGrp="1"/>
          </p:cNvSpPr>
          <p:nvPr>
            <p:ph idx="1"/>
          </p:nvPr>
        </p:nvSpPr>
        <p:spPr/>
        <p:txBody>
          <a:bodyPr/>
          <a:lstStyle/>
          <a:p>
            <a:r>
              <a:rPr lang="en-US" dirty="0"/>
              <a:t>This is an introduction to the Steganography application that I had built which allows the users to secure information by hiding the original message or text behind a secret or encrypted text.</a:t>
            </a:r>
          </a:p>
          <a:p>
            <a:endParaRPr lang="en-US" dirty="0"/>
          </a:p>
          <a:p>
            <a:r>
              <a:rPr lang="en-US" dirty="0"/>
              <a:t>The application also allows the users to decrypt the message, and also allows them to extract text from images and encrypt them.</a:t>
            </a:r>
          </a:p>
          <a:p>
            <a:endParaRPr lang="en-US" dirty="0"/>
          </a:p>
          <a:p>
            <a:r>
              <a:rPr lang="en-US" dirty="0"/>
              <a:t>I based the GUI of my application on tkinter library available with python.</a:t>
            </a:r>
          </a:p>
        </p:txBody>
      </p:sp>
    </p:spTree>
    <p:extLst>
      <p:ext uri="{BB962C8B-B14F-4D97-AF65-F5344CB8AC3E}">
        <p14:creationId xmlns:p14="http://schemas.microsoft.com/office/powerpoint/2010/main" val="303570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5BBA-1964-F53F-5855-714944E10568}"/>
              </a:ext>
            </a:extLst>
          </p:cNvPr>
          <p:cNvSpPr>
            <a:spLocks noGrp="1"/>
          </p:cNvSpPr>
          <p:nvPr>
            <p:ph type="title"/>
          </p:nvPr>
        </p:nvSpPr>
        <p:spPr/>
        <p:txBody>
          <a:bodyPr/>
          <a:lstStyle/>
          <a:p>
            <a:r>
              <a:rPr lang="en-US" dirty="0"/>
              <a:t>What is Steganography?</a:t>
            </a:r>
          </a:p>
        </p:txBody>
      </p:sp>
      <p:sp>
        <p:nvSpPr>
          <p:cNvPr id="3" name="Content Placeholder 2">
            <a:extLst>
              <a:ext uri="{FF2B5EF4-FFF2-40B4-BE49-F238E27FC236}">
                <a16:creationId xmlns:a16="http://schemas.microsoft.com/office/drawing/2014/main" id="{429B8F52-93B6-7047-3E02-576656230F8A}"/>
              </a:ext>
            </a:extLst>
          </p:cNvPr>
          <p:cNvSpPr>
            <a:spLocks noGrp="1"/>
          </p:cNvSpPr>
          <p:nvPr>
            <p:ph idx="1"/>
          </p:nvPr>
        </p:nvSpPr>
        <p:spPr/>
        <p:txBody>
          <a:bodyPr/>
          <a:lstStyle/>
          <a:p>
            <a:r>
              <a:rPr lang="en-IN" dirty="0">
                <a:solidFill>
                  <a:schemeClr val="tx1"/>
                </a:solidFill>
                <a:latin typeface="Söhne"/>
              </a:rPr>
              <a:t>The basic idea behind s</a:t>
            </a:r>
            <a:r>
              <a:rPr lang="en-IN" b="0" i="0" u="none" strike="noStrike" dirty="0">
                <a:solidFill>
                  <a:schemeClr val="tx1"/>
                </a:solidFill>
                <a:effectLst/>
                <a:latin typeface="Söhne"/>
              </a:rPr>
              <a:t>teganography is concealing one piece of information within another in such a way that the existence of the hidden information is difficult to detect. Unlike cryptography, which focuses on making the content of a communication secret, steganography aims to hide the fact that a message is being communicated at all.</a:t>
            </a:r>
          </a:p>
          <a:p>
            <a:r>
              <a:rPr lang="en-IN" dirty="0">
                <a:solidFill>
                  <a:schemeClr val="tx1"/>
                </a:solidFill>
                <a:latin typeface="Söhne"/>
              </a:rPr>
              <a:t>My main focus has been on Image Steganography which involves extracting and encrypting text or information present in any image.</a:t>
            </a:r>
          </a:p>
          <a:p>
            <a:r>
              <a:rPr lang="en-IN" b="0" i="0" u="none" strike="noStrike" dirty="0">
                <a:solidFill>
                  <a:schemeClr val="tx1"/>
                </a:solidFill>
                <a:effectLst/>
                <a:latin typeface="Söhne"/>
              </a:rPr>
              <a:t>Steganography has various applications, including secure communication, copyright protection, and digital watermarking. It's important to note that while steganography can hide the existence of a message, it does not necessarily encrypt the message itself.</a:t>
            </a:r>
          </a:p>
        </p:txBody>
      </p:sp>
    </p:spTree>
    <p:extLst>
      <p:ext uri="{BB962C8B-B14F-4D97-AF65-F5344CB8AC3E}">
        <p14:creationId xmlns:p14="http://schemas.microsoft.com/office/powerpoint/2010/main" val="389058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CB9C-5CDC-C3EE-820C-5E76498BE036}"/>
              </a:ext>
            </a:extLst>
          </p:cNvPr>
          <p:cNvSpPr>
            <a:spLocks noGrp="1"/>
          </p:cNvSpPr>
          <p:nvPr>
            <p:ph type="title"/>
          </p:nvPr>
        </p:nvSpPr>
        <p:spPr/>
        <p:txBody>
          <a:bodyPr/>
          <a:lstStyle/>
          <a:p>
            <a:r>
              <a:rPr lang="en-US" dirty="0"/>
              <a:t>Where can it be applied?</a:t>
            </a:r>
          </a:p>
        </p:txBody>
      </p:sp>
      <p:sp>
        <p:nvSpPr>
          <p:cNvPr id="3" name="Content Placeholder 2">
            <a:extLst>
              <a:ext uri="{FF2B5EF4-FFF2-40B4-BE49-F238E27FC236}">
                <a16:creationId xmlns:a16="http://schemas.microsoft.com/office/drawing/2014/main" id="{18BDD137-95C6-C2A5-148D-16FF2E6ECF36}"/>
              </a:ext>
            </a:extLst>
          </p:cNvPr>
          <p:cNvSpPr>
            <a:spLocks noGrp="1"/>
          </p:cNvSpPr>
          <p:nvPr>
            <p:ph idx="1"/>
          </p:nvPr>
        </p:nvSpPr>
        <p:spPr>
          <a:xfrm>
            <a:off x="1131934" y="1415143"/>
            <a:ext cx="10178322" cy="4321627"/>
          </a:xfrm>
        </p:spPr>
        <p:txBody>
          <a:bodyPr>
            <a:normAutofit lnSpcReduction="10000"/>
          </a:bodyPr>
          <a:lstStyle/>
          <a:p>
            <a:r>
              <a:rPr lang="en-US" dirty="0"/>
              <a:t>Concealing messages within images can provide a level of security during military or intelligence communication.</a:t>
            </a:r>
          </a:p>
          <a:p>
            <a:r>
              <a:rPr lang="en-US" dirty="0"/>
              <a:t>It can be used in embedding digital watermarks within images can help protect intellectual property rights.</a:t>
            </a:r>
          </a:p>
          <a:p>
            <a:r>
              <a:rPr lang="en-US" dirty="0"/>
              <a:t>In the medical field, steganography can be used to embed patient information or metadata within medical images.</a:t>
            </a:r>
          </a:p>
          <a:p>
            <a:r>
              <a:rPr lang="en-US" dirty="0"/>
              <a:t>Steganography can be applied to protect privacy in biometric data. For instance, facial features or other biometric information could be hidden within images to preserve individual privacy while still allowing for identification.</a:t>
            </a:r>
          </a:p>
          <a:p>
            <a:r>
              <a:rPr lang="en-US" dirty="0"/>
              <a:t>Journalists or whistleblowers may use steganography to hide sensitive information within images when communicating with sources or exposing corruption. This can help protect the identity of the individuals involved.</a:t>
            </a:r>
          </a:p>
          <a:p>
            <a:endParaRPr lang="en-US" dirty="0"/>
          </a:p>
          <a:p>
            <a:endParaRPr lang="en-US" dirty="0"/>
          </a:p>
        </p:txBody>
      </p:sp>
    </p:spTree>
    <p:extLst>
      <p:ext uri="{BB962C8B-B14F-4D97-AF65-F5344CB8AC3E}">
        <p14:creationId xmlns:p14="http://schemas.microsoft.com/office/powerpoint/2010/main" val="373131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406C2A-E242-5B84-26D3-B3C45D42E91A}"/>
              </a:ext>
            </a:extLst>
          </p:cNvPr>
          <p:cNvPicPr>
            <a:picLocks noGrp="1" noChangeAspect="1"/>
          </p:cNvPicPr>
          <p:nvPr>
            <p:ph idx="1"/>
          </p:nvPr>
        </p:nvPicPr>
        <p:blipFill>
          <a:blip r:embed="rId2"/>
          <a:stretch>
            <a:fillRect/>
          </a:stretch>
        </p:blipFill>
        <p:spPr>
          <a:xfrm>
            <a:off x="2438400" y="977492"/>
            <a:ext cx="7315199" cy="4684893"/>
          </a:xfrm>
          <a:prstGeom prst="rect">
            <a:avLst/>
          </a:prstGeom>
        </p:spPr>
      </p:pic>
    </p:spTree>
    <p:extLst>
      <p:ext uri="{BB962C8B-B14F-4D97-AF65-F5344CB8AC3E}">
        <p14:creationId xmlns:p14="http://schemas.microsoft.com/office/powerpoint/2010/main" val="76154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847E-3689-C0F9-6BB3-8150F26FCCC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30E38E9-3505-4F57-5D1B-8E93A63E350A}"/>
              </a:ext>
            </a:extLst>
          </p:cNvPr>
          <p:cNvSpPr>
            <a:spLocks noGrp="1"/>
          </p:cNvSpPr>
          <p:nvPr>
            <p:ph idx="1"/>
          </p:nvPr>
        </p:nvSpPr>
        <p:spPr>
          <a:xfrm>
            <a:off x="1251679" y="2532313"/>
            <a:ext cx="4604836" cy="2693482"/>
          </a:xfrm>
        </p:spPr>
        <p:txBody>
          <a:bodyPr/>
          <a:lstStyle/>
          <a:p>
            <a:r>
              <a:rPr lang="en-US" dirty="0"/>
              <a:t>I will now explain the core implementation of my application, and what is the main idea behind the working of this small application</a:t>
            </a:r>
          </a:p>
        </p:txBody>
      </p:sp>
      <p:pic>
        <p:nvPicPr>
          <p:cNvPr id="1026" name="Picture 2" descr="What is steganography and what is it used for? - Quora">
            <a:extLst>
              <a:ext uri="{FF2B5EF4-FFF2-40B4-BE49-F238E27FC236}">
                <a16:creationId xmlns:a16="http://schemas.microsoft.com/office/drawing/2014/main" id="{C56941BB-BF49-54AA-5322-C303E30F5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515" y="1737289"/>
            <a:ext cx="5701853" cy="428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61F97-9187-2478-2EA3-47DD0B535148}"/>
              </a:ext>
            </a:extLst>
          </p:cNvPr>
          <p:cNvSpPr>
            <a:spLocks noGrp="1"/>
          </p:cNvSpPr>
          <p:nvPr>
            <p:ph idx="1"/>
          </p:nvPr>
        </p:nvSpPr>
        <p:spPr>
          <a:xfrm>
            <a:off x="1251678" y="1874517"/>
            <a:ext cx="10178322" cy="4601098"/>
          </a:xfrm>
        </p:spPr>
        <p:txBody>
          <a:bodyPr>
            <a:normAutofit/>
          </a:bodyPr>
          <a:lstStyle/>
          <a:p>
            <a:pPr marL="0" indent="0">
              <a:buNone/>
            </a:pPr>
            <a:br>
              <a:rPr lang="en-US" dirty="0"/>
            </a:br>
            <a:endParaRPr lang="en-US" dirty="0"/>
          </a:p>
        </p:txBody>
      </p:sp>
      <p:pic>
        <p:nvPicPr>
          <p:cNvPr id="8" name="Picture 7">
            <a:extLst>
              <a:ext uri="{FF2B5EF4-FFF2-40B4-BE49-F238E27FC236}">
                <a16:creationId xmlns:a16="http://schemas.microsoft.com/office/drawing/2014/main" id="{12B076E8-1E5D-9F33-D1D4-AC2505B35D8B}"/>
              </a:ext>
            </a:extLst>
          </p:cNvPr>
          <p:cNvPicPr>
            <a:picLocks noChangeAspect="1"/>
          </p:cNvPicPr>
          <p:nvPr/>
        </p:nvPicPr>
        <p:blipFill>
          <a:blip r:embed="rId2"/>
          <a:stretch>
            <a:fillRect/>
          </a:stretch>
        </p:blipFill>
        <p:spPr>
          <a:xfrm>
            <a:off x="1748882" y="1354986"/>
            <a:ext cx="4591957" cy="3625229"/>
          </a:xfrm>
          <a:prstGeom prst="rect">
            <a:avLst/>
          </a:prstGeom>
        </p:spPr>
      </p:pic>
      <p:sp>
        <p:nvSpPr>
          <p:cNvPr id="9" name="TextBox 8">
            <a:extLst>
              <a:ext uri="{FF2B5EF4-FFF2-40B4-BE49-F238E27FC236}">
                <a16:creationId xmlns:a16="http://schemas.microsoft.com/office/drawing/2014/main" id="{544AB733-189D-694C-79A5-5A505A419432}"/>
              </a:ext>
            </a:extLst>
          </p:cNvPr>
          <p:cNvSpPr txBox="1"/>
          <p:nvPr/>
        </p:nvSpPr>
        <p:spPr>
          <a:xfrm>
            <a:off x="6934200" y="1320940"/>
            <a:ext cx="44958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Here the encryption algorithm used is using the least significant bits (LSBs) of the RGB channels involves manipulating the least significant bit of each color channel (Red, Green, and Blue) in the image pixels to encode the binary representation of the hidden text.</a:t>
            </a:r>
          </a:p>
          <a:p>
            <a:pPr marL="285750" indent="-285750">
              <a:buFont typeface="Arial" panose="020B0604020202020204" pitchFamily="34" charset="0"/>
              <a:buChar char="•"/>
            </a:pPr>
            <a:r>
              <a:rPr lang="en-US" dirty="0"/>
              <a:t>We replace the least significant bit of each color channel in the image pixels with the corresponding bits of the binary message. This conceals the text within the image.</a:t>
            </a:r>
          </a:p>
          <a:p>
            <a:pPr marL="285750" indent="-285750">
              <a:buFont typeface="Arial" panose="020B0604020202020204" pitchFamily="34" charset="0"/>
              <a:buChar char="•"/>
            </a:pPr>
            <a:r>
              <a:rPr lang="en-US" dirty="0"/>
              <a:t>The process is reversible, allowing the hidden message to be extracted.</a:t>
            </a:r>
          </a:p>
        </p:txBody>
      </p:sp>
    </p:spTree>
    <p:extLst>
      <p:ext uri="{BB962C8B-B14F-4D97-AF65-F5344CB8AC3E}">
        <p14:creationId xmlns:p14="http://schemas.microsoft.com/office/powerpoint/2010/main" val="381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6F0-7167-9BE8-78DE-562DF7010D6C}"/>
              </a:ext>
            </a:extLst>
          </p:cNvPr>
          <p:cNvSpPr>
            <a:spLocks noGrp="1"/>
          </p:cNvSpPr>
          <p:nvPr>
            <p:ph type="title"/>
          </p:nvPr>
        </p:nvSpPr>
        <p:spPr/>
        <p:txBody>
          <a:bodyPr/>
          <a:lstStyle/>
          <a:p>
            <a:r>
              <a:rPr lang="en-US" dirty="0"/>
              <a:t>Extracting text from image</a:t>
            </a:r>
          </a:p>
        </p:txBody>
      </p:sp>
      <p:sp>
        <p:nvSpPr>
          <p:cNvPr id="3" name="Content Placeholder 2">
            <a:extLst>
              <a:ext uri="{FF2B5EF4-FFF2-40B4-BE49-F238E27FC236}">
                <a16:creationId xmlns:a16="http://schemas.microsoft.com/office/drawing/2014/main" id="{82C4FF8A-F08F-723E-543B-6D9030D17EA3}"/>
              </a:ext>
            </a:extLst>
          </p:cNvPr>
          <p:cNvSpPr>
            <a:spLocks noGrp="1"/>
          </p:cNvSpPr>
          <p:nvPr>
            <p:ph idx="1"/>
          </p:nvPr>
        </p:nvSpPr>
        <p:spPr>
          <a:xfrm>
            <a:off x="1251678" y="1709532"/>
            <a:ext cx="10178322" cy="3593591"/>
          </a:xfrm>
        </p:spPr>
        <p:txBody>
          <a:bodyPr/>
          <a:lstStyle/>
          <a:p>
            <a:r>
              <a:rPr lang="en-US" dirty="0"/>
              <a:t>For </a:t>
            </a:r>
            <a:r>
              <a:rPr lang="en-US" dirty="0" err="1"/>
              <a:t>colour</a:t>
            </a:r>
            <a:r>
              <a:rPr lang="en-US" dirty="0"/>
              <a:t> detection the core idea was to use several modules namely OpenCV, Pandas, and </a:t>
            </a:r>
            <a:r>
              <a:rPr lang="en-US" dirty="0" err="1"/>
              <a:t>Numpy</a:t>
            </a:r>
            <a:r>
              <a:rPr lang="en-US" dirty="0"/>
              <a:t>.</a:t>
            </a:r>
          </a:p>
          <a:p>
            <a:r>
              <a:rPr lang="en-US" dirty="0"/>
              <a:t>We make use of an image to detect </a:t>
            </a:r>
            <a:r>
              <a:rPr lang="en-US" dirty="0" err="1"/>
              <a:t>colours</a:t>
            </a:r>
            <a:r>
              <a:rPr lang="en-US" dirty="0"/>
              <a:t> and mask.</a:t>
            </a:r>
          </a:p>
          <a:p>
            <a:r>
              <a:rPr lang="en-US" dirty="0"/>
              <a:t>We use the pandas module to import the csv files that contain the </a:t>
            </a:r>
            <a:r>
              <a:rPr lang="en-US" dirty="0" err="1"/>
              <a:t>colour</a:t>
            </a:r>
            <a:r>
              <a:rPr lang="en-US" dirty="0"/>
              <a:t> datasets into the python file. The functions that I used in my python code will now compare the RGB values of the </a:t>
            </a:r>
            <a:r>
              <a:rPr lang="en-US" dirty="0" err="1"/>
              <a:t>colour</a:t>
            </a:r>
            <a:r>
              <a:rPr lang="en-US" dirty="0"/>
              <a:t> with that of the </a:t>
            </a:r>
            <a:r>
              <a:rPr lang="en-US" dirty="0" err="1"/>
              <a:t>colours</a:t>
            </a:r>
            <a:r>
              <a:rPr lang="en-US" dirty="0"/>
              <a:t> present in the dataset and give us the name of the </a:t>
            </a:r>
            <a:r>
              <a:rPr lang="en-US" dirty="0" err="1"/>
              <a:t>colour</a:t>
            </a:r>
            <a:r>
              <a:rPr lang="en-US" dirty="0"/>
              <a:t>.</a:t>
            </a:r>
          </a:p>
          <a:p>
            <a:r>
              <a:rPr lang="en-US" dirty="0"/>
              <a:t>We calculate the minimum distance between all the </a:t>
            </a:r>
            <a:r>
              <a:rPr lang="en-US" dirty="0" err="1"/>
              <a:t>colours</a:t>
            </a:r>
            <a:r>
              <a:rPr lang="en-US" dirty="0"/>
              <a:t> in the image to see which </a:t>
            </a:r>
            <a:r>
              <a:rPr lang="en-US" dirty="0" err="1"/>
              <a:t>colour</a:t>
            </a:r>
            <a:r>
              <a:rPr lang="en-US" dirty="0"/>
              <a:t> is the closest to the pointer</a:t>
            </a:r>
          </a:p>
        </p:txBody>
      </p:sp>
      <p:pic>
        <p:nvPicPr>
          <p:cNvPr id="5" name="Picture 4">
            <a:extLst>
              <a:ext uri="{FF2B5EF4-FFF2-40B4-BE49-F238E27FC236}">
                <a16:creationId xmlns:a16="http://schemas.microsoft.com/office/drawing/2014/main" id="{0E6DD646-D5EB-A01E-5F9D-AB380688662D}"/>
              </a:ext>
            </a:extLst>
          </p:cNvPr>
          <p:cNvPicPr>
            <a:picLocks noChangeAspect="1"/>
          </p:cNvPicPr>
          <p:nvPr/>
        </p:nvPicPr>
        <p:blipFill>
          <a:blip r:embed="rId2"/>
          <a:stretch>
            <a:fillRect/>
          </a:stretch>
        </p:blipFill>
        <p:spPr>
          <a:xfrm>
            <a:off x="5245928" y="4559024"/>
            <a:ext cx="5617541" cy="1987514"/>
          </a:xfrm>
          <a:prstGeom prst="rect">
            <a:avLst/>
          </a:prstGeom>
        </p:spPr>
      </p:pic>
    </p:spTree>
    <p:extLst>
      <p:ext uri="{BB962C8B-B14F-4D97-AF65-F5344CB8AC3E}">
        <p14:creationId xmlns:p14="http://schemas.microsoft.com/office/powerpoint/2010/main" val="289708406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{FF8FFF7E-7B7B-BF44-A8F8-2CE44D267C04}tf10001071</Template>
  <TotalTime>1249</TotalTime>
  <Words>909</Words>
  <Application>Microsoft Office PowerPoint</Application>
  <PresentationFormat>Widescreen</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Badge</vt:lpstr>
      <vt:lpstr>Image  Steganography</vt:lpstr>
      <vt:lpstr>Table of contents</vt:lpstr>
      <vt:lpstr>Introduction</vt:lpstr>
      <vt:lpstr>What is Steganography?</vt:lpstr>
      <vt:lpstr>Where can it be applied?</vt:lpstr>
      <vt:lpstr>PowerPoint Presentation</vt:lpstr>
      <vt:lpstr>Methodology</vt:lpstr>
      <vt:lpstr>PowerPoint Presentation</vt:lpstr>
      <vt:lpstr>Extracting text from image</vt:lpstr>
      <vt:lpstr>PowerPoint Presentation</vt:lpstr>
      <vt:lpstr>Python Modules used:</vt:lpstr>
      <vt:lpstr>tkinter</vt:lpstr>
      <vt:lpstr>Fernet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detection and masking using python</dc:title>
  <dc:creator>Chalasani Siddarth</dc:creator>
  <cp:lastModifiedBy>SHRIYA R SETRU</cp:lastModifiedBy>
  <cp:revision>5</cp:revision>
  <dcterms:created xsi:type="dcterms:W3CDTF">2023-12-25T10:01:54Z</dcterms:created>
  <dcterms:modified xsi:type="dcterms:W3CDTF">2024-03-08T08:05:59Z</dcterms:modified>
</cp:coreProperties>
</file>