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6"/>
  </p:notesMasterIdLst>
  <p:sldIdLst>
    <p:sldId id="256" r:id="rId2"/>
    <p:sldId id="259" r:id="rId3"/>
    <p:sldId id="257" r:id="rId4"/>
    <p:sldId id="262" r:id="rId5"/>
    <p:sldId id="258" r:id="rId6"/>
    <p:sldId id="263" r:id="rId7"/>
    <p:sldId id="264" r:id="rId8"/>
    <p:sldId id="261" r:id="rId9"/>
    <p:sldId id="265" r:id="rId10"/>
    <p:sldId id="266" r:id="rId11"/>
    <p:sldId id="267" r:id="rId12"/>
    <p:sldId id="268" r:id="rId13"/>
    <p:sldId id="269" r:id="rId14"/>
    <p:sldId id="270" r:id="rId15"/>
    <p:sldId id="271" r:id="rId16"/>
    <p:sldId id="274" r:id="rId17"/>
    <p:sldId id="275" r:id="rId18"/>
    <p:sldId id="276" r:id="rId19"/>
    <p:sldId id="272" r:id="rId20"/>
    <p:sldId id="273" r:id="rId21"/>
    <p:sldId id="277" r:id="rId22"/>
    <p:sldId id="278" r:id="rId23"/>
    <p:sldId id="279" r:id="rId24"/>
    <p:sldId id="280" r:id="rId25"/>
    <p:sldId id="281" r:id="rId26"/>
    <p:sldId id="282" r:id="rId27"/>
    <p:sldId id="283" r:id="rId28"/>
    <p:sldId id="260" r:id="rId29"/>
    <p:sldId id="290" r:id="rId30"/>
    <p:sldId id="285" r:id="rId31"/>
    <p:sldId id="286" r:id="rId32"/>
    <p:sldId id="288" r:id="rId33"/>
    <p:sldId id="289" r:id="rId34"/>
    <p:sldId id="28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p:scale>
          <a:sx n="76" d="100"/>
          <a:sy n="76" d="100"/>
        </p:scale>
        <p:origin x="109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FD34A-A01B-4620-AB39-0C338D077E01}" type="datetimeFigureOut">
              <a:rPr lang="en-IN" smtClean="0"/>
              <a:t>22-06-2025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F92B16-1C7E-405F-A1E5-128EB6C21981}" type="slidenum">
              <a:rPr lang="en-IN" smtClean="0"/>
              <a:t>‹#›</a:t>
            </a:fld>
            <a:endParaRPr lang="en-IN"/>
          </a:p>
        </p:txBody>
      </p:sp>
    </p:spTree>
    <p:extLst>
      <p:ext uri="{BB962C8B-B14F-4D97-AF65-F5344CB8AC3E}">
        <p14:creationId xmlns:p14="http://schemas.microsoft.com/office/powerpoint/2010/main" val="1777574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F92B16-1C7E-405F-A1E5-128EB6C21981}" type="slidenum">
              <a:rPr lang="en-IN" smtClean="0"/>
              <a:t>4</a:t>
            </a:fld>
            <a:endParaRPr lang="en-IN"/>
          </a:p>
        </p:txBody>
      </p:sp>
    </p:spTree>
    <p:extLst>
      <p:ext uri="{BB962C8B-B14F-4D97-AF65-F5344CB8AC3E}">
        <p14:creationId xmlns:p14="http://schemas.microsoft.com/office/powerpoint/2010/main" val="1656356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3D61-8EF7-8DA7-3ACF-9AEAF351EB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AD24C7-04A3-A29F-5077-AA5EEFE508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481732-0211-F2C3-582D-FC673529CAB2}"/>
              </a:ext>
            </a:extLst>
          </p:cNvPr>
          <p:cNvSpPr>
            <a:spLocks noGrp="1"/>
          </p:cNvSpPr>
          <p:nvPr>
            <p:ph type="dt" sz="half" idx="10"/>
          </p:nvPr>
        </p:nvSpPr>
        <p:spPr/>
        <p:txBody>
          <a:bodyPr/>
          <a:lstStyle/>
          <a:p>
            <a:fld id="{6E2E6E7D-90F0-44BD-94F8-70AF3A87C0A3}" type="datetimeFigureOut">
              <a:rPr lang="en-IN" smtClean="0"/>
              <a:t>22-06-2025</a:t>
            </a:fld>
            <a:endParaRPr lang="en-IN"/>
          </a:p>
        </p:txBody>
      </p:sp>
      <p:sp>
        <p:nvSpPr>
          <p:cNvPr id="5" name="Footer Placeholder 4">
            <a:extLst>
              <a:ext uri="{FF2B5EF4-FFF2-40B4-BE49-F238E27FC236}">
                <a16:creationId xmlns:a16="http://schemas.microsoft.com/office/drawing/2014/main" id="{E88F4BED-D870-E41B-2B8F-A514505C77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99888A-BEC0-EAB8-4815-A24A62153EE7}"/>
              </a:ext>
            </a:extLst>
          </p:cNvPr>
          <p:cNvSpPr>
            <a:spLocks noGrp="1"/>
          </p:cNvSpPr>
          <p:nvPr>
            <p:ph type="sldNum" sz="quarter" idx="12"/>
          </p:nvPr>
        </p:nvSpPr>
        <p:spPr/>
        <p:txBody>
          <a:bodyPr/>
          <a:lstStyle/>
          <a:p>
            <a:fld id="{3CD7B4DA-8CAE-4090-BEFB-03F70A0AB63D}" type="slidenum">
              <a:rPr lang="en-IN" smtClean="0"/>
              <a:t>‹#›</a:t>
            </a:fld>
            <a:endParaRPr lang="en-IN"/>
          </a:p>
        </p:txBody>
      </p:sp>
    </p:spTree>
    <p:extLst>
      <p:ext uri="{BB962C8B-B14F-4D97-AF65-F5344CB8AC3E}">
        <p14:creationId xmlns:p14="http://schemas.microsoft.com/office/powerpoint/2010/main" val="108868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C696E-59D2-9963-D423-D5AFA06101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288DAC-3CEC-42E1-F36E-001F6F8587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5CEB9F-D0F7-30C7-ED42-B78FAB9E2C61}"/>
              </a:ext>
            </a:extLst>
          </p:cNvPr>
          <p:cNvSpPr>
            <a:spLocks noGrp="1"/>
          </p:cNvSpPr>
          <p:nvPr>
            <p:ph type="dt" sz="half" idx="10"/>
          </p:nvPr>
        </p:nvSpPr>
        <p:spPr/>
        <p:txBody>
          <a:bodyPr/>
          <a:lstStyle/>
          <a:p>
            <a:fld id="{6E2E6E7D-90F0-44BD-94F8-70AF3A87C0A3}" type="datetimeFigureOut">
              <a:rPr lang="en-IN" smtClean="0"/>
              <a:t>22-06-2025</a:t>
            </a:fld>
            <a:endParaRPr lang="en-IN"/>
          </a:p>
        </p:txBody>
      </p:sp>
      <p:sp>
        <p:nvSpPr>
          <p:cNvPr id="5" name="Footer Placeholder 4">
            <a:extLst>
              <a:ext uri="{FF2B5EF4-FFF2-40B4-BE49-F238E27FC236}">
                <a16:creationId xmlns:a16="http://schemas.microsoft.com/office/drawing/2014/main" id="{919ACAE9-72CF-D15C-0E79-1992669213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75D3B7-6799-59AB-60DD-CB7AF60D5321}"/>
              </a:ext>
            </a:extLst>
          </p:cNvPr>
          <p:cNvSpPr>
            <a:spLocks noGrp="1"/>
          </p:cNvSpPr>
          <p:nvPr>
            <p:ph type="sldNum" sz="quarter" idx="12"/>
          </p:nvPr>
        </p:nvSpPr>
        <p:spPr/>
        <p:txBody>
          <a:bodyPr/>
          <a:lstStyle/>
          <a:p>
            <a:fld id="{3CD7B4DA-8CAE-4090-BEFB-03F70A0AB63D}" type="slidenum">
              <a:rPr lang="en-IN" smtClean="0"/>
              <a:t>‹#›</a:t>
            </a:fld>
            <a:endParaRPr lang="en-IN"/>
          </a:p>
        </p:txBody>
      </p:sp>
    </p:spTree>
    <p:extLst>
      <p:ext uri="{BB962C8B-B14F-4D97-AF65-F5344CB8AC3E}">
        <p14:creationId xmlns:p14="http://schemas.microsoft.com/office/powerpoint/2010/main" val="3257072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2E781C-55B6-BE31-2BC0-B5E3C4BD9F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45437D-1962-279B-AE42-3A5DCA49A5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7DCF03-A91F-FCD6-CE75-B9561DF9ECF5}"/>
              </a:ext>
            </a:extLst>
          </p:cNvPr>
          <p:cNvSpPr>
            <a:spLocks noGrp="1"/>
          </p:cNvSpPr>
          <p:nvPr>
            <p:ph type="dt" sz="half" idx="10"/>
          </p:nvPr>
        </p:nvSpPr>
        <p:spPr/>
        <p:txBody>
          <a:bodyPr/>
          <a:lstStyle/>
          <a:p>
            <a:fld id="{6E2E6E7D-90F0-44BD-94F8-70AF3A87C0A3}" type="datetimeFigureOut">
              <a:rPr lang="en-IN" smtClean="0"/>
              <a:t>22-06-2025</a:t>
            </a:fld>
            <a:endParaRPr lang="en-IN"/>
          </a:p>
        </p:txBody>
      </p:sp>
      <p:sp>
        <p:nvSpPr>
          <p:cNvPr id="5" name="Footer Placeholder 4">
            <a:extLst>
              <a:ext uri="{FF2B5EF4-FFF2-40B4-BE49-F238E27FC236}">
                <a16:creationId xmlns:a16="http://schemas.microsoft.com/office/drawing/2014/main" id="{85B23C6B-5F9A-614C-5D5E-880167C9E8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FF29BA-45B9-069E-EB4A-3560804C92AA}"/>
              </a:ext>
            </a:extLst>
          </p:cNvPr>
          <p:cNvSpPr>
            <a:spLocks noGrp="1"/>
          </p:cNvSpPr>
          <p:nvPr>
            <p:ph type="sldNum" sz="quarter" idx="12"/>
          </p:nvPr>
        </p:nvSpPr>
        <p:spPr/>
        <p:txBody>
          <a:bodyPr/>
          <a:lstStyle/>
          <a:p>
            <a:fld id="{3CD7B4DA-8CAE-4090-BEFB-03F70A0AB63D}" type="slidenum">
              <a:rPr lang="en-IN" smtClean="0"/>
              <a:t>‹#›</a:t>
            </a:fld>
            <a:endParaRPr lang="en-IN"/>
          </a:p>
        </p:txBody>
      </p:sp>
    </p:spTree>
    <p:extLst>
      <p:ext uri="{BB962C8B-B14F-4D97-AF65-F5344CB8AC3E}">
        <p14:creationId xmlns:p14="http://schemas.microsoft.com/office/powerpoint/2010/main" val="2593870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38C6-DCE1-687D-B849-5CEFFE04E4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2684D4-04F4-BAA4-BE38-9C29AA45A4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85354A-78A3-D8D6-7BD1-3ACC7F3FD587}"/>
              </a:ext>
            </a:extLst>
          </p:cNvPr>
          <p:cNvSpPr>
            <a:spLocks noGrp="1"/>
          </p:cNvSpPr>
          <p:nvPr>
            <p:ph type="dt" sz="half" idx="10"/>
          </p:nvPr>
        </p:nvSpPr>
        <p:spPr/>
        <p:txBody>
          <a:bodyPr/>
          <a:lstStyle/>
          <a:p>
            <a:fld id="{6E2E6E7D-90F0-44BD-94F8-70AF3A87C0A3}" type="datetimeFigureOut">
              <a:rPr lang="en-IN" smtClean="0"/>
              <a:t>22-06-2025</a:t>
            </a:fld>
            <a:endParaRPr lang="en-IN"/>
          </a:p>
        </p:txBody>
      </p:sp>
      <p:sp>
        <p:nvSpPr>
          <p:cNvPr id="5" name="Footer Placeholder 4">
            <a:extLst>
              <a:ext uri="{FF2B5EF4-FFF2-40B4-BE49-F238E27FC236}">
                <a16:creationId xmlns:a16="http://schemas.microsoft.com/office/drawing/2014/main" id="{198957C1-0CC0-00D8-AE8F-2A9E621BBD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F67CD7-906A-FAA9-9A43-A96CA007EF69}"/>
              </a:ext>
            </a:extLst>
          </p:cNvPr>
          <p:cNvSpPr>
            <a:spLocks noGrp="1"/>
          </p:cNvSpPr>
          <p:nvPr>
            <p:ph type="sldNum" sz="quarter" idx="12"/>
          </p:nvPr>
        </p:nvSpPr>
        <p:spPr/>
        <p:txBody>
          <a:bodyPr/>
          <a:lstStyle/>
          <a:p>
            <a:fld id="{3CD7B4DA-8CAE-4090-BEFB-03F70A0AB63D}" type="slidenum">
              <a:rPr lang="en-IN" smtClean="0"/>
              <a:t>‹#›</a:t>
            </a:fld>
            <a:endParaRPr lang="en-IN"/>
          </a:p>
        </p:txBody>
      </p:sp>
    </p:spTree>
    <p:extLst>
      <p:ext uri="{BB962C8B-B14F-4D97-AF65-F5344CB8AC3E}">
        <p14:creationId xmlns:p14="http://schemas.microsoft.com/office/powerpoint/2010/main" val="3601689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392C8-8FF8-D2BE-4756-A486D573EC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6C751F-F275-2B5B-DA2C-98FA6D7CB9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A71A51-38F0-8A6C-7978-B482687ACC35}"/>
              </a:ext>
            </a:extLst>
          </p:cNvPr>
          <p:cNvSpPr>
            <a:spLocks noGrp="1"/>
          </p:cNvSpPr>
          <p:nvPr>
            <p:ph type="dt" sz="half" idx="10"/>
          </p:nvPr>
        </p:nvSpPr>
        <p:spPr/>
        <p:txBody>
          <a:bodyPr/>
          <a:lstStyle/>
          <a:p>
            <a:fld id="{6E2E6E7D-90F0-44BD-94F8-70AF3A87C0A3}" type="datetimeFigureOut">
              <a:rPr lang="en-IN" smtClean="0"/>
              <a:t>22-06-2025</a:t>
            </a:fld>
            <a:endParaRPr lang="en-IN"/>
          </a:p>
        </p:txBody>
      </p:sp>
      <p:sp>
        <p:nvSpPr>
          <p:cNvPr id="5" name="Footer Placeholder 4">
            <a:extLst>
              <a:ext uri="{FF2B5EF4-FFF2-40B4-BE49-F238E27FC236}">
                <a16:creationId xmlns:a16="http://schemas.microsoft.com/office/drawing/2014/main" id="{D723989A-782C-225D-8DB2-44AA8FF905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B64396-4251-D4E3-3D0F-9136095698CF}"/>
              </a:ext>
            </a:extLst>
          </p:cNvPr>
          <p:cNvSpPr>
            <a:spLocks noGrp="1"/>
          </p:cNvSpPr>
          <p:nvPr>
            <p:ph type="sldNum" sz="quarter" idx="12"/>
          </p:nvPr>
        </p:nvSpPr>
        <p:spPr/>
        <p:txBody>
          <a:bodyPr/>
          <a:lstStyle/>
          <a:p>
            <a:fld id="{3CD7B4DA-8CAE-4090-BEFB-03F70A0AB63D}" type="slidenum">
              <a:rPr lang="en-IN" smtClean="0"/>
              <a:t>‹#›</a:t>
            </a:fld>
            <a:endParaRPr lang="en-IN"/>
          </a:p>
        </p:txBody>
      </p:sp>
    </p:spTree>
    <p:extLst>
      <p:ext uri="{BB962C8B-B14F-4D97-AF65-F5344CB8AC3E}">
        <p14:creationId xmlns:p14="http://schemas.microsoft.com/office/powerpoint/2010/main" val="1982097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A4DDC-C6DD-FB3F-0F37-F84B8A1460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B9DA8F-5AB8-ADF5-F1EC-F32176CE27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53B931-C925-158F-2945-C30C5AFF5B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B92035-BEE9-14E3-9082-83414D37A966}"/>
              </a:ext>
            </a:extLst>
          </p:cNvPr>
          <p:cNvSpPr>
            <a:spLocks noGrp="1"/>
          </p:cNvSpPr>
          <p:nvPr>
            <p:ph type="dt" sz="half" idx="10"/>
          </p:nvPr>
        </p:nvSpPr>
        <p:spPr/>
        <p:txBody>
          <a:bodyPr/>
          <a:lstStyle/>
          <a:p>
            <a:fld id="{6E2E6E7D-90F0-44BD-94F8-70AF3A87C0A3}" type="datetimeFigureOut">
              <a:rPr lang="en-IN" smtClean="0"/>
              <a:t>22-06-2025</a:t>
            </a:fld>
            <a:endParaRPr lang="en-IN"/>
          </a:p>
        </p:txBody>
      </p:sp>
      <p:sp>
        <p:nvSpPr>
          <p:cNvPr id="6" name="Footer Placeholder 5">
            <a:extLst>
              <a:ext uri="{FF2B5EF4-FFF2-40B4-BE49-F238E27FC236}">
                <a16:creationId xmlns:a16="http://schemas.microsoft.com/office/drawing/2014/main" id="{A06BF048-4766-0A1F-8820-A861C88355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6948CB-AFB6-A4D1-632B-3FC8538F8883}"/>
              </a:ext>
            </a:extLst>
          </p:cNvPr>
          <p:cNvSpPr>
            <a:spLocks noGrp="1"/>
          </p:cNvSpPr>
          <p:nvPr>
            <p:ph type="sldNum" sz="quarter" idx="12"/>
          </p:nvPr>
        </p:nvSpPr>
        <p:spPr/>
        <p:txBody>
          <a:bodyPr/>
          <a:lstStyle/>
          <a:p>
            <a:fld id="{3CD7B4DA-8CAE-4090-BEFB-03F70A0AB63D}" type="slidenum">
              <a:rPr lang="en-IN" smtClean="0"/>
              <a:t>‹#›</a:t>
            </a:fld>
            <a:endParaRPr lang="en-IN"/>
          </a:p>
        </p:txBody>
      </p:sp>
    </p:spTree>
    <p:extLst>
      <p:ext uri="{BB962C8B-B14F-4D97-AF65-F5344CB8AC3E}">
        <p14:creationId xmlns:p14="http://schemas.microsoft.com/office/powerpoint/2010/main" val="2628763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0415A-9D85-A46F-CE4A-C4A9ADE3ED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7A5102-2316-0179-25FA-526F003D03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429539-FC2B-670E-0E8D-3843B59980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A36708-1A7A-AD73-B2DD-1FAE70B0AE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92BF10-B215-2348-9A2B-9F98CE5A0A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94350B-2D0C-1BBB-C4F4-2548B3B5EB97}"/>
              </a:ext>
            </a:extLst>
          </p:cNvPr>
          <p:cNvSpPr>
            <a:spLocks noGrp="1"/>
          </p:cNvSpPr>
          <p:nvPr>
            <p:ph type="dt" sz="half" idx="10"/>
          </p:nvPr>
        </p:nvSpPr>
        <p:spPr/>
        <p:txBody>
          <a:bodyPr/>
          <a:lstStyle/>
          <a:p>
            <a:fld id="{6E2E6E7D-90F0-44BD-94F8-70AF3A87C0A3}" type="datetimeFigureOut">
              <a:rPr lang="en-IN" smtClean="0"/>
              <a:t>22-06-2025</a:t>
            </a:fld>
            <a:endParaRPr lang="en-IN"/>
          </a:p>
        </p:txBody>
      </p:sp>
      <p:sp>
        <p:nvSpPr>
          <p:cNvPr id="8" name="Footer Placeholder 7">
            <a:extLst>
              <a:ext uri="{FF2B5EF4-FFF2-40B4-BE49-F238E27FC236}">
                <a16:creationId xmlns:a16="http://schemas.microsoft.com/office/drawing/2014/main" id="{626F8A84-D34B-06A1-BD82-0864E61C2F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002D12-C3C0-6F31-699D-FC2337FC71E1}"/>
              </a:ext>
            </a:extLst>
          </p:cNvPr>
          <p:cNvSpPr>
            <a:spLocks noGrp="1"/>
          </p:cNvSpPr>
          <p:nvPr>
            <p:ph type="sldNum" sz="quarter" idx="12"/>
          </p:nvPr>
        </p:nvSpPr>
        <p:spPr/>
        <p:txBody>
          <a:bodyPr/>
          <a:lstStyle/>
          <a:p>
            <a:fld id="{3CD7B4DA-8CAE-4090-BEFB-03F70A0AB63D}" type="slidenum">
              <a:rPr lang="en-IN" smtClean="0"/>
              <a:t>‹#›</a:t>
            </a:fld>
            <a:endParaRPr lang="en-IN"/>
          </a:p>
        </p:txBody>
      </p:sp>
    </p:spTree>
    <p:extLst>
      <p:ext uri="{BB962C8B-B14F-4D97-AF65-F5344CB8AC3E}">
        <p14:creationId xmlns:p14="http://schemas.microsoft.com/office/powerpoint/2010/main" val="777558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0819-6024-DC33-BBD8-3E9C2CD0DF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4C1B88-7931-8FE2-2A3D-F5B34D1F5C56}"/>
              </a:ext>
            </a:extLst>
          </p:cNvPr>
          <p:cNvSpPr>
            <a:spLocks noGrp="1"/>
          </p:cNvSpPr>
          <p:nvPr>
            <p:ph type="dt" sz="half" idx="10"/>
          </p:nvPr>
        </p:nvSpPr>
        <p:spPr/>
        <p:txBody>
          <a:bodyPr/>
          <a:lstStyle/>
          <a:p>
            <a:fld id="{6E2E6E7D-90F0-44BD-94F8-70AF3A87C0A3}" type="datetimeFigureOut">
              <a:rPr lang="en-IN" smtClean="0"/>
              <a:t>22-06-2025</a:t>
            </a:fld>
            <a:endParaRPr lang="en-IN"/>
          </a:p>
        </p:txBody>
      </p:sp>
      <p:sp>
        <p:nvSpPr>
          <p:cNvPr id="4" name="Footer Placeholder 3">
            <a:extLst>
              <a:ext uri="{FF2B5EF4-FFF2-40B4-BE49-F238E27FC236}">
                <a16:creationId xmlns:a16="http://schemas.microsoft.com/office/drawing/2014/main" id="{9604D199-C8C4-6E56-C863-89560F1E41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C0D668-AB23-4A76-6195-DED0F9CFDFBF}"/>
              </a:ext>
            </a:extLst>
          </p:cNvPr>
          <p:cNvSpPr>
            <a:spLocks noGrp="1"/>
          </p:cNvSpPr>
          <p:nvPr>
            <p:ph type="sldNum" sz="quarter" idx="12"/>
          </p:nvPr>
        </p:nvSpPr>
        <p:spPr/>
        <p:txBody>
          <a:bodyPr/>
          <a:lstStyle/>
          <a:p>
            <a:fld id="{3CD7B4DA-8CAE-4090-BEFB-03F70A0AB63D}" type="slidenum">
              <a:rPr lang="en-IN" smtClean="0"/>
              <a:t>‹#›</a:t>
            </a:fld>
            <a:endParaRPr lang="en-IN"/>
          </a:p>
        </p:txBody>
      </p:sp>
    </p:spTree>
    <p:extLst>
      <p:ext uri="{BB962C8B-B14F-4D97-AF65-F5344CB8AC3E}">
        <p14:creationId xmlns:p14="http://schemas.microsoft.com/office/powerpoint/2010/main" val="222673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EE2277-6066-1AFE-A01B-FCAF80C0BA4F}"/>
              </a:ext>
            </a:extLst>
          </p:cNvPr>
          <p:cNvSpPr>
            <a:spLocks noGrp="1"/>
          </p:cNvSpPr>
          <p:nvPr>
            <p:ph type="dt" sz="half" idx="10"/>
          </p:nvPr>
        </p:nvSpPr>
        <p:spPr/>
        <p:txBody>
          <a:bodyPr/>
          <a:lstStyle/>
          <a:p>
            <a:fld id="{6E2E6E7D-90F0-44BD-94F8-70AF3A87C0A3}" type="datetimeFigureOut">
              <a:rPr lang="en-IN" smtClean="0"/>
              <a:t>22-06-2025</a:t>
            </a:fld>
            <a:endParaRPr lang="en-IN"/>
          </a:p>
        </p:txBody>
      </p:sp>
      <p:sp>
        <p:nvSpPr>
          <p:cNvPr id="3" name="Footer Placeholder 2">
            <a:extLst>
              <a:ext uri="{FF2B5EF4-FFF2-40B4-BE49-F238E27FC236}">
                <a16:creationId xmlns:a16="http://schemas.microsoft.com/office/drawing/2014/main" id="{955A61C3-67F2-AA91-3B0D-05B4961FD3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727E29-9714-8142-5FB9-53815885F05C}"/>
              </a:ext>
            </a:extLst>
          </p:cNvPr>
          <p:cNvSpPr>
            <a:spLocks noGrp="1"/>
          </p:cNvSpPr>
          <p:nvPr>
            <p:ph type="sldNum" sz="quarter" idx="12"/>
          </p:nvPr>
        </p:nvSpPr>
        <p:spPr/>
        <p:txBody>
          <a:bodyPr/>
          <a:lstStyle/>
          <a:p>
            <a:fld id="{3CD7B4DA-8CAE-4090-BEFB-03F70A0AB63D}" type="slidenum">
              <a:rPr lang="en-IN" smtClean="0"/>
              <a:t>‹#›</a:t>
            </a:fld>
            <a:endParaRPr lang="en-IN"/>
          </a:p>
        </p:txBody>
      </p:sp>
    </p:spTree>
    <p:extLst>
      <p:ext uri="{BB962C8B-B14F-4D97-AF65-F5344CB8AC3E}">
        <p14:creationId xmlns:p14="http://schemas.microsoft.com/office/powerpoint/2010/main" val="553426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3F0BA-A6C2-8E8D-C79B-9B5E250AC4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2E247B-E104-372F-DC31-01359A540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8602FD-454C-FE46-D018-95E2EF251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E05950-5443-56F7-9B3C-215166E5509F}"/>
              </a:ext>
            </a:extLst>
          </p:cNvPr>
          <p:cNvSpPr>
            <a:spLocks noGrp="1"/>
          </p:cNvSpPr>
          <p:nvPr>
            <p:ph type="dt" sz="half" idx="10"/>
          </p:nvPr>
        </p:nvSpPr>
        <p:spPr/>
        <p:txBody>
          <a:bodyPr/>
          <a:lstStyle/>
          <a:p>
            <a:fld id="{6E2E6E7D-90F0-44BD-94F8-70AF3A87C0A3}" type="datetimeFigureOut">
              <a:rPr lang="en-IN" smtClean="0"/>
              <a:t>22-06-2025</a:t>
            </a:fld>
            <a:endParaRPr lang="en-IN"/>
          </a:p>
        </p:txBody>
      </p:sp>
      <p:sp>
        <p:nvSpPr>
          <p:cNvPr id="6" name="Footer Placeholder 5">
            <a:extLst>
              <a:ext uri="{FF2B5EF4-FFF2-40B4-BE49-F238E27FC236}">
                <a16:creationId xmlns:a16="http://schemas.microsoft.com/office/drawing/2014/main" id="{E955BB80-7B7C-53E4-FEB7-D06C53844A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116075-0947-662C-624F-08E3EF94EC95}"/>
              </a:ext>
            </a:extLst>
          </p:cNvPr>
          <p:cNvSpPr>
            <a:spLocks noGrp="1"/>
          </p:cNvSpPr>
          <p:nvPr>
            <p:ph type="sldNum" sz="quarter" idx="12"/>
          </p:nvPr>
        </p:nvSpPr>
        <p:spPr/>
        <p:txBody>
          <a:bodyPr/>
          <a:lstStyle/>
          <a:p>
            <a:fld id="{3CD7B4DA-8CAE-4090-BEFB-03F70A0AB63D}" type="slidenum">
              <a:rPr lang="en-IN" smtClean="0"/>
              <a:t>‹#›</a:t>
            </a:fld>
            <a:endParaRPr lang="en-IN"/>
          </a:p>
        </p:txBody>
      </p:sp>
    </p:spTree>
    <p:extLst>
      <p:ext uri="{BB962C8B-B14F-4D97-AF65-F5344CB8AC3E}">
        <p14:creationId xmlns:p14="http://schemas.microsoft.com/office/powerpoint/2010/main" val="3621311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2399-BA93-CF91-6925-C49D582C5F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A06283-5096-EED0-BE41-B4386DFDFC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F8D106-CBD7-A23C-CA52-41624E33F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11F009-93B0-D1AA-39A1-513A5975FB95}"/>
              </a:ext>
            </a:extLst>
          </p:cNvPr>
          <p:cNvSpPr>
            <a:spLocks noGrp="1"/>
          </p:cNvSpPr>
          <p:nvPr>
            <p:ph type="dt" sz="half" idx="10"/>
          </p:nvPr>
        </p:nvSpPr>
        <p:spPr/>
        <p:txBody>
          <a:bodyPr/>
          <a:lstStyle/>
          <a:p>
            <a:fld id="{6E2E6E7D-90F0-44BD-94F8-70AF3A87C0A3}" type="datetimeFigureOut">
              <a:rPr lang="en-IN" smtClean="0"/>
              <a:t>22-06-2025</a:t>
            </a:fld>
            <a:endParaRPr lang="en-IN"/>
          </a:p>
        </p:txBody>
      </p:sp>
      <p:sp>
        <p:nvSpPr>
          <p:cNvPr id="6" name="Footer Placeholder 5">
            <a:extLst>
              <a:ext uri="{FF2B5EF4-FFF2-40B4-BE49-F238E27FC236}">
                <a16:creationId xmlns:a16="http://schemas.microsoft.com/office/drawing/2014/main" id="{63C62797-6EDE-EDFF-3735-159D73A44D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F8E319-29CA-CF7B-9445-8C8BE8BE34C5}"/>
              </a:ext>
            </a:extLst>
          </p:cNvPr>
          <p:cNvSpPr>
            <a:spLocks noGrp="1"/>
          </p:cNvSpPr>
          <p:nvPr>
            <p:ph type="sldNum" sz="quarter" idx="12"/>
          </p:nvPr>
        </p:nvSpPr>
        <p:spPr/>
        <p:txBody>
          <a:bodyPr/>
          <a:lstStyle/>
          <a:p>
            <a:fld id="{3CD7B4DA-8CAE-4090-BEFB-03F70A0AB63D}" type="slidenum">
              <a:rPr lang="en-IN" smtClean="0"/>
              <a:t>‹#›</a:t>
            </a:fld>
            <a:endParaRPr lang="en-IN"/>
          </a:p>
        </p:txBody>
      </p:sp>
    </p:spTree>
    <p:extLst>
      <p:ext uri="{BB962C8B-B14F-4D97-AF65-F5344CB8AC3E}">
        <p14:creationId xmlns:p14="http://schemas.microsoft.com/office/powerpoint/2010/main" val="8527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4FDCF3-F732-88E0-1E15-9EAF0153D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65B16C-125A-4F4E-A6DD-66982404DD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16A90F-A0A3-5ADF-C733-E57F9D111E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2E6E7D-90F0-44BD-94F8-70AF3A87C0A3}" type="datetimeFigureOut">
              <a:rPr lang="en-IN" smtClean="0"/>
              <a:t>22-06-2025</a:t>
            </a:fld>
            <a:endParaRPr lang="en-IN"/>
          </a:p>
        </p:txBody>
      </p:sp>
      <p:sp>
        <p:nvSpPr>
          <p:cNvPr id="5" name="Footer Placeholder 4">
            <a:extLst>
              <a:ext uri="{FF2B5EF4-FFF2-40B4-BE49-F238E27FC236}">
                <a16:creationId xmlns:a16="http://schemas.microsoft.com/office/drawing/2014/main" id="{D3EA319B-8B18-984B-FCDA-83699016D8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A1276E7-9382-FAFC-FA44-676F8D63CD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D7B4DA-8CAE-4090-BEFB-03F70A0AB63D}" type="slidenum">
              <a:rPr lang="en-IN" smtClean="0"/>
              <a:t>‹#›</a:t>
            </a:fld>
            <a:endParaRPr lang="en-IN"/>
          </a:p>
        </p:txBody>
      </p:sp>
    </p:spTree>
    <p:extLst>
      <p:ext uri="{BB962C8B-B14F-4D97-AF65-F5344CB8AC3E}">
        <p14:creationId xmlns:p14="http://schemas.microsoft.com/office/powerpoint/2010/main" val="40787030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F47A0F4-1B11-5BFF-8B66-6584EC6B4353}"/>
              </a:ext>
            </a:extLst>
          </p:cNvPr>
          <p:cNvSpPr>
            <a:spLocks noGrp="1"/>
          </p:cNvSpPr>
          <p:nvPr>
            <p:ph type="subTitle" idx="1"/>
          </p:nvPr>
        </p:nvSpPr>
        <p:spPr>
          <a:xfrm>
            <a:off x="0" y="2573337"/>
            <a:ext cx="12192000" cy="1416772"/>
          </a:xfrm>
        </p:spPr>
        <p:txBody>
          <a:bodyPr>
            <a:normAutofit/>
          </a:bodyPr>
          <a:lstStyle/>
          <a:p>
            <a:r>
              <a:rPr lang="en-US" sz="4000" b="1" dirty="0">
                <a:effectLst/>
                <a:latin typeface="Times New Roman" panose="02020603050405020304" pitchFamily="18" charset="0"/>
                <a:ea typeface="Aptos" panose="020B0004020202020204" pitchFamily="34" charset="0"/>
              </a:rPr>
              <a:t>Hierarchical and Probabilistic Demand Forecasting Using M5 Competition Data</a:t>
            </a:r>
          </a:p>
          <a:p>
            <a:endParaRPr lang="en-US" sz="4000" b="1" dirty="0">
              <a:latin typeface="Times New Roman" panose="02020603050405020304" pitchFamily="18" charset="0"/>
            </a:endParaRPr>
          </a:p>
          <a:p>
            <a:endParaRPr lang="en-IN" sz="4000" b="1" dirty="0"/>
          </a:p>
        </p:txBody>
      </p:sp>
    </p:spTree>
    <p:extLst>
      <p:ext uri="{BB962C8B-B14F-4D97-AF65-F5344CB8AC3E}">
        <p14:creationId xmlns:p14="http://schemas.microsoft.com/office/powerpoint/2010/main" val="2263289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F305C-1471-68A6-BEBB-43D7A901A89E}"/>
              </a:ext>
            </a:extLst>
          </p:cNvPr>
          <p:cNvSpPr>
            <a:spLocks noGrp="1"/>
          </p:cNvSpPr>
          <p:nvPr>
            <p:ph type="title"/>
          </p:nvPr>
        </p:nvSpPr>
        <p:spPr>
          <a:xfrm>
            <a:off x="838200" y="152401"/>
            <a:ext cx="10515600" cy="1179896"/>
          </a:xfrm>
        </p:spPr>
        <p:txBody>
          <a:bodyPr>
            <a:normAutofit fontScale="90000"/>
          </a:bodyPr>
          <a:lstStyle/>
          <a:p>
            <a:pPr algn="ctr"/>
            <a:br>
              <a:rPr lang="en-IN" dirty="0"/>
            </a:br>
            <a:r>
              <a:rPr lang="en-IN" sz="4900" b="1" dirty="0" err="1">
                <a:latin typeface="Times New Roman" panose="02020603050405020304" pitchFamily="18" charset="0"/>
                <a:cs typeface="Times New Roman" panose="02020603050405020304" pitchFamily="18" charset="0"/>
              </a:rPr>
              <a:t>MinT</a:t>
            </a:r>
            <a:r>
              <a:rPr lang="en-IN" sz="4900" b="1" dirty="0">
                <a:latin typeface="Times New Roman" panose="02020603050405020304" pitchFamily="18" charset="0"/>
                <a:cs typeface="Times New Roman" panose="02020603050405020304" pitchFamily="18" charset="0"/>
              </a:rPr>
              <a:t> (Minimum Trace) Reconciliation</a:t>
            </a:r>
            <a:br>
              <a:rPr lang="en-IN" dirty="0">
                <a:effectLst/>
              </a:rPr>
            </a:br>
            <a:endParaRPr lang="en-IN" dirty="0"/>
          </a:p>
        </p:txBody>
      </p:sp>
      <p:sp>
        <p:nvSpPr>
          <p:cNvPr id="3" name="Content Placeholder 2">
            <a:extLst>
              <a:ext uri="{FF2B5EF4-FFF2-40B4-BE49-F238E27FC236}">
                <a16:creationId xmlns:a16="http://schemas.microsoft.com/office/drawing/2014/main" id="{7BCE285A-0234-E815-9738-EEDD46F9762E}"/>
              </a:ext>
            </a:extLst>
          </p:cNvPr>
          <p:cNvSpPr>
            <a:spLocks noGrp="1"/>
          </p:cNvSpPr>
          <p:nvPr>
            <p:ph idx="1"/>
          </p:nvPr>
        </p:nvSpPr>
        <p:spPr>
          <a:xfrm>
            <a:off x="838200" y="1690688"/>
            <a:ext cx="10515600" cy="5014911"/>
          </a:xfrm>
        </p:spPr>
        <p:txBody>
          <a:bodyPr>
            <a:normAutofit fontScale="92500"/>
          </a:bodyPr>
          <a:lstStyle/>
          <a:p>
            <a:pPr>
              <a:buFont typeface="Wingdings" panose="05000000000000000000" pitchFamily="2" charset="2"/>
              <a:buChar char="q"/>
            </a:pPr>
            <a:r>
              <a:rPr lang="en-US" dirty="0">
                <a:effectLst/>
              </a:rPr>
              <a:t>The </a:t>
            </a:r>
            <a:r>
              <a:rPr lang="en-US" b="1" dirty="0" err="1">
                <a:effectLst/>
              </a:rPr>
              <a:t>MinT</a:t>
            </a:r>
            <a:r>
              <a:rPr lang="en-US" dirty="0">
                <a:effectLst/>
              </a:rPr>
              <a:t> method reconciles forecasts across all levels of the hierarchy to ensure coherence while minimizing the forecast error variance.</a:t>
            </a:r>
          </a:p>
          <a:p>
            <a:pPr>
              <a:buFont typeface="Wingdings" panose="05000000000000000000" pitchFamily="2" charset="2"/>
              <a:buChar char="q"/>
            </a:pPr>
            <a:r>
              <a:rPr lang="en-US" dirty="0">
                <a:effectLst/>
              </a:rPr>
              <a:t>It uses an </a:t>
            </a:r>
            <a:r>
              <a:rPr lang="en-US" b="1" dirty="0">
                <a:effectLst/>
              </a:rPr>
              <a:t>Ordinary Least Squares (OLS) </a:t>
            </a:r>
            <a:r>
              <a:rPr lang="en-US" dirty="0">
                <a:effectLst/>
              </a:rPr>
              <a:t>approximation to adjust the base forecasts.</a:t>
            </a:r>
          </a:p>
          <a:p>
            <a:pPr>
              <a:buFont typeface="Wingdings" panose="05000000000000000000" pitchFamily="2" charset="2"/>
              <a:buChar char="q"/>
            </a:pPr>
            <a:r>
              <a:rPr lang="en-US" dirty="0">
                <a:effectLst/>
              </a:rPr>
              <a:t>The reconciliation is performed using the </a:t>
            </a:r>
            <a:r>
              <a:rPr lang="en-US" b="1" dirty="0">
                <a:effectLst/>
              </a:rPr>
              <a:t>summing matrix (S) </a:t>
            </a:r>
            <a:r>
              <a:rPr lang="en-US" dirty="0">
                <a:effectLst/>
              </a:rPr>
              <a:t>and a </a:t>
            </a:r>
            <a:r>
              <a:rPr lang="en-US" b="1" dirty="0">
                <a:effectLst/>
              </a:rPr>
              <a:t>transformation matrix (G).</a:t>
            </a:r>
          </a:p>
          <a:p>
            <a:pPr>
              <a:buFont typeface="Wingdings" panose="05000000000000000000" pitchFamily="2" charset="2"/>
              <a:buChar char="q"/>
            </a:pPr>
            <a:r>
              <a:rPr lang="en-US" dirty="0"/>
              <a:t>Advantages:</a:t>
            </a:r>
          </a:p>
          <a:p>
            <a:pPr lvl="1"/>
            <a:r>
              <a:rPr lang="en-US" dirty="0"/>
              <a:t> Incorporates information from forecasts at all levels (total, state, store, and item), potentially improving accuracy.</a:t>
            </a:r>
          </a:p>
          <a:p>
            <a:pPr lvl="1"/>
            <a:r>
              <a:rPr lang="en-US" dirty="0"/>
              <a:t>Optimizes forecasts to minimize error variance across the hierarchy.</a:t>
            </a:r>
          </a:p>
          <a:p>
            <a:pPr>
              <a:buFont typeface="Wingdings" panose="05000000000000000000" pitchFamily="2" charset="2"/>
              <a:buChar char="q"/>
            </a:pPr>
            <a:r>
              <a:rPr lang="en-US" dirty="0"/>
              <a:t>Disadvantages: </a:t>
            </a:r>
          </a:p>
          <a:p>
            <a:pPr lvl="1"/>
            <a:r>
              <a:rPr lang="en-US" dirty="0"/>
              <a:t>Computationally more complex than Bottom-Up.</a:t>
            </a:r>
          </a:p>
          <a:p>
            <a:pPr>
              <a:buFont typeface="Arial" panose="020B0604020202020204" pitchFamily="34" charset="0"/>
              <a:buChar char="•"/>
            </a:pPr>
            <a:endParaRPr lang="en-US" dirty="0"/>
          </a:p>
          <a:p>
            <a:endParaRPr lang="en-US" dirty="0">
              <a:effectLst/>
            </a:endParaRPr>
          </a:p>
          <a:p>
            <a:endParaRPr lang="en-IN" dirty="0"/>
          </a:p>
        </p:txBody>
      </p:sp>
    </p:spTree>
    <p:extLst>
      <p:ext uri="{BB962C8B-B14F-4D97-AF65-F5344CB8AC3E}">
        <p14:creationId xmlns:p14="http://schemas.microsoft.com/office/powerpoint/2010/main" val="3553096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9E497-D660-4499-1EC8-890813FD6B23}"/>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Summing Matrix (S)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27FABA-9AA2-CA79-1E15-AD594D9B490D}"/>
              </a:ext>
            </a:extLst>
          </p:cNvPr>
          <p:cNvSpPr>
            <a:spLocks noGrp="1"/>
          </p:cNvSpPr>
          <p:nvPr>
            <p:ph idx="1"/>
          </p:nvPr>
        </p:nvSpPr>
        <p:spPr/>
        <p:txBody>
          <a:bodyPr>
            <a:normAutofit fontScale="70000" lnSpcReduction="20000"/>
          </a:bodyPr>
          <a:lstStyle/>
          <a:p>
            <a:r>
              <a:rPr lang="en-US" dirty="0">
                <a:effectLst/>
              </a:rPr>
              <a:t>The summing matrix (S) is a key component of hierarchical forecasting, encoding the relationships between different levels of the hierarchy.</a:t>
            </a:r>
          </a:p>
          <a:p>
            <a:pPr>
              <a:buFont typeface="Arial" panose="020B0604020202020204" pitchFamily="34" charset="0"/>
              <a:buChar char="•"/>
            </a:pPr>
            <a:r>
              <a:rPr lang="en-US" dirty="0"/>
              <a:t>The matrix has dimensions (</a:t>
            </a:r>
            <a:r>
              <a:rPr lang="en-US" dirty="0" err="1"/>
              <a:t>n_total_nodes</a:t>
            </a:r>
            <a:r>
              <a:rPr lang="en-US" dirty="0"/>
              <a:t>, </a:t>
            </a:r>
            <a:r>
              <a:rPr lang="en-US" dirty="0" err="1"/>
              <a:t>n_bottom</a:t>
            </a:r>
            <a:r>
              <a:rPr lang="en-US" dirty="0"/>
              <a:t>), where:</a:t>
            </a:r>
          </a:p>
          <a:p>
            <a:pPr>
              <a:buFont typeface="Arial" panose="020B0604020202020204" pitchFamily="34" charset="0"/>
              <a:buChar char="•"/>
            </a:pPr>
            <a:r>
              <a:rPr lang="en-US" dirty="0" err="1"/>
              <a:t>n_total_nodes</a:t>
            </a:r>
            <a:r>
              <a:rPr lang="en-US" dirty="0"/>
              <a:t> = </a:t>
            </a:r>
            <a:r>
              <a:rPr lang="en-US" dirty="0" err="1"/>
              <a:t>n_total</a:t>
            </a:r>
            <a:r>
              <a:rPr lang="en-US" dirty="0"/>
              <a:t> + </a:t>
            </a:r>
            <a:r>
              <a:rPr lang="en-US" dirty="0" err="1"/>
              <a:t>n_states</a:t>
            </a:r>
            <a:r>
              <a:rPr lang="en-US" dirty="0"/>
              <a:t> + </a:t>
            </a:r>
            <a:r>
              <a:rPr lang="en-US" dirty="0" err="1"/>
              <a:t>n_stores</a:t>
            </a:r>
            <a:r>
              <a:rPr lang="en-US" dirty="0"/>
              <a:t> + </a:t>
            </a:r>
            <a:r>
              <a:rPr lang="en-US" dirty="0" err="1"/>
              <a:t>n_items</a:t>
            </a:r>
            <a:r>
              <a:rPr lang="en-US" dirty="0"/>
              <a:t> (addition of total, states, stores &amp; items at last 28 days).</a:t>
            </a:r>
          </a:p>
          <a:p>
            <a:r>
              <a:rPr lang="en-US" dirty="0">
                <a:effectLst/>
              </a:rPr>
              <a:t>Each row corresponds to a node in the hierarchy (total, states, stores, items), and each column corresponds to an item.</a:t>
            </a:r>
          </a:p>
          <a:p>
            <a:pPr>
              <a:buFont typeface="Arial" panose="020B0604020202020204" pitchFamily="34" charset="0"/>
              <a:buChar char="•"/>
            </a:pPr>
            <a:r>
              <a:rPr lang="en-US" dirty="0"/>
              <a:t>The matrix is populated as follows: </a:t>
            </a:r>
            <a:r>
              <a:rPr lang="en-US" b="1" dirty="0"/>
              <a:t>Total level</a:t>
            </a:r>
            <a:r>
              <a:rPr lang="en-US" dirty="0"/>
              <a:t>: A row of ones, as the total aggregates all items.</a:t>
            </a:r>
          </a:p>
          <a:p>
            <a:pPr>
              <a:buFont typeface="Arial" panose="020B0604020202020204" pitchFamily="34" charset="0"/>
              <a:buChar char="•"/>
            </a:pPr>
            <a:r>
              <a:rPr lang="en-US" b="1" dirty="0"/>
              <a:t>State level</a:t>
            </a:r>
            <a:r>
              <a:rPr lang="en-US" dirty="0"/>
              <a:t>: For each state, a 1 is placed in columns corresponding to items sold in that state.</a:t>
            </a:r>
          </a:p>
          <a:p>
            <a:pPr>
              <a:buFont typeface="Arial" panose="020B0604020202020204" pitchFamily="34" charset="0"/>
              <a:buChar char="•"/>
            </a:pPr>
            <a:r>
              <a:rPr lang="en-US" b="1" dirty="0"/>
              <a:t>Store level</a:t>
            </a:r>
            <a:r>
              <a:rPr lang="en-US" dirty="0"/>
              <a:t>: For each store, a 1 is placed in columns corresponding to items sold in that store.</a:t>
            </a:r>
          </a:p>
          <a:p>
            <a:pPr>
              <a:buFont typeface="Arial" panose="020B0604020202020204" pitchFamily="34" charset="0"/>
              <a:buChar char="•"/>
            </a:pPr>
            <a:r>
              <a:rPr lang="en-US" b="1" dirty="0"/>
              <a:t>Item level</a:t>
            </a:r>
            <a:r>
              <a:rPr lang="en-US" dirty="0"/>
              <a:t>: An identity matrix for the items (diagonal of 1s).</a:t>
            </a:r>
          </a:p>
          <a:p>
            <a:r>
              <a:rPr lang="en-US" b="1" dirty="0">
                <a:effectLst/>
              </a:rPr>
              <a:t>Purpose: </a:t>
            </a:r>
            <a:r>
              <a:rPr lang="en-US" dirty="0">
                <a:effectLst/>
              </a:rPr>
              <a:t>The summing matrix ensures that forecasts at higher levels are consistent with the sum of forecasts at lower levels.</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480307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5C769-1240-89FA-BDCD-DAA08CA1343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Observations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A585B1-D948-29B4-43BB-A51944A9AA8A}"/>
              </a:ext>
            </a:extLst>
          </p:cNvPr>
          <p:cNvSpPr>
            <a:spLocks noGrp="1"/>
          </p:cNvSpPr>
          <p:nvPr>
            <p:ph idx="1"/>
          </p:nvPr>
        </p:nvSpPr>
        <p:spPr>
          <a:xfrm>
            <a:off x="459827" y="1523454"/>
            <a:ext cx="5247290" cy="4824794"/>
          </a:xfrm>
        </p:spPr>
        <p:txBody>
          <a:bodyPr>
            <a:normAutofit/>
          </a:bodyPr>
          <a:lstStyle/>
          <a:p>
            <a:r>
              <a:rPr lang="en-US" dirty="0">
                <a:effectLst/>
              </a:rPr>
              <a:t>The Bottom-Up approach tends to produce higher total forecasts (e.g., 25.43 vs. 24.45 for base and 17.62 for </a:t>
            </a:r>
            <a:r>
              <a:rPr lang="en-US" dirty="0" err="1">
                <a:effectLst/>
              </a:rPr>
              <a:t>MinT</a:t>
            </a:r>
            <a:r>
              <a:rPr lang="en-US" dirty="0">
                <a:effectLst/>
              </a:rPr>
              <a:t>), as it relies solely on item-level forecasts.</a:t>
            </a:r>
          </a:p>
          <a:p>
            <a:r>
              <a:rPr lang="en-US" dirty="0" err="1">
                <a:effectLst/>
              </a:rPr>
              <a:t>MinT</a:t>
            </a:r>
            <a:r>
              <a:rPr lang="en-US" dirty="0">
                <a:effectLst/>
              </a:rPr>
              <a:t> forecasts are lower and adjust for consistency across all levels, potentially reducing variance but introducing differences from the base forecasts.</a:t>
            </a:r>
          </a:p>
          <a:p>
            <a:endParaRPr lang="en-IN" dirty="0"/>
          </a:p>
        </p:txBody>
      </p:sp>
      <p:pic>
        <p:nvPicPr>
          <p:cNvPr id="6" name="Picture 5">
            <a:extLst>
              <a:ext uri="{FF2B5EF4-FFF2-40B4-BE49-F238E27FC236}">
                <a16:creationId xmlns:a16="http://schemas.microsoft.com/office/drawing/2014/main" id="{8E64BA50-145D-727F-DE53-12BAF7DCCFBE}"/>
              </a:ext>
            </a:extLst>
          </p:cNvPr>
          <p:cNvPicPr>
            <a:picLocks noChangeAspect="1"/>
          </p:cNvPicPr>
          <p:nvPr/>
        </p:nvPicPr>
        <p:blipFill>
          <a:blip r:embed="rId2"/>
          <a:stretch>
            <a:fillRect/>
          </a:stretch>
        </p:blipFill>
        <p:spPr>
          <a:xfrm>
            <a:off x="5707117" y="1526629"/>
            <a:ext cx="6400800" cy="4351338"/>
          </a:xfrm>
          <a:prstGeom prst="rect">
            <a:avLst/>
          </a:prstGeom>
        </p:spPr>
      </p:pic>
    </p:spTree>
    <p:extLst>
      <p:ext uri="{BB962C8B-B14F-4D97-AF65-F5344CB8AC3E}">
        <p14:creationId xmlns:p14="http://schemas.microsoft.com/office/powerpoint/2010/main" val="3038269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2643-0288-551D-B73F-B003690017AF}"/>
              </a:ext>
            </a:extLst>
          </p:cNvPr>
          <p:cNvSpPr>
            <a:spLocks noGrp="1"/>
          </p:cNvSpPr>
          <p:nvPr>
            <p:ph type="title"/>
          </p:nvPr>
        </p:nvSpPr>
        <p:spPr>
          <a:xfrm>
            <a:off x="838200" y="166343"/>
            <a:ext cx="10515600" cy="529397"/>
          </a:xfrm>
        </p:spPr>
        <p:txBody>
          <a:bodyPr>
            <a:normAutofit fontScale="90000"/>
          </a:bodyPr>
          <a:lstStyle/>
          <a:p>
            <a:pPr algn="ctr"/>
            <a:r>
              <a:rPr lang="en-US" b="1" dirty="0"/>
              <a:t>First 28 Days (D_1 to D_28)</a:t>
            </a:r>
            <a:endParaRPr lang="en-IN" b="1" dirty="0"/>
          </a:p>
        </p:txBody>
      </p:sp>
      <p:pic>
        <p:nvPicPr>
          <p:cNvPr id="4" name="Content Placeholder 4">
            <a:extLst>
              <a:ext uri="{FF2B5EF4-FFF2-40B4-BE49-F238E27FC236}">
                <a16:creationId xmlns:a16="http://schemas.microsoft.com/office/drawing/2014/main" id="{650086BE-C1EE-8871-5716-4825B3BBC3DF}"/>
              </a:ext>
            </a:extLst>
          </p:cNvPr>
          <p:cNvPicPr>
            <a:picLocks noGrp="1" noChangeAspect="1"/>
          </p:cNvPicPr>
          <p:nvPr>
            <p:ph idx="1"/>
          </p:nvPr>
        </p:nvPicPr>
        <p:blipFill>
          <a:blip r:embed="rId2"/>
          <a:stretch>
            <a:fillRect/>
          </a:stretch>
        </p:blipFill>
        <p:spPr>
          <a:xfrm>
            <a:off x="185057" y="854940"/>
            <a:ext cx="7097486" cy="5148120"/>
          </a:xfrm>
        </p:spPr>
      </p:pic>
      <p:sp>
        <p:nvSpPr>
          <p:cNvPr id="8" name="TextBox 7">
            <a:extLst>
              <a:ext uri="{FF2B5EF4-FFF2-40B4-BE49-F238E27FC236}">
                <a16:creationId xmlns:a16="http://schemas.microsoft.com/office/drawing/2014/main" id="{61922A1E-780F-0CDD-01E3-7C5C3B7F8AB5}"/>
              </a:ext>
            </a:extLst>
          </p:cNvPr>
          <p:cNvSpPr txBox="1"/>
          <p:nvPr/>
        </p:nvSpPr>
        <p:spPr>
          <a:xfrm>
            <a:off x="7576457" y="1309343"/>
            <a:ext cx="4430486" cy="3970318"/>
          </a:xfrm>
          <a:prstGeom prst="rect">
            <a:avLst/>
          </a:prstGeom>
          <a:noFill/>
        </p:spPr>
        <p:txBody>
          <a:bodyPr wrap="square" rtlCol="0">
            <a:spAutoFit/>
          </a:bodyPr>
          <a:lstStyle/>
          <a:p>
            <a:r>
              <a:rPr lang="en-US" sz="3600" dirty="0"/>
              <a:t>We can see a trend that on every 8</a:t>
            </a:r>
            <a:r>
              <a:rPr lang="en-US" sz="3600" baseline="30000" dirty="0"/>
              <a:t>th</a:t>
            </a:r>
            <a:r>
              <a:rPr lang="en-US" sz="3600" dirty="0"/>
              <a:t> day the overall sales has increased this shows that every 8</a:t>
            </a:r>
            <a:r>
              <a:rPr lang="en-US" sz="3600" baseline="30000" dirty="0"/>
              <a:t>th</a:t>
            </a:r>
            <a:r>
              <a:rPr lang="en-US" sz="3600" dirty="0"/>
              <a:t> day might be a weekend or an event day.</a:t>
            </a:r>
            <a:endParaRPr lang="en-IN" sz="3600" dirty="0"/>
          </a:p>
        </p:txBody>
      </p:sp>
    </p:spTree>
    <p:extLst>
      <p:ext uri="{BB962C8B-B14F-4D97-AF65-F5344CB8AC3E}">
        <p14:creationId xmlns:p14="http://schemas.microsoft.com/office/powerpoint/2010/main" val="2604256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67BFAC-ACD6-6740-F91D-665EB522EE27}"/>
              </a:ext>
            </a:extLst>
          </p:cNvPr>
          <p:cNvPicPr>
            <a:picLocks noChangeAspect="1"/>
          </p:cNvPicPr>
          <p:nvPr/>
        </p:nvPicPr>
        <p:blipFill>
          <a:blip r:embed="rId2"/>
          <a:stretch>
            <a:fillRect/>
          </a:stretch>
        </p:blipFill>
        <p:spPr>
          <a:xfrm>
            <a:off x="6561191" y="329510"/>
            <a:ext cx="5170769" cy="3930216"/>
          </a:xfrm>
          <a:prstGeom prst="rect">
            <a:avLst/>
          </a:prstGeom>
        </p:spPr>
      </p:pic>
      <p:pic>
        <p:nvPicPr>
          <p:cNvPr id="6" name="Picture 5">
            <a:extLst>
              <a:ext uri="{FF2B5EF4-FFF2-40B4-BE49-F238E27FC236}">
                <a16:creationId xmlns:a16="http://schemas.microsoft.com/office/drawing/2014/main" id="{41DED5D4-4E66-0864-E7EA-BD643827F560}"/>
              </a:ext>
            </a:extLst>
          </p:cNvPr>
          <p:cNvPicPr>
            <a:picLocks noChangeAspect="1"/>
          </p:cNvPicPr>
          <p:nvPr/>
        </p:nvPicPr>
        <p:blipFill>
          <a:blip r:embed="rId3"/>
          <a:stretch>
            <a:fillRect/>
          </a:stretch>
        </p:blipFill>
        <p:spPr>
          <a:xfrm>
            <a:off x="167073" y="413184"/>
            <a:ext cx="6394118" cy="3930216"/>
          </a:xfrm>
          <a:prstGeom prst="rect">
            <a:avLst/>
          </a:prstGeom>
        </p:spPr>
      </p:pic>
      <p:pic>
        <p:nvPicPr>
          <p:cNvPr id="7" name="Picture 6">
            <a:extLst>
              <a:ext uri="{FF2B5EF4-FFF2-40B4-BE49-F238E27FC236}">
                <a16:creationId xmlns:a16="http://schemas.microsoft.com/office/drawing/2014/main" id="{E571A6FC-1789-29A4-E1B1-240D47C7167E}"/>
              </a:ext>
            </a:extLst>
          </p:cNvPr>
          <p:cNvPicPr>
            <a:picLocks noChangeAspect="1"/>
          </p:cNvPicPr>
          <p:nvPr/>
        </p:nvPicPr>
        <p:blipFill>
          <a:blip r:embed="rId4"/>
          <a:stretch>
            <a:fillRect/>
          </a:stretch>
        </p:blipFill>
        <p:spPr>
          <a:xfrm>
            <a:off x="2569030" y="4259726"/>
            <a:ext cx="7402284" cy="2584676"/>
          </a:xfrm>
          <a:prstGeom prst="rect">
            <a:avLst/>
          </a:prstGeom>
        </p:spPr>
      </p:pic>
    </p:spTree>
    <p:extLst>
      <p:ext uri="{BB962C8B-B14F-4D97-AF65-F5344CB8AC3E}">
        <p14:creationId xmlns:p14="http://schemas.microsoft.com/office/powerpoint/2010/main" val="1680795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6B76838-0387-5108-220A-A82419208A80}"/>
              </a:ext>
            </a:extLst>
          </p:cNvPr>
          <p:cNvPicPr>
            <a:picLocks noGrp="1" noChangeAspect="1"/>
          </p:cNvPicPr>
          <p:nvPr>
            <p:ph idx="1"/>
          </p:nvPr>
        </p:nvPicPr>
        <p:blipFill>
          <a:blip r:embed="rId2"/>
          <a:stretch>
            <a:fillRect/>
          </a:stretch>
        </p:blipFill>
        <p:spPr>
          <a:xfrm>
            <a:off x="293915" y="650648"/>
            <a:ext cx="7146348" cy="5673952"/>
          </a:xfrm>
          <a:prstGeom prst="rect">
            <a:avLst/>
          </a:prstGeom>
        </p:spPr>
      </p:pic>
      <p:sp>
        <p:nvSpPr>
          <p:cNvPr id="6" name="TextBox 5">
            <a:extLst>
              <a:ext uri="{FF2B5EF4-FFF2-40B4-BE49-F238E27FC236}">
                <a16:creationId xmlns:a16="http://schemas.microsoft.com/office/drawing/2014/main" id="{9018A3C0-6121-6792-3F61-163882D6BC6D}"/>
              </a:ext>
            </a:extLst>
          </p:cNvPr>
          <p:cNvSpPr txBox="1"/>
          <p:nvPr/>
        </p:nvSpPr>
        <p:spPr>
          <a:xfrm>
            <a:off x="7783285" y="650648"/>
            <a:ext cx="4408715" cy="4801314"/>
          </a:xfrm>
          <a:prstGeom prst="rect">
            <a:avLst/>
          </a:prstGeom>
          <a:noFill/>
        </p:spPr>
        <p:txBody>
          <a:bodyPr wrap="square" rtlCol="0">
            <a:spAutoFit/>
          </a:bodyPr>
          <a:lstStyle/>
          <a:p>
            <a:r>
              <a:rPr lang="en-US" dirty="0"/>
              <a:t>BU forecasts are significantly higher in </a:t>
            </a:r>
            <a:r>
              <a:rPr lang="en-US" b="1" dirty="0"/>
              <a:t>aggregate levels </a:t>
            </a:r>
            <a:r>
              <a:rPr lang="en-US" dirty="0"/>
              <a:t>like total, CA, TX, CA_1 indicating overestimation at higher levels</a:t>
            </a:r>
          </a:p>
          <a:p>
            <a:endParaRPr lang="en-US" b="1" dirty="0"/>
          </a:p>
          <a:p>
            <a:endParaRPr lang="en-US" b="1" dirty="0"/>
          </a:p>
          <a:p>
            <a:r>
              <a:rPr lang="en-US" dirty="0"/>
              <a:t>Both </a:t>
            </a:r>
            <a:r>
              <a:rPr lang="en-US" b="1" dirty="0"/>
              <a:t>Base </a:t>
            </a:r>
            <a:r>
              <a:rPr lang="en-US" dirty="0"/>
              <a:t>and </a:t>
            </a:r>
            <a:r>
              <a:rPr lang="en-US" b="1" dirty="0" err="1"/>
              <a:t>MinT</a:t>
            </a:r>
            <a:r>
              <a:rPr lang="en-US" b="1" dirty="0"/>
              <a:t> forecasts </a:t>
            </a:r>
            <a:r>
              <a:rPr lang="en-US" dirty="0"/>
              <a:t>have smaller bars, especially at lower levels which implies they may better reflect item-level dynamics.</a:t>
            </a:r>
          </a:p>
          <a:p>
            <a:endParaRPr lang="en-US" dirty="0"/>
          </a:p>
          <a:p>
            <a:r>
              <a:rPr lang="en-US" dirty="0"/>
              <a:t>There is a </a:t>
            </a:r>
            <a:r>
              <a:rPr lang="en-US" b="1" dirty="0"/>
              <a:t>huge variation</a:t>
            </a:r>
            <a:r>
              <a:rPr lang="en-US" dirty="0"/>
              <a:t> in forecast across hierarchical levels:</a:t>
            </a:r>
          </a:p>
          <a:p>
            <a:endParaRPr lang="en-US" dirty="0"/>
          </a:p>
          <a:p>
            <a:pPr marL="285750" indent="-285750">
              <a:buFont typeface="Arial" panose="020B0604020202020204" pitchFamily="34" charset="0"/>
              <a:buChar char="•"/>
            </a:pPr>
            <a:r>
              <a:rPr lang="en-US" dirty="0"/>
              <a:t>At the top (total, CA, TX), forecasts are in the </a:t>
            </a:r>
            <a:r>
              <a:rPr lang="en-US" b="1" dirty="0"/>
              <a:t>thousands.</a:t>
            </a:r>
          </a:p>
          <a:p>
            <a:endParaRPr lang="en-US" dirty="0"/>
          </a:p>
          <a:p>
            <a:pPr marL="285750" indent="-285750">
              <a:buFont typeface="Arial" panose="020B0604020202020204" pitchFamily="34" charset="0"/>
              <a:buChar char="•"/>
            </a:pPr>
            <a:r>
              <a:rPr lang="en-US" dirty="0"/>
              <a:t>At the bottom (individual items), they are </a:t>
            </a:r>
            <a:r>
              <a:rPr lang="en-US" b="1" dirty="0"/>
              <a:t>below 100</a:t>
            </a:r>
            <a:r>
              <a:rPr lang="en-US" dirty="0"/>
              <a:t>.</a:t>
            </a:r>
            <a:endParaRPr lang="en-IN" dirty="0"/>
          </a:p>
        </p:txBody>
      </p:sp>
    </p:spTree>
    <p:extLst>
      <p:ext uri="{BB962C8B-B14F-4D97-AF65-F5344CB8AC3E}">
        <p14:creationId xmlns:p14="http://schemas.microsoft.com/office/powerpoint/2010/main" val="1177203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2B5B5-D15D-2E8C-2EAE-0192E5FBE8E6}"/>
              </a:ext>
            </a:extLst>
          </p:cNvPr>
          <p:cNvSpPr>
            <a:spLocks noGrp="1"/>
          </p:cNvSpPr>
          <p:nvPr>
            <p:ph type="title"/>
          </p:nvPr>
        </p:nvSpPr>
        <p:spPr/>
        <p:txBody>
          <a:bodyPr/>
          <a:lstStyle/>
          <a:p>
            <a:r>
              <a:rPr lang="en-US" dirty="0"/>
              <a:t>D_345 to D_371</a:t>
            </a:r>
            <a:endParaRPr lang="en-IN" dirty="0"/>
          </a:p>
        </p:txBody>
      </p:sp>
      <p:pic>
        <p:nvPicPr>
          <p:cNvPr id="4" name="Content Placeholder 4">
            <a:extLst>
              <a:ext uri="{FF2B5EF4-FFF2-40B4-BE49-F238E27FC236}">
                <a16:creationId xmlns:a16="http://schemas.microsoft.com/office/drawing/2014/main" id="{ACBDE185-01E6-6F7B-C69F-22BF7FE46DA5}"/>
              </a:ext>
            </a:extLst>
          </p:cNvPr>
          <p:cNvPicPr>
            <a:picLocks noGrp="1" noChangeAspect="1"/>
          </p:cNvPicPr>
          <p:nvPr>
            <p:ph idx="1"/>
          </p:nvPr>
        </p:nvPicPr>
        <p:blipFill>
          <a:blip r:embed="rId2"/>
          <a:stretch>
            <a:fillRect/>
          </a:stretch>
        </p:blipFill>
        <p:spPr>
          <a:xfrm>
            <a:off x="0" y="1690688"/>
            <a:ext cx="6759259" cy="4341144"/>
          </a:xfrm>
        </p:spPr>
      </p:pic>
      <p:sp>
        <p:nvSpPr>
          <p:cNvPr id="3" name="TextBox 2">
            <a:extLst>
              <a:ext uri="{FF2B5EF4-FFF2-40B4-BE49-F238E27FC236}">
                <a16:creationId xmlns:a16="http://schemas.microsoft.com/office/drawing/2014/main" id="{3823FBF4-DD4F-7153-7A27-1B75BCB5C6C8}"/>
              </a:ext>
            </a:extLst>
          </p:cNvPr>
          <p:cNvSpPr txBox="1"/>
          <p:nvPr/>
        </p:nvSpPr>
        <p:spPr>
          <a:xfrm>
            <a:off x="6759259" y="167941"/>
            <a:ext cx="5216236" cy="7386638"/>
          </a:xfrm>
          <a:prstGeom prst="rect">
            <a:avLst/>
          </a:prstGeom>
          <a:noFill/>
        </p:spPr>
        <p:txBody>
          <a:bodyPr wrap="square" rtlCol="0">
            <a:spAutoFit/>
          </a:bodyPr>
          <a:lstStyle/>
          <a:p>
            <a:r>
              <a:rPr lang="en-US" sz="2800" dirty="0">
                <a:effectLst/>
              </a:rPr>
              <a:t>There is noticeable variability in daily sales, with values ranging from approximately 15,000 to over 35,000 units. This suggests that sales are not constant and are influenced by factors such as seasonality, promotions, or holidays.</a:t>
            </a:r>
          </a:p>
          <a:p>
            <a:endParaRPr lang="en-IN" sz="2800" dirty="0"/>
          </a:p>
          <a:p>
            <a:r>
              <a:rPr lang="en-US" sz="2800" dirty="0">
                <a:effectLst/>
              </a:rPr>
              <a:t>The highest sales appear around d_350, d_351 and d_358, exceeding 35,000 units. This could indicate a significant event (e.g., a holiday or weekend) driving demand during these days.</a:t>
            </a:r>
          </a:p>
          <a:p>
            <a:endParaRPr lang="en-US" dirty="0"/>
          </a:p>
          <a:p>
            <a:endParaRPr lang="en-US" dirty="0">
              <a:effectLst/>
            </a:endParaRPr>
          </a:p>
          <a:p>
            <a:endParaRPr lang="en-IN" dirty="0"/>
          </a:p>
        </p:txBody>
      </p:sp>
    </p:spTree>
    <p:extLst>
      <p:ext uri="{BB962C8B-B14F-4D97-AF65-F5344CB8AC3E}">
        <p14:creationId xmlns:p14="http://schemas.microsoft.com/office/powerpoint/2010/main" val="2754999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4C12F8-8B82-2E81-139E-9F48D4F093E0}"/>
              </a:ext>
            </a:extLst>
          </p:cNvPr>
          <p:cNvPicPr>
            <a:picLocks noChangeAspect="1"/>
          </p:cNvPicPr>
          <p:nvPr/>
        </p:nvPicPr>
        <p:blipFill>
          <a:blip r:embed="rId2"/>
          <a:stretch>
            <a:fillRect/>
          </a:stretch>
        </p:blipFill>
        <p:spPr>
          <a:xfrm>
            <a:off x="353549" y="426495"/>
            <a:ext cx="4908262" cy="2913035"/>
          </a:xfrm>
          <a:prstGeom prst="rect">
            <a:avLst/>
          </a:prstGeom>
        </p:spPr>
      </p:pic>
      <p:pic>
        <p:nvPicPr>
          <p:cNvPr id="5" name="Picture 4">
            <a:extLst>
              <a:ext uri="{FF2B5EF4-FFF2-40B4-BE49-F238E27FC236}">
                <a16:creationId xmlns:a16="http://schemas.microsoft.com/office/drawing/2014/main" id="{8CA128D9-D3D7-8FA7-3CBE-9FA2B8235350}"/>
              </a:ext>
            </a:extLst>
          </p:cNvPr>
          <p:cNvPicPr>
            <a:picLocks noChangeAspect="1"/>
          </p:cNvPicPr>
          <p:nvPr/>
        </p:nvPicPr>
        <p:blipFill>
          <a:blip r:embed="rId3"/>
          <a:stretch>
            <a:fillRect/>
          </a:stretch>
        </p:blipFill>
        <p:spPr>
          <a:xfrm>
            <a:off x="6368061" y="426495"/>
            <a:ext cx="4908262" cy="3002505"/>
          </a:xfrm>
          <a:prstGeom prst="rect">
            <a:avLst/>
          </a:prstGeom>
        </p:spPr>
      </p:pic>
      <p:pic>
        <p:nvPicPr>
          <p:cNvPr id="6" name="Picture 5">
            <a:extLst>
              <a:ext uri="{FF2B5EF4-FFF2-40B4-BE49-F238E27FC236}">
                <a16:creationId xmlns:a16="http://schemas.microsoft.com/office/drawing/2014/main" id="{FE07BB9D-7BF2-91EA-0B84-D90D1233131F}"/>
              </a:ext>
            </a:extLst>
          </p:cNvPr>
          <p:cNvPicPr>
            <a:picLocks noChangeAspect="1"/>
          </p:cNvPicPr>
          <p:nvPr/>
        </p:nvPicPr>
        <p:blipFill>
          <a:blip r:embed="rId4"/>
          <a:stretch>
            <a:fillRect/>
          </a:stretch>
        </p:blipFill>
        <p:spPr>
          <a:xfrm>
            <a:off x="2353353" y="3518471"/>
            <a:ext cx="6501888" cy="3207012"/>
          </a:xfrm>
          <a:prstGeom prst="rect">
            <a:avLst/>
          </a:prstGeom>
        </p:spPr>
      </p:pic>
    </p:spTree>
    <p:extLst>
      <p:ext uri="{BB962C8B-B14F-4D97-AF65-F5344CB8AC3E}">
        <p14:creationId xmlns:p14="http://schemas.microsoft.com/office/powerpoint/2010/main" val="4109219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2E0554-938F-80BD-ADFE-ED60D09E5A8B}"/>
              </a:ext>
            </a:extLst>
          </p:cNvPr>
          <p:cNvSpPr>
            <a:spLocks noGrp="1"/>
          </p:cNvSpPr>
          <p:nvPr>
            <p:ph idx="1"/>
          </p:nvPr>
        </p:nvSpPr>
        <p:spPr>
          <a:xfrm>
            <a:off x="7154781" y="340711"/>
            <a:ext cx="5037219" cy="5967664"/>
          </a:xfrm>
        </p:spPr>
        <p:txBody>
          <a:bodyPr>
            <a:normAutofit/>
          </a:bodyPr>
          <a:lstStyle/>
          <a:p>
            <a:pPr marL="0" indent="0">
              <a:buNone/>
            </a:pPr>
            <a:r>
              <a:rPr lang="en-US" b="1" dirty="0"/>
              <a:t>CA_1's Bottom-Up Forecast is extremely high</a:t>
            </a:r>
            <a:r>
              <a:rPr lang="en-US" dirty="0"/>
              <a:t>, around </a:t>
            </a:r>
            <a:r>
              <a:rPr lang="en-US" b="1" dirty="0"/>
              <a:t>2700+ units</a:t>
            </a:r>
            <a:r>
              <a:rPr lang="en-US" dirty="0"/>
              <a:t>, </a:t>
            </a:r>
            <a:r>
              <a:rPr lang="en-US" b="1" dirty="0"/>
              <a:t>dwarfing all others</a:t>
            </a:r>
            <a:r>
              <a:rPr lang="en-US" dirty="0"/>
              <a:t>.</a:t>
            </a:r>
            <a:endParaRPr lang="en-US" dirty="0">
              <a:effectLst/>
            </a:endParaRPr>
          </a:p>
          <a:p>
            <a:pPr marL="0" indent="0">
              <a:buNone/>
            </a:pPr>
            <a:r>
              <a:rPr lang="en-US" dirty="0"/>
              <a:t>This </a:t>
            </a:r>
            <a:r>
              <a:rPr lang="en-US" b="1" dirty="0"/>
              <a:t>skews the entire chart</a:t>
            </a:r>
            <a:r>
              <a:rPr lang="en-US" dirty="0"/>
              <a:t>, making other store forecasts appear almost negligible.</a:t>
            </a:r>
            <a:endParaRPr lang="en-US" dirty="0">
              <a:effectLst/>
            </a:endParaRPr>
          </a:p>
          <a:p>
            <a:pPr marL="0" indent="0">
              <a:buNone/>
            </a:pPr>
            <a:r>
              <a:rPr lang="en-US" dirty="0"/>
              <a:t>It’s likely an </a:t>
            </a:r>
            <a:r>
              <a:rPr lang="en-US" b="1" dirty="0"/>
              <a:t>outlier or data issue</a:t>
            </a:r>
            <a:r>
              <a:rPr lang="en-US" dirty="0"/>
              <a:t>, or CA_1 is exceptionally active in the forecast horizon.</a:t>
            </a:r>
            <a:endParaRPr lang="en-US" dirty="0">
              <a:effectLst/>
            </a:endParaRPr>
          </a:p>
          <a:p>
            <a:r>
              <a:rPr lang="en-US" dirty="0"/>
              <a:t>There’s a </a:t>
            </a:r>
            <a:r>
              <a:rPr lang="en-US" b="1" dirty="0"/>
              <a:t>huge imbalance</a:t>
            </a:r>
            <a:r>
              <a:rPr lang="en-US" dirty="0"/>
              <a:t>: CA_1 is forecasting 2700+, while others like CA_3, CA_2, WI_1, and TX_1 are forecasting below 100.</a:t>
            </a:r>
            <a:endParaRPr lang="en-IN" dirty="0"/>
          </a:p>
        </p:txBody>
      </p:sp>
      <p:pic>
        <p:nvPicPr>
          <p:cNvPr id="11" name="Picture 10">
            <a:extLst>
              <a:ext uri="{FF2B5EF4-FFF2-40B4-BE49-F238E27FC236}">
                <a16:creationId xmlns:a16="http://schemas.microsoft.com/office/drawing/2014/main" id="{0F451A98-2CBD-F81B-A51C-83654FE0D7F9}"/>
              </a:ext>
            </a:extLst>
          </p:cNvPr>
          <p:cNvPicPr>
            <a:picLocks noChangeAspect="1"/>
          </p:cNvPicPr>
          <p:nvPr/>
        </p:nvPicPr>
        <p:blipFill>
          <a:blip r:embed="rId2"/>
          <a:stretch>
            <a:fillRect/>
          </a:stretch>
        </p:blipFill>
        <p:spPr>
          <a:xfrm>
            <a:off x="315431" y="1629730"/>
            <a:ext cx="6839350" cy="3887535"/>
          </a:xfrm>
          <a:prstGeom prst="rect">
            <a:avLst/>
          </a:prstGeom>
        </p:spPr>
      </p:pic>
    </p:spTree>
    <p:extLst>
      <p:ext uri="{BB962C8B-B14F-4D97-AF65-F5344CB8AC3E}">
        <p14:creationId xmlns:p14="http://schemas.microsoft.com/office/powerpoint/2010/main" val="2342714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8C17-3198-24A6-F453-C65A1BCF823F}"/>
              </a:ext>
            </a:extLst>
          </p:cNvPr>
          <p:cNvSpPr>
            <a:spLocks noGrp="1"/>
          </p:cNvSpPr>
          <p:nvPr>
            <p:ph type="title"/>
          </p:nvPr>
        </p:nvSpPr>
        <p:spPr/>
        <p:txBody>
          <a:bodyPr/>
          <a:lstStyle/>
          <a:p>
            <a:r>
              <a:rPr lang="en-US" dirty="0"/>
              <a:t>D_373 to D_400</a:t>
            </a:r>
            <a:endParaRPr lang="en-IN" dirty="0"/>
          </a:p>
        </p:txBody>
      </p:sp>
      <p:pic>
        <p:nvPicPr>
          <p:cNvPr id="4" name="Content Placeholder 8">
            <a:extLst>
              <a:ext uri="{FF2B5EF4-FFF2-40B4-BE49-F238E27FC236}">
                <a16:creationId xmlns:a16="http://schemas.microsoft.com/office/drawing/2014/main" id="{93163B52-C43A-18A4-4AD7-5EA172B4DFAE}"/>
              </a:ext>
            </a:extLst>
          </p:cNvPr>
          <p:cNvPicPr>
            <a:picLocks noGrp="1" noChangeAspect="1"/>
          </p:cNvPicPr>
          <p:nvPr>
            <p:ph idx="1"/>
          </p:nvPr>
        </p:nvPicPr>
        <p:blipFill>
          <a:blip r:embed="rId2"/>
          <a:stretch>
            <a:fillRect/>
          </a:stretch>
        </p:blipFill>
        <p:spPr>
          <a:xfrm>
            <a:off x="187468" y="1690688"/>
            <a:ext cx="5683942" cy="4271035"/>
          </a:xfrm>
        </p:spPr>
      </p:pic>
      <p:sp>
        <p:nvSpPr>
          <p:cNvPr id="3" name="TextBox 2">
            <a:extLst>
              <a:ext uri="{FF2B5EF4-FFF2-40B4-BE49-F238E27FC236}">
                <a16:creationId xmlns:a16="http://schemas.microsoft.com/office/drawing/2014/main" id="{FE14F483-53A0-579A-6A50-825B8E349649}"/>
              </a:ext>
            </a:extLst>
          </p:cNvPr>
          <p:cNvSpPr txBox="1"/>
          <p:nvPr/>
        </p:nvSpPr>
        <p:spPr>
          <a:xfrm>
            <a:off x="6457361" y="724590"/>
            <a:ext cx="5448693" cy="5878532"/>
          </a:xfrm>
          <a:prstGeom prst="rect">
            <a:avLst/>
          </a:prstGeom>
          <a:noFill/>
        </p:spPr>
        <p:txBody>
          <a:bodyPr wrap="square" rtlCol="0">
            <a:spAutoFit/>
          </a:bodyPr>
          <a:lstStyle/>
          <a:p>
            <a:r>
              <a:rPr lang="en-US" sz="2000" dirty="0">
                <a:effectLst/>
              </a:rPr>
              <a:t>There is significant variability in daily sales, with values fluctuating between approximately 20,000 and 40,000 units. This suggests that sales are influenced by factors such as seasonality, promotions, or day-of-week effects.</a:t>
            </a:r>
          </a:p>
          <a:p>
            <a:endParaRPr lang="en-IN" sz="2000" dirty="0"/>
          </a:p>
          <a:p>
            <a:r>
              <a:rPr lang="en-US" sz="2000" dirty="0">
                <a:effectLst/>
              </a:rPr>
              <a:t>The highest sales peaks occur around d_374, d_377, d_378, d_380, and d_400, exceeding 35,000 to 40,000 units. These peaks could indicate significant events (e.g., holidays or weekends).</a:t>
            </a:r>
          </a:p>
          <a:p>
            <a:endParaRPr lang="en-US" sz="2000" dirty="0"/>
          </a:p>
          <a:p>
            <a:r>
              <a:rPr lang="en-US" sz="2000" dirty="0">
                <a:effectLst/>
              </a:rPr>
              <a:t>A possible weekly pattern emerges, with peaks and troughs occurring approximately every 7 days. This could reflect weekly shopping cycles or weekend boosts in sales, especially given that today is Saturday, June 21, 2025, and the data might align with weekend effects.</a:t>
            </a:r>
          </a:p>
          <a:p>
            <a:endParaRPr lang="en-US" dirty="0">
              <a:effectLst/>
            </a:endParaRPr>
          </a:p>
          <a:p>
            <a:endParaRPr lang="en-IN" dirty="0"/>
          </a:p>
        </p:txBody>
      </p:sp>
    </p:spTree>
    <p:extLst>
      <p:ext uri="{BB962C8B-B14F-4D97-AF65-F5344CB8AC3E}">
        <p14:creationId xmlns:p14="http://schemas.microsoft.com/office/powerpoint/2010/main" val="3337866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C625C-BD9C-96B2-31EC-B11D0550B25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Objective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77D89C-68A4-7D66-7292-3654D22444F2}"/>
              </a:ext>
            </a:extLst>
          </p:cNvPr>
          <p:cNvSpPr>
            <a:spLocks noGrp="1"/>
          </p:cNvSpPr>
          <p:nvPr>
            <p:ph idx="1"/>
          </p:nvPr>
        </p:nvSpPr>
        <p:spPr>
          <a:xfrm>
            <a:off x="750651" y="1961812"/>
            <a:ext cx="10515600" cy="4351338"/>
          </a:xfrm>
        </p:spPr>
        <p:txBody>
          <a:bodyPr>
            <a:normAutofit fontScale="92500"/>
          </a:bodyPr>
          <a:lstStyle/>
          <a:p>
            <a:pPr marL="0" indent="0">
              <a:buNone/>
            </a:pPr>
            <a:r>
              <a:rPr lang="en-US" i="0" dirty="0">
                <a:solidFill>
                  <a:srgbClr val="1F1F1F"/>
                </a:solidFill>
                <a:effectLst/>
                <a:latin typeface="ElsevierGulliver"/>
              </a:rPr>
              <a:t>The objective of the </a:t>
            </a:r>
            <a:r>
              <a:rPr lang="en-US" b="1" i="0" dirty="0">
                <a:solidFill>
                  <a:srgbClr val="1F1F1F"/>
                </a:solidFill>
                <a:effectLst/>
                <a:latin typeface="ElsevierGulliver"/>
              </a:rPr>
              <a:t>M5 competition </a:t>
            </a:r>
            <a:r>
              <a:rPr lang="en-US" i="0" dirty="0">
                <a:solidFill>
                  <a:srgbClr val="1F1F1F"/>
                </a:solidFill>
                <a:effectLst/>
                <a:latin typeface="ElsevierGulliver"/>
              </a:rPr>
              <a:t>was to produce the most accurate point forecasts for </a:t>
            </a:r>
            <a:r>
              <a:rPr lang="en-US" b="1" i="0" dirty="0">
                <a:solidFill>
                  <a:srgbClr val="1F1F1F"/>
                </a:solidFill>
                <a:effectLst/>
                <a:latin typeface="ElsevierGulliver"/>
              </a:rPr>
              <a:t>42,840 </a:t>
            </a:r>
            <a:r>
              <a:rPr lang="en-US" b="1" dirty="0">
                <a:solidFill>
                  <a:srgbClr val="1F1F1F"/>
                </a:solidFill>
                <a:latin typeface="ElsevierGulliver"/>
              </a:rPr>
              <a:t>time series</a:t>
            </a:r>
            <a:r>
              <a:rPr lang="en-US" b="1" i="0" dirty="0">
                <a:solidFill>
                  <a:srgbClr val="1F1F1F"/>
                </a:solidFill>
                <a:effectLst/>
                <a:latin typeface="ElsevierGulliver"/>
              </a:rPr>
              <a:t> </a:t>
            </a:r>
            <a:r>
              <a:rPr lang="en-US" i="0" dirty="0">
                <a:solidFill>
                  <a:srgbClr val="1F1F1F"/>
                </a:solidFill>
                <a:effectLst/>
                <a:latin typeface="ElsevierGulliver"/>
              </a:rPr>
              <a:t>that represent the hierarchical unit sales of the largest retail company in the world by revenue, Walmart, as well as to provide the most accurate estimates of the uncertainty around these forecasts. Thus, the M5 competition consisted of two parallel challenges, namely the </a:t>
            </a:r>
            <a:r>
              <a:rPr lang="en-US" b="1" i="0" dirty="0">
                <a:solidFill>
                  <a:srgbClr val="1F1F1F"/>
                </a:solidFill>
                <a:effectLst/>
                <a:latin typeface="ElsevierGulliver"/>
              </a:rPr>
              <a:t>Accuracy </a:t>
            </a:r>
            <a:r>
              <a:rPr lang="en-US" i="0" dirty="0">
                <a:solidFill>
                  <a:srgbClr val="1F1F1F"/>
                </a:solidFill>
                <a:effectLst/>
                <a:latin typeface="ElsevierGulliver"/>
              </a:rPr>
              <a:t>and the </a:t>
            </a:r>
            <a:r>
              <a:rPr lang="en-US" b="1" i="0" dirty="0">
                <a:solidFill>
                  <a:srgbClr val="1F1F1F"/>
                </a:solidFill>
                <a:effectLst/>
                <a:latin typeface="ElsevierGulliver"/>
              </a:rPr>
              <a:t>Uncertainty </a:t>
            </a:r>
            <a:r>
              <a:rPr lang="en-US" i="0" dirty="0">
                <a:solidFill>
                  <a:srgbClr val="1F1F1F"/>
                </a:solidFill>
                <a:effectLst/>
                <a:latin typeface="ElsevierGulliver"/>
              </a:rPr>
              <a:t>challenges,</a:t>
            </a:r>
          </a:p>
          <a:p>
            <a:pPr marL="0" indent="0">
              <a:buNone/>
            </a:pPr>
            <a:endParaRPr lang="en-US" dirty="0">
              <a:solidFill>
                <a:srgbClr val="1F1F1F"/>
              </a:solidFill>
              <a:latin typeface="ElsevierGulliver"/>
            </a:endParaRPr>
          </a:p>
          <a:p>
            <a:pPr marL="0" indent="0">
              <a:buNone/>
            </a:pPr>
            <a:r>
              <a:rPr lang="en-US" dirty="0">
                <a:effectLst/>
              </a:rPr>
              <a:t>This project involves </a:t>
            </a:r>
            <a:r>
              <a:rPr lang="en-US" b="1" dirty="0">
                <a:effectLst/>
              </a:rPr>
              <a:t>hierarchical forecasting and reconciliation</a:t>
            </a:r>
            <a:r>
              <a:rPr lang="en-US" dirty="0">
                <a:effectLst/>
              </a:rPr>
              <a:t> process using the M5 competition dataset. The goal is to generate </a:t>
            </a:r>
            <a:r>
              <a:rPr lang="en-US" b="1" dirty="0">
                <a:effectLst/>
              </a:rPr>
              <a:t>base forecasts</a:t>
            </a:r>
            <a:r>
              <a:rPr lang="en-US" dirty="0">
                <a:effectLst/>
              </a:rPr>
              <a:t> for sales at different </a:t>
            </a:r>
            <a:r>
              <a:rPr lang="en-US" b="1" dirty="0">
                <a:effectLst/>
              </a:rPr>
              <a:t>hierarchical levels </a:t>
            </a:r>
            <a:r>
              <a:rPr lang="en-US" dirty="0">
                <a:effectLst/>
              </a:rPr>
              <a:t>(total, state, store, and item) and </a:t>
            </a:r>
            <a:r>
              <a:rPr lang="en-US" b="1" dirty="0">
                <a:effectLst/>
              </a:rPr>
              <a:t>reconcile</a:t>
            </a:r>
            <a:r>
              <a:rPr lang="en-US" dirty="0">
                <a:effectLst/>
              </a:rPr>
              <a:t> them to ensure consistency across the hierarchy.</a:t>
            </a:r>
          </a:p>
          <a:p>
            <a:pPr marL="0" indent="0">
              <a:buNone/>
            </a:pPr>
            <a:endParaRPr lang="en-US" i="0" dirty="0">
              <a:solidFill>
                <a:srgbClr val="1F1F1F"/>
              </a:solidFill>
              <a:effectLst/>
              <a:latin typeface="ElsevierGulliver"/>
            </a:endParaRPr>
          </a:p>
          <a:p>
            <a:pPr marL="0" indent="0">
              <a:buNone/>
            </a:pPr>
            <a:endParaRPr lang="en-US" dirty="0">
              <a:solidFill>
                <a:srgbClr val="1F1F1F"/>
              </a:solidFill>
              <a:latin typeface="ElsevierGulliver"/>
            </a:endParaRPr>
          </a:p>
          <a:p>
            <a:pPr marL="0" indent="0">
              <a:buNone/>
            </a:pPr>
            <a:endParaRPr lang="en-IN" dirty="0"/>
          </a:p>
        </p:txBody>
      </p:sp>
    </p:spTree>
    <p:extLst>
      <p:ext uri="{BB962C8B-B14F-4D97-AF65-F5344CB8AC3E}">
        <p14:creationId xmlns:p14="http://schemas.microsoft.com/office/powerpoint/2010/main" val="272052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717B296-9517-97DE-8C0C-51DA600A0979}"/>
              </a:ext>
            </a:extLst>
          </p:cNvPr>
          <p:cNvPicPr>
            <a:picLocks noGrp="1" noChangeAspect="1"/>
          </p:cNvPicPr>
          <p:nvPr>
            <p:ph idx="1"/>
          </p:nvPr>
        </p:nvPicPr>
        <p:blipFill>
          <a:blip r:embed="rId2"/>
          <a:stretch>
            <a:fillRect/>
          </a:stretch>
        </p:blipFill>
        <p:spPr>
          <a:xfrm>
            <a:off x="128336" y="278191"/>
            <a:ext cx="6323775" cy="3150809"/>
          </a:xfrm>
          <a:prstGeom prst="rect">
            <a:avLst/>
          </a:prstGeom>
        </p:spPr>
      </p:pic>
      <p:pic>
        <p:nvPicPr>
          <p:cNvPr id="5" name="Picture 4">
            <a:extLst>
              <a:ext uri="{FF2B5EF4-FFF2-40B4-BE49-F238E27FC236}">
                <a16:creationId xmlns:a16="http://schemas.microsoft.com/office/drawing/2014/main" id="{31C6488E-5D75-3E17-815F-3074C604CF39}"/>
              </a:ext>
            </a:extLst>
          </p:cNvPr>
          <p:cNvPicPr>
            <a:picLocks noChangeAspect="1"/>
          </p:cNvPicPr>
          <p:nvPr/>
        </p:nvPicPr>
        <p:blipFill>
          <a:blip r:embed="rId3"/>
          <a:stretch>
            <a:fillRect/>
          </a:stretch>
        </p:blipFill>
        <p:spPr>
          <a:xfrm>
            <a:off x="6096000" y="278191"/>
            <a:ext cx="5406189" cy="3150809"/>
          </a:xfrm>
          <a:prstGeom prst="rect">
            <a:avLst/>
          </a:prstGeom>
        </p:spPr>
      </p:pic>
      <p:pic>
        <p:nvPicPr>
          <p:cNvPr id="6" name="Picture 5">
            <a:extLst>
              <a:ext uri="{FF2B5EF4-FFF2-40B4-BE49-F238E27FC236}">
                <a16:creationId xmlns:a16="http://schemas.microsoft.com/office/drawing/2014/main" id="{434C39FA-EC23-676E-C22D-19BA95EB0CAA}"/>
              </a:ext>
            </a:extLst>
          </p:cNvPr>
          <p:cNvPicPr>
            <a:picLocks noChangeAspect="1"/>
          </p:cNvPicPr>
          <p:nvPr/>
        </p:nvPicPr>
        <p:blipFill>
          <a:blip r:embed="rId4"/>
          <a:stretch>
            <a:fillRect/>
          </a:stretch>
        </p:blipFill>
        <p:spPr>
          <a:xfrm>
            <a:off x="2330991" y="3800693"/>
            <a:ext cx="6323774" cy="3057307"/>
          </a:xfrm>
          <a:prstGeom prst="rect">
            <a:avLst/>
          </a:prstGeom>
        </p:spPr>
      </p:pic>
    </p:spTree>
    <p:extLst>
      <p:ext uri="{BB962C8B-B14F-4D97-AF65-F5344CB8AC3E}">
        <p14:creationId xmlns:p14="http://schemas.microsoft.com/office/powerpoint/2010/main" val="159152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055723-1200-1E25-0CC2-0D0DA7399524}"/>
              </a:ext>
            </a:extLst>
          </p:cNvPr>
          <p:cNvSpPr txBox="1"/>
          <p:nvPr/>
        </p:nvSpPr>
        <p:spPr>
          <a:xfrm>
            <a:off x="7104400" y="474345"/>
            <a:ext cx="5071620" cy="4801314"/>
          </a:xfrm>
          <a:prstGeom prst="rect">
            <a:avLst/>
          </a:prstGeom>
          <a:noFill/>
        </p:spPr>
        <p:txBody>
          <a:bodyPr wrap="square" rtlCol="0">
            <a:spAutoFit/>
          </a:bodyPr>
          <a:lstStyle/>
          <a:p>
            <a:pPr marL="285750" indent="-285750">
              <a:buFont typeface="Arial" panose="020B0604020202020204" pitchFamily="34" charset="0"/>
              <a:buChar char="•"/>
            </a:pPr>
            <a:r>
              <a:rPr lang="en-US" dirty="0"/>
              <a:t>In nearly all stores, the </a:t>
            </a:r>
            <a:r>
              <a:rPr lang="en-US" dirty="0" err="1"/>
              <a:t>MinT</a:t>
            </a:r>
            <a:r>
              <a:rPr lang="en-US" dirty="0"/>
              <a:t> forecast is consistently higher than both base and bottom-up forecasts.</a:t>
            </a:r>
          </a:p>
          <a:p>
            <a:pPr marL="285750" indent="-285750">
              <a:buFont typeface="Arial" panose="020B0604020202020204" pitchFamily="34" charset="0"/>
              <a:buChar char="•"/>
            </a:pPr>
            <a:r>
              <a:rPr lang="en-US" dirty="0"/>
              <a:t>This suggests </a:t>
            </a:r>
            <a:r>
              <a:rPr lang="en-US" dirty="0" err="1"/>
              <a:t>MinT</a:t>
            </a:r>
            <a:r>
              <a:rPr lang="en-US" dirty="0"/>
              <a:t> might be capturing aggregate-level adjustments that are missed by others, making it a potentially more optimistic or corrected forecast.</a:t>
            </a:r>
            <a:endParaRPr lang="en-IN" dirty="0"/>
          </a:p>
          <a:p>
            <a:pPr marL="285750" indent="-285750">
              <a:buFont typeface="Arial" panose="020B0604020202020204" pitchFamily="34" charset="0"/>
              <a:buChar char="•"/>
            </a:pPr>
            <a:r>
              <a:rPr lang="en-US" dirty="0"/>
              <a:t>The Bottom-Up (BU) forecast shows the lowest values in most stores, particularly CA_3, TX_2, and WI_1.</a:t>
            </a:r>
            <a:endParaRPr lang="en-IN" dirty="0"/>
          </a:p>
          <a:p>
            <a:pPr marL="285750" indent="-285750">
              <a:buFont typeface="Arial" panose="020B0604020202020204" pitchFamily="34" charset="0"/>
              <a:buChar char="•"/>
            </a:pPr>
            <a:r>
              <a:rPr lang="en-US" dirty="0"/>
              <a:t>This is expected since BU aggregates forecasts from bottom levels, often underestimating if bottom-level models are conservative.</a:t>
            </a:r>
            <a:endParaRPr lang="en-IN" dirty="0"/>
          </a:p>
          <a:p>
            <a:pPr marL="285750" indent="-285750">
              <a:buFont typeface="Arial" panose="020B0604020202020204" pitchFamily="34" charset="0"/>
              <a:buChar char="•"/>
            </a:pPr>
            <a:r>
              <a:rPr lang="en-US" dirty="0"/>
              <a:t>CA_3, WI_3, and TX_2 have the highest forecasted sales across all methods.</a:t>
            </a:r>
            <a:endParaRPr lang="en-IN" dirty="0"/>
          </a:p>
          <a:p>
            <a:pPr marL="285750" indent="-285750">
              <a:buFont typeface="Arial" panose="020B0604020202020204" pitchFamily="34" charset="0"/>
              <a:buChar char="•"/>
            </a:pPr>
            <a:r>
              <a:rPr lang="en-US" dirty="0"/>
              <a:t>WI_1 and WI_2 have the lowest sales forecasts, showing a strong regional or store-level trend.</a:t>
            </a:r>
          </a:p>
        </p:txBody>
      </p:sp>
      <p:pic>
        <p:nvPicPr>
          <p:cNvPr id="7" name="Content Placeholder 6">
            <a:extLst>
              <a:ext uri="{FF2B5EF4-FFF2-40B4-BE49-F238E27FC236}">
                <a16:creationId xmlns:a16="http://schemas.microsoft.com/office/drawing/2014/main" id="{BD2EC394-A210-0DE5-CFC8-528EAF567A41}"/>
              </a:ext>
            </a:extLst>
          </p:cNvPr>
          <p:cNvPicPr>
            <a:picLocks noGrp="1" noChangeAspect="1"/>
          </p:cNvPicPr>
          <p:nvPr>
            <p:ph idx="1"/>
          </p:nvPr>
        </p:nvPicPr>
        <p:blipFill>
          <a:blip r:embed="rId2"/>
          <a:stretch>
            <a:fillRect/>
          </a:stretch>
        </p:blipFill>
        <p:spPr>
          <a:xfrm>
            <a:off x="15980" y="915191"/>
            <a:ext cx="6978709" cy="4384172"/>
          </a:xfrm>
        </p:spPr>
      </p:pic>
    </p:spTree>
    <p:extLst>
      <p:ext uri="{BB962C8B-B14F-4D97-AF65-F5344CB8AC3E}">
        <p14:creationId xmlns:p14="http://schemas.microsoft.com/office/powerpoint/2010/main" val="2549668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A42DF-29EA-B8AA-8F98-56511D9BAE42}"/>
              </a:ext>
            </a:extLst>
          </p:cNvPr>
          <p:cNvSpPr>
            <a:spLocks noGrp="1"/>
          </p:cNvSpPr>
          <p:nvPr>
            <p:ph type="title"/>
          </p:nvPr>
        </p:nvSpPr>
        <p:spPr>
          <a:xfrm>
            <a:off x="838200" y="383088"/>
            <a:ext cx="10515600" cy="789907"/>
          </a:xfrm>
        </p:spPr>
        <p:txBody>
          <a:bodyPr/>
          <a:lstStyle/>
          <a:p>
            <a:r>
              <a:rPr lang="en-US" dirty="0"/>
              <a:t>D_500 to D_528</a:t>
            </a:r>
            <a:endParaRPr lang="en-IN" dirty="0"/>
          </a:p>
        </p:txBody>
      </p:sp>
      <p:pic>
        <p:nvPicPr>
          <p:cNvPr id="4" name="Content Placeholder 4">
            <a:extLst>
              <a:ext uri="{FF2B5EF4-FFF2-40B4-BE49-F238E27FC236}">
                <a16:creationId xmlns:a16="http://schemas.microsoft.com/office/drawing/2014/main" id="{EE017446-B69F-FD85-7A4C-B480223745A0}"/>
              </a:ext>
            </a:extLst>
          </p:cNvPr>
          <p:cNvPicPr>
            <a:picLocks noGrp="1" noChangeAspect="1"/>
          </p:cNvPicPr>
          <p:nvPr>
            <p:ph idx="1"/>
          </p:nvPr>
        </p:nvPicPr>
        <p:blipFill>
          <a:blip r:embed="rId2"/>
          <a:stretch>
            <a:fillRect/>
          </a:stretch>
        </p:blipFill>
        <p:spPr>
          <a:xfrm>
            <a:off x="172826" y="1260629"/>
            <a:ext cx="7304274" cy="5214283"/>
          </a:xfrm>
        </p:spPr>
      </p:pic>
      <p:sp>
        <p:nvSpPr>
          <p:cNvPr id="3" name="TextBox 2">
            <a:extLst>
              <a:ext uri="{FF2B5EF4-FFF2-40B4-BE49-F238E27FC236}">
                <a16:creationId xmlns:a16="http://schemas.microsoft.com/office/drawing/2014/main" id="{C0F022E5-C463-FECC-2506-8D1D5260F956}"/>
              </a:ext>
            </a:extLst>
          </p:cNvPr>
          <p:cNvSpPr txBox="1"/>
          <p:nvPr/>
        </p:nvSpPr>
        <p:spPr>
          <a:xfrm>
            <a:off x="7616858" y="735291"/>
            <a:ext cx="4402317" cy="6186309"/>
          </a:xfrm>
          <a:prstGeom prst="rect">
            <a:avLst/>
          </a:prstGeom>
          <a:noFill/>
        </p:spPr>
        <p:txBody>
          <a:bodyPr wrap="square" rtlCol="0">
            <a:spAutoFit/>
          </a:bodyPr>
          <a:lstStyle/>
          <a:p>
            <a:r>
              <a:rPr lang="en-US" dirty="0">
                <a:effectLst/>
              </a:rPr>
              <a:t>The highest sales peaks occur around d_501, d_502, d_506, d_507, d_511, d_515, d_519, d_523, and d_528, approaching or exceeding 40,000 units. These peaks could indicate significant events (e.g., holidays, weekends, or promotional days) driving demand.</a:t>
            </a:r>
          </a:p>
          <a:p>
            <a:endParaRPr lang="en-IN" dirty="0"/>
          </a:p>
          <a:p>
            <a:r>
              <a:rPr lang="en-US" dirty="0"/>
              <a:t>A possible weekly pattern emerges, with peaks and troughs occurring approximately every 7 days (e.g., d_501 to d_507, d_508 to d_514, etc.). This could reflect weekly shopping cycles or weekend boosts in sales, especially given that today is Saturday, June 21, 2025, and the data might align with weekend effects.</a:t>
            </a:r>
          </a:p>
          <a:p>
            <a:endParaRPr lang="en-US" dirty="0"/>
          </a:p>
          <a:p>
            <a:r>
              <a:rPr lang="en-US" dirty="0">
                <a:effectLst/>
              </a:rPr>
              <a:t>The variability and periodic peaks suggest that forecasting models (e.g., ARIMA) should incorporate seasonal or cyclical patterns, such as day-of-week effects or external events, to improve accuracy.</a:t>
            </a:r>
          </a:p>
          <a:p>
            <a:endParaRPr lang="en-IN" dirty="0"/>
          </a:p>
        </p:txBody>
      </p:sp>
    </p:spTree>
    <p:extLst>
      <p:ext uri="{BB962C8B-B14F-4D97-AF65-F5344CB8AC3E}">
        <p14:creationId xmlns:p14="http://schemas.microsoft.com/office/powerpoint/2010/main" val="505067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921EA83-B5B9-CD86-B707-BB80DFFAD315}"/>
              </a:ext>
            </a:extLst>
          </p:cNvPr>
          <p:cNvPicPr>
            <a:picLocks noGrp="1" noChangeAspect="1"/>
          </p:cNvPicPr>
          <p:nvPr>
            <p:ph idx="1"/>
          </p:nvPr>
        </p:nvPicPr>
        <p:blipFill>
          <a:blip r:embed="rId2"/>
          <a:stretch>
            <a:fillRect/>
          </a:stretch>
        </p:blipFill>
        <p:spPr>
          <a:xfrm>
            <a:off x="144379" y="79992"/>
            <a:ext cx="6354571" cy="3112168"/>
          </a:xfrm>
          <a:prstGeom prst="rect">
            <a:avLst/>
          </a:prstGeom>
        </p:spPr>
      </p:pic>
      <p:pic>
        <p:nvPicPr>
          <p:cNvPr id="5" name="Picture 4">
            <a:extLst>
              <a:ext uri="{FF2B5EF4-FFF2-40B4-BE49-F238E27FC236}">
                <a16:creationId xmlns:a16="http://schemas.microsoft.com/office/drawing/2014/main" id="{02D970DC-9BA1-DB2B-B672-56E2382AAA14}"/>
              </a:ext>
            </a:extLst>
          </p:cNvPr>
          <p:cNvPicPr>
            <a:picLocks noChangeAspect="1"/>
          </p:cNvPicPr>
          <p:nvPr/>
        </p:nvPicPr>
        <p:blipFill>
          <a:blip r:embed="rId3"/>
          <a:stretch>
            <a:fillRect/>
          </a:stretch>
        </p:blipFill>
        <p:spPr>
          <a:xfrm>
            <a:off x="6835834" y="79992"/>
            <a:ext cx="4987197" cy="3192160"/>
          </a:xfrm>
          <a:prstGeom prst="rect">
            <a:avLst/>
          </a:prstGeom>
        </p:spPr>
      </p:pic>
      <p:pic>
        <p:nvPicPr>
          <p:cNvPr id="6" name="Picture 5">
            <a:extLst>
              <a:ext uri="{FF2B5EF4-FFF2-40B4-BE49-F238E27FC236}">
                <a16:creationId xmlns:a16="http://schemas.microsoft.com/office/drawing/2014/main" id="{185860E9-BD2C-8A37-9644-295DB0A6675E}"/>
              </a:ext>
            </a:extLst>
          </p:cNvPr>
          <p:cNvPicPr>
            <a:picLocks noChangeAspect="1"/>
          </p:cNvPicPr>
          <p:nvPr/>
        </p:nvPicPr>
        <p:blipFill>
          <a:blip r:embed="rId4"/>
          <a:stretch>
            <a:fillRect/>
          </a:stretch>
        </p:blipFill>
        <p:spPr>
          <a:xfrm>
            <a:off x="2730772" y="3272152"/>
            <a:ext cx="6598660" cy="3359996"/>
          </a:xfrm>
          <a:prstGeom prst="rect">
            <a:avLst/>
          </a:prstGeom>
        </p:spPr>
      </p:pic>
    </p:spTree>
    <p:extLst>
      <p:ext uri="{BB962C8B-B14F-4D97-AF65-F5344CB8AC3E}">
        <p14:creationId xmlns:p14="http://schemas.microsoft.com/office/powerpoint/2010/main" val="3573570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64AA1A-A01C-4105-3A59-FA29FD14A241}"/>
              </a:ext>
            </a:extLst>
          </p:cNvPr>
          <p:cNvSpPr>
            <a:spLocks noGrp="1"/>
          </p:cNvSpPr>
          <p:nvPr>
            <p:ph idx="1"/>
          </p:nvPr>
        </p:nvSpPr>
        <p:spPr>
          <a:xfrm>
            <a:off x="7379368" y="497304"/>
            <a:ext cx="3974432" cy="5871411"/>
          </a:xfrm>
        </p:spPr>
        <p:txBody>
          <a:bodyPr>
            <a:noAutofit/>
          </a:bodyPr>
          <a:lstStyle/>
          <a:p>
            <a:r>
              <a:rPr lang="en-US" sz="2400" b="1" dirty="0"/>
              <a:t>Bottom-Up Forecast: </a:t>
            </a:r>
            <a:r>
              <a:rPr lang="en-US" sz="2400" dirty="0"/>
              <a:t>Approximately 3500-4000 units (dominant bar). </a:t>
            </a:r>
          </a:p>
          <a:p>
            <a:r>
              <a:rPr lang="en-US" sz="2400" b="1" dirty="0">
                <a:effectLst/>
              </a:rPr>
              <a:t>Base Forecast: </a:t>
            </a:r>
            <a:r>
              <a:rPr lang="en-US" sz="2400" dirty="0">
                <a:effectLst/>
              </a:rPr>
              <a:t>Nearly 0 units.</a:t>
            </a:r>
          </a:p>
          <a:p>
            <a:r>
              <a:rPr lang="en-US" sz="2400" b="1" dirty="0" err="1">
                <a:effectLst/>
              </a:rPr>
              <a:t>MinT</a:t>
            </a:r>
            <a:r>
              <a:rPr lang="en-US" sz="2400" b="1" dirty="0">
                <a:effectLst/>
              </a:rPr>
              <a:t> Forecast: </a:t>
            </a:r>
            <a:r>
              <a:rPr lang="en-US" sz="2400" dirty="0">
                <a:effectLst/>
              </a:rPr>
              <a:t>Nearly 0 units.</a:t>
            </a:r>
          </a:p>
          <a:p>
            <a:r>
              <a:rPr lang="en-US" sz="2400" dirty="0">
                <a:effectLst/>
              </a:rPr>
              <a:t>The Bottom-Up Forecast is significantly higher than the Base and </a:t>
            </a:r>
            <a:r>
              <a:rPr lang="en-US" sz="2400" dirty="0" err="1">
                <a:effectLst/>
              </a:rPr>
              <a:t>MinT</a:t>
            </a:r>
            <a:r>
              <a:rPr lang="en-US" sz="2400" dirty="0">
                <a:effectLst/>
              </a:rPr>
              <a:t> forecasts, suggesting a substantial upward adjustment during reconciliation. This indicates the initial Base Forecast may have underestimated sales, and the Bottom-Up method corrected it significantly.</a:t>
            </a:r>
          </a:p>
          <a:p>
            <a:endParaRPr lang="en-IN" sz="2400" dirty="0"/>
          </a:p>
        </p:txBody>
      </p:sp>
      <p:pic>
        <p:nvPicPr>
          <p:cNvPr id="4" name="Picture 3">
            <a:extLst>
              <a:ext uri="{FF2B5EF4-FFF2-40B4-BE49-F238E27FC236}">
                <a16:creationId xmlns:a16="http://schemas.microsoft.com/office/drawing/2014/main" id="{E1FE1DA2-47BF-BB18-7E05-4031DF5B6924}"/>
              </a:ext>
            </a:extLst>
          </p:cNvPr>
          <p:cNvPicPr>
            <a:picLocks noChangeAspect="1"/>
          </p:cNvPicPr>
          <p:nvPr/>
        </p:nvPicPr>
        <p:blipFill>
          <a:blip r:embed="rId2"/>
          <a:stretch>
            <a:fillRect/>
          </a:stretch>
        </p:blipFill>
        <p:spPr>
          <a:xfrm>
            <a:off x="256490" y="497305"/>
            <a:ext cx="6850162" cy="5277853"/>
          </a:xfrm>
          <a:prstGeom prst="rect">
            <a:avLst/>
          </a:prstGeom>
        </p:spPr>
      </p:pic>
    </p:spTree>
    <p:extLst>
      <p:ext uri="{BB962C8B-B14F-4D97-AF65-F5344CB8AC3E}">
        <p14:creationId xmlns:p14="http://schemas.microsoft.com/office/powerpoint/2010/main" val="2488755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A116E-DBF3-01CC-1E52-9A18E18E63D1}"/>
              </a:ext>
            </a:extLst>
          </p:cNvPr>
          <p:cNvSpPr>
            <a:spLocks noGrp="1"/>
          </p:cNvSpPr>
          <p:nvPr>
            <p:ph type="title"/>
          </p:nvPr>
        </p:nvSpPr>
        <p:spPr>
          <a:xfrm>
            <a:off x="838200" y="226845"/>
            <a:ext cx="10515600" cy="661570"/>
          </a:xfrm>
        </p:spPr>
        <p:txBody>
          <a:bodyPr>
            <a:normAutofit fontScale="90000"/>
          </a:bodyPr>
          <a:lstStyle/>
          <a:p>
            <a:r>
              <a:rPr lang="en-US" dirty="0"/>
              <a:t>D_600 to D_628</a:t>
            </a:r>
            <a:endParaRPr lang="en-IN" dirty="0"/>
          </a:p>
        </p:txBody>
      </p:sp>
      <p:pic>
        <p:nvPicPr>
          <p:cNvPr id="4" name="Content Placeholder 4">
            <a:extLst>
              <a:ext uri="{FF2B5EF4-FFF2-40B4-BE49-F238E27FC236}">
                <a16:creationId xmlns:a16="http://schemas.microsoft.com/office/drawing/2014/main" id="{934D2019-3781-A18E-CF20-AFB17D3E1D48}"/>
              </a:ext>
            </a:extLst>
          </p:cNvPr>
          <p:cNvPicPr>
            <a:picLocks noGrp="1" noChangeAspect="1"/>
          </p:cNvPicPr>
          <p:nvPr>
            <p:ph idx="1"/>
          </p:nvPr>
        </p:nvPicPr>
        <p:blipFill>
          <a:blip r:embed="rId2"/>
          <a:stretch>
            <a:fillRect/>
          </a:stretch>
        </p:blipFill>
        <p:spPr>
          <a:xfrm>
            <a:off x="0" y="1418524"/>
            <a:ext cx="6030153" cy="3774913"/>
          </a:xfrm>
        </p:spPr>
      </p:pic>
      <p:sp>
        <p:nvSpPr>
          <p:cNvPr id="3" name="TextBox 2">
            <a:extLst>
              <a:ext uri="{FF2B5EF4-FFF2-40B4-BE49-F238E27FC236}">
                <a16:creationId xmlns:a16="http://schemas.microsoft.com/office/drawing/2014/main" id="{E518372D-FC75-D8AB-F3FC-E3E0800ACFA0}"/>
              </a:ext>
            </a:extLst>
          </p:cNvPr>
          <p:cNvSpPr txBox="1"/>
          <p:nvPr/>
        </p:nvSpPr>
        <p:spPr>
          <a:xfrm>
            <a:off x="6343000" y="847122"/>
            <a:ext cx="5672831" cy="4678204"/>
          </a:xfrm>
          <a:prstGeom prst="rect">
            <a:avLst/>
          </a:prstGeom>
          <a:noFill/>
        </p:spPr>
        <p:txBody>
          <a:bodyPr wrap="square" rtlCol="0">
            <a:spAutoFit/>
          </a:bodyPr>
          <a:lstStyle/>
          <a:p>
            <a:r>
              <a:rPr lang="en-US" sz="2000" dirty="0">
                <a:effectLst/>
              </a:rPr>
              <a:t>Sales fluctuate significantly, ranging from approximately 20,000 to over 40,000 units per day.</a:t>
            </a:r>
          </a:p>
          <a:p>
            <a:endParaRPr lang="en-IN" sz="2000" dirty="0"/>
          </a:p>
          <a:p>
            <a:r>
              <a:rPr lang="en-US" sz="2000" dirty="0">
                <a:effectLst/>
              </a:rPr>
              <a:t>There are several peaks, with the highest sales around days 603, 610,617 &amp; 624-625, exceeding 40,000 units.</a:t>
            </a:r>
          </a:p>
          <a:p>
            <a:endParaRPr lang="en-IN" sz="2000" dirty="0"/>
          </a:p>
          <a:p>
            <a:r>
              <a:rPr lang="en-US" sz="2000" dirty="0">
                <a:effectLst/>
              </a:rPr>
              <a:t>The lowest sales appear around days 607 and 628, dropping below 25,000 units.</a:t>
            </a:r>
          </a:p>
          <a:p>
            <a:endParaRPr lang="en-IN" sz="2000" dirty="0"/>
          </a:p>
          <a:p>
            <a:r>
              <a:rPr lang="en-US" sz="2000" dirty="0">
                <a:effectLst/>
              </a:rPr>
              <a:t>The overall trend shows no clear upward or downward movement but rather a pattern of recurring peaks and troughs, suggesting possible weekly or event-driven sales cycles.</a:t>
            </a:r>
          </a:p>
          <a:p>
            <a:endParaRPr lang="en-IN" dirty="0"/>
          </a:p>
        </p:txBody>
      </p:sp>
    </p:spTree>
    <p:extLst>
      <p:ext uri="{BB962C8B-B14F-4D97-AF65-F5344CB8AC3E}">
        <p14:creationId xmlns:p14="http://schemas.microsoft.com/office/powerpoint/2010/main" val="2215657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A79EF5-D5FD-4659-B60E-0CDB3003CC7F}"/>
              </a:ext>
            </a:extLst>
          </p:cNvPr>
          <p:cNvPicPr>
            <a:picLocks noChangeAspect="1"/>
          </p:cNvPicPr>
          <p:nvPr/>
        </p:nvPicPr>
        <p:blipFill>
          <a:blip r:embed="rId2"/>
          <a:stretch>
            <a:fillRect/>
          </a:stretch>
        </p:blipFill>
        <p:spPr>
          <a:xfrm>
            <a:off x="0" y="284747"/>
            <a:ext cx="5698926" cy="2665818"/>
          </a:xfrm>
          <a:prstGeom prst="rect">
            <a:avLst/>
          </a:prstGeom>
        </p:spPr>
      </p:pic>
      <p:pic>
        <p:nvPicPr>
          <p:cNvPr id="5" name="Picture 4">
            <a:extLst>
              <a:ext uri="{FF2B5EF4-FFF2-40B4-BE49-F238E27FC236}">
                <a16:creationId xmlns:a16="http://schemas.microsoft.com/office/drawing/2014/main" id="{C4FD5CFC-12D6-C71F-1274-12B20D6F4CA5}"/>
              </a:ext>
            </a:extLst>
          </p:cNvPr>
          <p:cNvPicPr>
            <a:picLocks noChangeAspect="1"/>
          </p:cNvPicPr>
          <p:nvPr/>
        </p:nvPicPr>
        <p:blipFill>
          <a:blip r:embed="rId3"/>
          <a:stretch>
            <a:fillRect/>
          </a:stretch>
        </p:blipFill>
        <p:spPr>
          <a:xfrm>
            <a:off x="6316618" y="277836"/>
            <a:ext cx="4872754" cy="3151164"/>
          </a:xfrm>
          <a:prstGeom prst="rect">
            <a:avLst/>
          </a:prstGeom>
        </p:spPr>
      </p:pic>
      <p:pic>
        <p:nvPicPr>
          <p:cNvPr id="6" name="Picture 5">
            <a:extLst>
              <a:ext uri="{FF2B5EF4-FFF2-40B4-BE49-F238E27FC236}">
                <a16:creationId xmlns:a16="http://schemas.microsoft.com/office/drawing/2014/main" id="{20DBA8A6-92B6-7DB0-FDC8-37C49D755809}"/>
              </a:ext>
            </a:extLst>
          </p:cNvPr>
          <p:cNvPicPr>
            <a:picLocks noChangeAspect="1"/>
          </p:cNvPicPr>
          <p:nvPr/>
        </p:nvPicPr>
        <p:blipFill>
          <a:blip r:embed="rId4"/>
          <a:stretch>
            <a:fillRect/>
          </a:stretch>
        </p:blipFill>
        <p:spPr>
          <a:xfrm>
            <a:off x="1002627" y="3204864"/>
            <a:ext cx="6777793" cy="3549346"/>
          </a:xfrm>
          <a:prstGeom prst="rect">
            <a:avLst/>
          </a:prstGeom>
        </p:spPr>
      </p:pic>
    </p:spTree>
    <p:extLst>
      <p:ext uri="{BB962C8B-B14F-4D97-AF65-F5344CB8AC3E}">
        <p14:creationId xmlns:p14="http://schemas.microsoft.com/office/powerpoint/2010/main" val="640887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E4F6FE4-D750-4531-72BD-CCAC98A513DA}"/>
              </a:ext>
            </a:extLst>
          </p:cNvPr>
          <p:cNvPicPr>
            <a:picLocks noGrp="1" noChangeAspect="1"/>
          </p:cNvPicPr>
          <p:nvPr>
            <p:ph idx="1"/>
          </p:nvPr>
        </p:nvPicPr>
        <p:blipFill>
          <a:blip r:embed="rId2"/>
          <a:stretch>
            <a:fillRect/>
          </a:stretch>
        </p:blipFill>
        <p:spPr>
          <a:xfrm>
            <a:off x="299332" y="1668791"/>
            <a:ext cx="6475067" cy="3520417"/>
          </a:xfrm>
          <a:prstGeom prst="rect">
            <a:avLst/>
          </a:prstGeom>
        </p:spPr>
      </p:pic>
      <p:sp>
        <p:nvSpPr>
          <p:cNvPr id="2" name="TextBox 1">
            <a:extLst>
              <a:ext uri="{FF2B5EF4-FFF2-40B4-BE49-F238E27FC236}">
                <a16:creationId xmlns:a16="http://schemas.microsoft.com/office/drawing/2014/main" id="{97C5F400-1702-2611-A13A-59F5B9EC58B0}"/>
              </a:ext>
            </a:extLst>
          </p:cNvPr>
          <p:cNvSpPr txBox="1"/>
          <p:nvPr/>
        </p:nvSpPr>
        <p:spPr>
          <a:xfrm>
            <a:off x="6932406" y="659010"/>
            <a:ext cx="5176008" cy="5539978"/>
          </a:xfrm>
          <a:prstGeom prst="rect">
            <a:avLst/>
          </a:prstGeom>
          <a:noFill/>
        </p:spPr>
        <p:txBody>
          <a:bodyPr wrap="square" rtlCol="0">
            <a:spAutoFit/>
          </a:bodyPr>
          <a:lstStyle/>
          <a:p>
            <a:r>
              <a:rPr lang="en-US" sz="2400" dirty="0">
                <a:effectLst/>
              </a:rPr>
              <a:t>Base vs. BU: The BU forecast should equal the sum of lower-level forecasts (e.g., stores for CA). If BU exceeds Base for total, it indicates upward adjustments from item/store levels, suggesting the Base model underestimated at lower levels.</a:t>
            </a:r>
          </a:p>
          <a:p>
            <a:endParaRPr lang="en-IN" sz="2400" dirty="0"/>
          </a:p>
          <a:p>
            <a:r>
              <a:rPr lang="en-US" sz="2400" dirty="0">
                <a:effectLst/>
              </a:rPr>
              <a:t>If CA’s forecast is significantly higher than TX’s, and CA_1 contributes a large share of CA’s total, it suggests California stores (especially CA_1) drive overall sales, consistent with the M5 dataset’s regional patterns.</a:t>
            </a:r>
          </a:p>
          <a:p>
            <a:endParaRPr lang="en-IN" dirty="0"/>
          </a:p>
        </p:txBody>
      </p:sp>
    </p:spTree>
    <p:extLst>
      <p:ext uri="{BB962C8B-B14F-4D97-AF65-F5344CB8AC3E}">
        <p14:creationId xmlns:p14="http://schemas.microsoft.com/office/powerpoint/2010/main" val="118767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B20D-C42D-13A6-D8E7-4C984EA9B573}"/>
              </a:ext>
            </a:extLst>
          </p:cNvPr>
          <p:cNvSpPr>
            <a:spLocks noGrp="1"/>
          </p:cNvSpPr>
          <p:nvPr>
            <p:ph type="title"/>
          </p:nvPr>
        </p:nvSpPr>
        <p:spPr>
          <a:xfrm>
            <a:off x="838200" y="123387"/>
            <a:ext cx="10515600" cy="1085303"/>
          </a:xfrm>
        </p:spPr>
        <p:txBody>
          <a:bodyPr>
            <a:normAutofit fontScale="90000"/>
          </a:bodyPr>
          <a:lstStyle/>
          <a:p>
            <a:pPr algn="ctr"/>
            <a:br>
              <a:rPr lang="en-IN" dirty="0">
                <a:effectLst/>
              </a:rPr>
            </a:br>
            <a:br>
              <a:rPr lang="en-IN" dirty="0">
                <a:effectLst/>
              </a:rPr>
            </a:br>
            <a:r>
              <a:rPr lang="en-IN" sz="4900" b="1" dirty="0">
                <a:effectLst/>
                <a:latin typeface="Times New Roman" panose="02020603050405020304" pitchFamily="18" charset="0"/>
                <a:cs typeface="Times New Roman" panose="02020603050405020304" pitchFamily="18" charset="0"/>
              </a:rPr>
              <a:t>Key Features and Considerations</a:t>
            </a:r>
            <a:br>
              <a:rPr lang="en-IN" dirty="0">
                <a:effectLst/>
              </a:rPr>
            </a:br>
            <a:br>
              <a:rPr lang="en-IN" dirty="0">
                <a:effectLst/>
              </a:rPr>
            </a:br>
            <a:endParaRPr lang="en-IN" dirty="0"/>
          </a:p>
        </p:txBody>
      </p:sp>
      <p:sp>
        <p:nvSpPr>
          <p:cNvPr id="3" name="Content Placeholder 2">
            <a:extLst>
              <a:ext uri="{FF2B5EF4-FFF2-40B4-BE49-F238E27FC236}">
                <a16:creationId xmlns:a16="http://schemas.microsoft.com/office/drawing/2014/main" id="{7F4111B2-A4A3-120C-5906-F81FD67DE848}"/>
              </a:ext>
            </a:extLst>
          </p:cNvPr>
          <p:cNvSpPr>
            <a:spLocks noGrp="1"/>
          </p:cNvSpPr>
          <p:nvPr>
            <p:ph idx="1"/>
          </p:nvPr>
        </p:nvSpPr>
        <p:spPr>
          <a:xfrm>
            <a:off x="838200" y="1208690"/>
            <a:ext cx="10515600" cy="5321409"/>
          </a:xfrm>
        </p:spPr>
        <p:txBody>
          <a:bodyPr>
            <a:normAutofit fontScale="92500"/>
          </a:bodyPr>
          <a:lstStyle/>
          <a:p>
            <a:pPr>
              <a:buFont typeface="Wingdings" panose="05000000000000000000" pitchFamily="2" charset="2"/>
              <a:buChar char="q"/>
            </a:pPr>
            <a:r>
              <a:rPr lang="en-IN" b="1" dirty="0">
                <a:effectLst/>
              </a:rPr>
              <a:t>ARIMA Limitations:</a:t>
            </a:r>
          </a:p>
          <a:p>
            <a:pPr lvl="1"/>
            <a:r>
              <a:rPr lang="en-US" dirty="0">
                <a:effectLst/>
              </a:rPr>
              <a:t>The use of a fixed (1,1,1) order may not be optimal for all time series. In practice, automated order selection (e.g., using </a:t>
            </a:r>
            <a:r>
              <a:rPr lang="en-US" dirty="0" err="1">
                <a:effectLst/>
              </a:rPr>
              <a:t>auto_arima</a:t>
            </a:r>
            <a:r>
              <a:rPr lang="en-US" dirty="0">
                <a:effectLst/>
              </a:rPr>
              <a:t>) could improve performance.</a:t>
            </a:r>
          </a:p>
          <a:p>
            <a:pPr lvl="1"/>
            <a:r>
              <a:rPr lang="en-US" dirty="0">
                <a:effectLst/>
              </a:rPr>
              <a:t>The fallback to the mean of the last 28 days is a simple heuristic and may not capture complex patterns.</a:t>
            </a:r>
          </a:p>
          <a:p>
            <a:pPr>
              <a:buFont typeface="Wingdings" panose="05000000000000000000" pitchFamily="2" charset="2"/>
              <a:buChar char="q"/>
            </a:pPr>
            <a:r>
              <a:rPr lang="en-IN" b="1" dirty="0">
                <a:effectLst/>
              </a:rPr>
              <a:t>Reconciliation:</a:t>
            </a:r>
          </a:p>
          <a:p>
            <a:pPr lvl="1"/>
            <a:r>
              <a:rPr lang="en-US" dirty="0">
                <a:effectLst/>
              </a:rPr>
              <a:t>The Bottom-Up method is straightforward but may propagate errors from noisy item-level forecasts.</a:t>
            </a:r>
          </a:p>
          <a:p>
            <a:pPr>
              <a:buFont typeface="Wingdings" panose="05000000000000000000" pitchFamily="2" charset="2"/>
              <a:buChar char="q"/>
            </a:pPr>
            <a:r>
              <a:rPr lang="en-US" b="1" dirty="0">
                <a:effectLst/>
              </a:rPr>
              <a:t>Non-negativity: </a:t>
            </a:r>
          </a:p>
          <a:p>
            <a:pPr lvl="1"/>
            <a:r>
              <a:rPr lang="en-US" dirty="0">
                <a:effectLst/>
              </a:rPr>
              <a:t>The </a:t>
            </a:r>
            <a:r>
              <a:rPr lang="en-US" dirty="0" err="1">
                <a:effectLst/>
              </a:rPr>
              <a:t>MinT</a:t>
            </a:r>
            <a:r>
              <a:rPr lang="en-US" dirty="0">
                <a:effectLst/>
              </a:rPr>
              <a:t> forecasts are adjusted to ensure non-negative values, which is critical for sales data but may slightly distort the reconciliation process.</a:t>
            </a:r>
          </a:p>
          <a:p>
            <a:pPr>
              <a:buFont typeface="Wingdings" panose="05000000000000000000" pitchFamily="2" charset="2"/>
              <a:buChar char="q"/>
            </a:pPr>
            <a:r>
              <a:rPr lang="en-US" b="1" dirty="0">
                <a:effectLst/>
              </a:rPr>
              <a:t>Scalability: </a:t>
            </a:r>
          </a:p>
          <a:p>
            <a:pPr lvl="1"/>
            <a:r>
              <a:rPr lang="en-US" dirty="0">
                <a:effectLst/>
              </a:rPr>
              <a:t>The code works with a small subset of the M5 dataset. For the full dataset, computational efficiency and model robustness would need to be addressed.</a:t>
            </a:r>
          </a:p>
          <a:p>
            <a:pPr marL="0" indent="0">
              <a:buNone/>
            </a:pPr>
            <a:endParaRPr lang="en-US" dirty="0">
              <a:effectLst/>
            </a:endParaRPr>
          </a:p>
          <a:p>
            <a:pPr marL="0" indent="0">
              <a:buNone/>
            </a:pPr>
            <a:endParaRPr lang="en-IN" dirty="0">
              <a:effectLst/>
            </a:endParaRPr>
          </a:p>
          <a:p>
            <a:pPr marL="0" indent="0">
              <a:buNone/>
            </a:pPr>
            <a:endParaRPr lang="en-IN" dirty="0">
              <a:effectLst/>
            </a:endParaRPr>
          </a:p>
          <a:p>
            <a:pPr marL="0" indent="0">
              <a:buNone/>
            </a:pPr>
            <a:endParaRPr lang="en-IN" dirty="0">
              <a:effectLst/>
            </a:endParaRPr>
          </a:p>
        </p:txBody>
      </p:sp>
    </p:spTree>
    <p:extLst>
      <p:ext uri="{BB962C8B-B14F-4D97-AF65-F5344CB8AC3E}">
        <p14:creationId xmlns:p14="http://schemas.microsoft.com/office/powerpoint/2010/main" val="4056111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8462F-8219-D213-B6B9-91A9480A090D}"/>
              </a:ext>
            </a:extLst>
          </p:cNvPr>
          <p:cNvSpPr>
            <a:spLocks noGrp="1"/>
          </p:cNvSpPr>
          <p:nvPr>
            <p:ph type="title"/>
          </p:nvPr>
        </p:nvSpPr>
        <p:spPr/>
        <p:txBody>
          <a:bodyPr/>
          <a:lstStyle/>
          <a:p>
            <a:pPr algn="ctr"/>
            <a:r>
              <a:rPr lang="en-US" b="1" dirty="0" err="1">
                <a:latin typeface="Times New Roman" panose="02020603050405020304" pitchFamily="18" charset="0"/>
                <a:cs typeface="Times New Roman" panose="02020603050405020304" pitchFamily="18" charset="0"/>
              </a:rPr>
              <a:t>XGBoost</a:t>
            </a:r>
            <a:r>
              <a:rPr lang="en-US" b="1" dirty="0">
                <a:latin typeface="Times New Roman" panose="02020603050405020304" pitchFamily="18" charset="0"/>
                <a:cs typeface="Times New Roman" panose="02020603050405020304" pitchFamily="18" charset="0"/>
              </a:rPr>
              <a:t> Application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EE82C0-EB4C-FFCE-EEDA-E522504D0F65}"/>
              </a:ext>
            </a:extLst>
          </p:cNvPr>
          <p:cNvSpPr>
            <a:spLocks noGrp="1"/>
          </p:cNvSpPr>
          <p:nvPr>
            <p:ph idx="1"/>
          </p:nvPr>
        </p:nvSpPr>
        <p:spPr/>
        <p:txBody>
          <a:bodyPr>
            <a:normAutofit fontScale="85000" lnSpcReduction="20000"/>
          </a:bodyPr>
          <a:lstStyle/>
          <a:p>
            <a:r>
              <a:rPr lang="en-US" b="1" dirty="0"/>
              <a:t>Used:</a:t>
            </a:r>
            <a:r>
              <a:rPr lang="en-US" dirty="0"/>
              <a:t> Total, States (CA, TX, WI), Stores, Top 5 items sold.</a:t>
            </a:r>
          </a:p>
          <a:p>
            <a:r>
              <a:rPr lang="en-US" b="1" dirty="0" err="1"/>
              <a:t>XGBoost</a:t>
            </a:r>
            <a:r>
              <a:rPr lang="en-US" b="1" dirty="0"/>
              <a:t>:</a:t>
            </a:r>
          </a:p>
          <a:p>
            <a:pPr lvl="1"/>
            <a:r>
              <a:rPr lang="en-US" dirty="0"/>
              <a:t>Feature Engineering:</a:t>
            </a:r>
          </a:p>
          <a:p>
            <a:pPr lvl="1"/>
            <a:r>
              <a:rPr lang="en-US" dirty="0"/>
              <a:t>Prepared item-day combination</a:t>
            </a:r>
          </a:p>
          <a:p>
            <a:pPr lvl="1"/>
            <a:r>
              <a:rPr lang="en-US" dirty="0"/>
              <a:t>Lag1, Lag2: Sales from previous 1 and 2 days</a:t>
            </a:r>
          </a:p>
          <a:p>
            <a:pPr lvl="1"/>
            <a:r>
              <a:rPr lang="en-US" dirty="0"/>
              <a:t>Ma-7: 7 day moving average of sales.</a:t>
            </a:r>
          </a:p>
          <a:p>
            <a:r>
              <a:rPr lang="en-US" dirty="0" err="1">
                <a:effectLst/>
              </a:rPr>
              <a:t>XGBRegressor</a:t>
            </a:r>
            <a:r>
              <a:rPr lang="en-US" dirty="0">
                <a:effectLst/>
              </a:rPr>
              <a:t> with parameters like </a:t>
            </a:r>
            <a:r>
              <a:rPr lang="en-US" dirty="0" err="1">
                <a:effectLst/>
              </a:rPr>
              <a:t>n_estimators</a:t>
            </a:r>
            <a:r>
              <a:rPr lang="en-US" dirty="0">
                <a:effectLst/>
              </a:rPr>
              <a:t>=100, </a:t>
            </a:r>
            <a:r>
              <a:rPr lang="en-US" dirty="0" err="1">
                <a:effectLst/>
              </a:rPr>
              <a:t>max_depth</a:t>
            </a:r>
            <a:r>
              <a:rPr lang="en-US" dirty="0">
                <a:effectLst/>
              </a:rPr>
              <a:t>=5 is used for training.</a:t>
            </a:r>
          </a:p>
          <a:p>
            <a:r>
              <a:rPr lang="en-IN" b="1" dirty="0">
                <a:effectLst/>
              </a:rPr>
              <a:t>Reconcile </a:t>
            </a:r>
            <a:r>
              <a:rPr lang="en-IN" b="1" dirty="0" err="1">
                <a:effectLst/>
              </a:rPr>
              <a:t>XGBoost</a:t>
            </a:r>
            <a:r>
              <a:rPr lang="en-IN" b="1" dirty="0">
                <a:effectLst/>
              </a:rPr>
              <a:t> Forecasts:</a:t>
            </a:r>
          </a:p>
          <a:p>
            <a:pPr lvl="1"/>
            <a:r>
              <a:rPr lang="en-US" dirty="0">
                <a:effectLst/>
              </a:rPr>
              <a:t>Integrates </a:t>
            </a:r>
            <a:r>
              <a:rPr lang="en-US" dirty="0" err="1">
                <a:effectLst/>
              </a:rPr>
              <a:t>XGBoost</a:t>
            </a:r>
            <a:r>
              <a:rPr lang="en-US" dirty="0">
                <a:effectLst/>
              </a:rPr>
              <a:t> item-level forecasts into the hierarchy and reconciles them.</a:t>
            </a:r>
          </a:p>
          <a:p>
            <a:pPr lvl="1"/>
            <a:r>
              <a:rPr lang="en-US" dirty="0">
                <a:effectLst/>
              </a:rPr>
              <a:t>Uses </a:t>
            </a:r>
            <a:r>
              <a:rPr lang="en-US" dirty="0" err="1">
                <a:effectLst/>
              </a:rPr>
              <a:t>XGBoost</a:t>
            </a:r>
            <a:r>
              <a:rPr lang="en-US" dirty="0">
                <a:effectLst/>
              </a:rPr>
              <a:t> forecasts for items and original base forecasts for higher levels.</a:t>
            </a:r>
          </a:p>
          <a:p>
            <a:r>
              <a:rPr lang="en-US" b="1" dirty="0">
                <a:effectLst/>
              </a:rPr>
              <a:t>Reconciliation:</a:t>
            </a:r>
          </a:p>
          <a:p>
            <a:pPr lvl="1"/>
            <a:r>
              <a:rPr lang="en-US" dirty="0">
                <a:effectLst/>
              </a:rPr>
              <a:t>Bottom-Up: Aggregates </a:t>
            </a:r>
            <a:r>
              <a:rPr lang="en-US" dirty="0" err="1">
                <a:effectLst/>
              </a:rPr>
              <a:t>XGBoost</a:t>
            </a:r>
            <a:r>
              <a:rPr lang="en-US" dirty="0">
                <a:effectLst/>
              </a:rPr>
              <a:t> item forecasts using S.</a:t>
            </a:r>
          </a:p>
          <a:p>
            <a:pPr lvl="1"/>
            <a:r>
              <a:rPr lang="en-US" dirty="0" err="1">
                <a:effectLst/>
              </a:rPr>
              <a:t>MinT</a:t>
            </a:r>
            <a:r>
              <a:rPr lang="en-US" dirty="0">
                <a:effectLst/>
              </a:rPr>
              <a:t>: Applies the same G matrix for consistency.</a:t>
            </a:r>
          </a:p>
          <a:p>
            <a:pPr lvl="1"/>
            <a:endParaRPr lang="en-IN" dirty="0">
              <a:effectLst/>
            </a:endParaRPr>
          </a:p>
          <a:p>
            <a:endParaRPr lang="en-US" dirty="0">
              <a:effectLst/>
            </a:endParaRPr>
          </a:p>
          <a:p>
            <a:endParaRPr lang="en-US" dirty="0"/>
          </a:p>
          <a:p>
            <a:endParaRPr lang="en-US" dirty="0"/>
          </a:p>
        </p:txBody>
      </p:sp>
    </p:spTree>
    <p:extLst>
      <p:ext uri="{BB962C8B-B14F-4D97-AF65-F5344CB8AC3E}">
        <p14:creationId xmlns:p14="http://schemas.microsoft.com/office/powerpoint/2010/main" val="1830407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818DC-5B7E-CADB-2F32-1C710EC533A5}"/>
              </a:ext>
            </a:extLst>
          </p:cNvPr>
          <p:cNvSpPr>
            <a:spLocks noGrp="1"/>
          </p:cNvSpPr>
          <p:nvPr>
            <p:ph type="title"/>
          </p:nvPr>
        </p:nvSpPr>
        <p:spPr>
          <a:xfrm>
            <a:off x="838200" y="365126"/>
            <a:ext cx="10515600" cy="1379592"/>
          </a:xfrm>
        </p:spPr>
        <p:txBody>
          <a:bodyPr/>
          <a:lstStyle/>
          <a:p>
            <a:pPr algn="ctr"/>
            <a:r>
              <a:rPr lang="en-IN" b="1" dirty="0">
                <a:latin typeface="Times New Roman" panose="02020603050405020304" pitchFamily="18" charset="0"/>
                <a:cs typeface="Times New Roman" panose="02020603050405020304" pitchFamily="18" charset="0"/>
              </a:rPr>
              <a:t>Dataset Overview </a:t>
            </a:r>
          </a:p>
        </p:txBody>
      </p:sp>
      <p:sp>
        <p:nvSpPr>
          <p:cNvPr id="3" name="Content Placeholder 2">
            <a:extLst>
              <a:ext uri="{FF2B5EF4-FFF2-40B4-BE49-F238E27FC236}">
                <a16:creationId xmlns:a16="http://schemas.microsoft.com/office/drawing/2014/main" id="{8C948A24-3C75-5B28-E7F7-C37C52EC6289}"/>
              </a:ext>
            </a:extLst>
          </p:cNvPr>
          <p:cNvSpPr>
            <a:spLocks noGrp="1"/>
          </p:cNvSpPr>
          <p:nvPr>
            <p:ph idx="1"/>
          </p:nvPr>
        </p:nvSpPr>
        <p:spPr>
          <a:xfrm>
            <a:off x="838200" y="2305878"/>
            <a:ext cx="10515600" cy="3800632"/>
          </a:xfrm>
        </p:spPr>
        <p:txBody>
          <a:bodyPr>
            <a:normAutofit lnSpcReduction="10000"/>
          </a:bodyPr>
          <a:lstStyle/>
          <a:p>
            <a:pPr>
              <a:buFont typeface="Wingdings" panose="05000000000000000000" pitchFamily="2" charset="2"/>
              <a:buChar char="q"/>
            </a:pPr>
            <a:r>
              <a:rPr lang="en-US" b="1" dirty="0"/>
              <a:t>Source: </a:t>
            </a:r>
            <a:r>
              <a:rPr lang="en-US" dirty="0"/>
              <a:t>Walmart unit sales (M5 Forecasting competition).</a:t>
            </a:r>
          </a:p>
          <a:p>
            <a:pPr>
              <a:buFont typeface="Wingdings" panose="05000000000000000000" pitchFamily="2" charset="2"/>
              <a:buChar char="q"/>
            </a:pPr>
            <a:endParaRPr lang="en-US" dirty="0"/>
          </a:p>
          <a:p>
            <a:pPr>
              <a:buFont typeface="Wingdings" panose="05000000000000000000" pitchFamily="2" charset="2"/>
              <a:buChar char="q"/>
            </a:pPr>
            <a:r>
              <a:rPr lang="en-US" b="1" dirty="0"/>
              <a:t>Structure: </a:t>
            </a:r>
            <a:r>
              <a:rPr lang="en-US" dirty="0"/>
              <a:t>3049 products, 10 stores, 3 states(CA, TX, WI).</a:t>
            </a:r>
          </a:p>
          <a:p>
            <a:pPr>
              <a:buFont typeface="Wingdings" panose="05000000000000000000" pitchFamily="2" charset="2"/>
              <a:buChar char="q"/>
            </a:pPr>
            <a:endParaRPr lang="en-US" dirty="0"/>
          </a:p>
          <a:p>
            <a:pPr>
              <a:buFont typeface="Wingdings" panose="05000000000000000000" pitchFamily="2" charset="2"/>
              <a:buChar char="q"/>
            </a:pPr>
            <a:r>
              <a:rPr lang="en-US" b="1" dirty="0"/>
              <a:t>Categories: </a:t>
            </a:r>
            <a:r>
              <a:rPr lang="en-US" dirty="0"/>
              <a:t>3 categories (Hobbies, Foods, Household), 7 Departments.</a:t>
            </a:r>
          </a:p>
          <a:p>
            <a:pPr>
              <a:buFont typeface="Wingdings" panose="05000000000000000000" pitchFamily="2" charset="2"/>
              <a:buChar char="q"/>
            </a:pPr>
            <a:endParaRPr lang="en-US" dirty="0"/>
          </a:p>
          <a:p>
            <a:pPr>
              <a:buFont typeface="Wingdings" panose="05000000000000000000" pitchFamily="2" charset="2"/>
              <a:buChar char="q"/>
            </a:pPr>
            <a:r>
              <a:rPr lang="en-US" b="1" dirty="0"/>
              <a:t>Hierarchy: </a:t>
            </a:r>
            <a:r>
              <a:rPr lang="en-US" dirty="0"/>
              <a:t>Total → States → Stores → Items</a:t>
            </a:r>
          </a:p>
          <a:p>
            <a:pPr marL="0" indent="0">
              <a:buNone/>
            </a:pPr>
            <a:endParaRPr lang="en-US" dirty="0"/>
          </a:p>
          <a:p>
            <a:pPr marL="0" indent="0">
              <a:buNone/>
            </a:pPr>
            <a:endParaRPr lang="en-IN" b="1" dirty="0"/>
          </a:p>
        </p:txBody>
      </p:sp>
    </p:spTree>
    <p:extLst>
      <p:ext uri="{BB962C8B-B14F-4D97-AF65-F5344CB8AC3E}">
        <p14:creationId xmlns:p14="http://schemas.microsoft.com/office/powerpoint/2010/main" val="2478839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FE0DB-4196-2AAE-ED03-6F800D872C0B}"/>
              </a:ext>
            </a:extLst>
          </p:cNvPr>
          <p:cNvSpPr>
            <a:spLocks noGrp="1"/>
          </p:cNvSpPr>
          <p:nvPr>
            <p:ph idx="1"/>
          </p:nvPr>
        </p:nvSpPr>
        <p:spPr>
          <a:xfrm>
            <a:off x="6926317" y="445047"/>
            <a:ext cx="5265683" cy="6174827"/>
          </a:xfrm>
        </p:spPr>
        <p:txBody>
          <a:bodyPr>
            <a:noAutofit/>
          </a:bodyPr>
          <a:lstStyle/>
          <a:p>
            <a:r>
              <a:rPr lang="en-US" sz="1300" b="1" dirty="0">
                <a:effectLst/>
              </a:rPr>
              <a:t>Consistency Across Higher Levels (Total, States, Stores)</a:t>
            </a:r>
          </a:p>
          <a:p>
            <a:pPr lvl="1"/>
            <a:r>
              <a:rPr lang="en-US" sz="1300" dirty="0">
                <a:effectLst/>
              </a:rPr>
              <a:t>The total level and state levels show the highest forecast values, ranging from 2,500 to 3,000 sales units across all methods. This reflects the aggregation of sales across all items and stores.</a:t>
            </a:r>
          </a:p>
          <a:p>
            <a:pPr lvl="1"/>
            <a:r>
              <a:rPr lang="en-US" sz="1300" dirty="0">
                <a:effectLst/>
              </a:rPr>
              <a:t>All five methods (Base, Bottom-Up, </a:t>
            </a:r>
            <a:r>
              <a:rPr lang="en-US" sz="1300" dirty="0" err="1">
                <a:effectLst/>
              </a:rPr>
              <a:t>MinT</a:t>
            </a:r>
            <a:r>
              <a:rPr lang="en-US" sz="1300" dirty="0">
                <a:effectLst/>
              </a:rPr>
              <a:t>, </a:t>
            </a:r>
            <a:r>
              <a:rPr lang="en-US" sz="1300" dirty="0" err="1">
                <a:effectLst/>
              </a:rPr>
              <a:t>XGBoost</a:t>
            </a:r>
            <a:r>
              <a:rPr lang="en-US" sz="1300" dirty="0">
                <a:effectLst/>
              </a:rPr>
              <a:t> BU, </a:t>
            </a:r>
            <a:r>
              <a:rPr lang="en-US" sz="1300" dirty="0" err="1">
                <a:effectLst/>
              </a:rPr>
              <a:t>XGBoost</a:t>
            </a:r>
            <a:r>
              <a:rPr lang="en-US" sz="1300" dirty="0">
                <a:effectLst/>
              </a:rPr>
              <a:t> </a:t>
            </a:r>
            <a:r>
              <a:rPr lang="en-US" sz="1300" dirty="0" err="1">
                <a:effectLst/>
              </a:rPr>
              <a:t>MinT</a:t>
            </a:r>
            <a:r>
              <a:rPr lang="en-US" sz="1300" dirty="0">
                <a:effectLst/>
              </a:rPr>
              <a:t>) produce very similar forecast values at these higher levels, with differences being minimal (bars are closely aligned). This suggests that the choice of method has little impact on aggregated forecasts at the total, state, and store levels.</a:t>
            </a:r>
          </a:p>
          <a:p>
            <a:pPr lvl="1"/>
            <a:r>
              <a:rPr lang="en-US" sz="1300" dirty="0">
                <a:effectLst/>
              </a:rPr>
              <a:t>At the store level (e.g., CA_1, CA_2, CA_3, CA_4, TX_1, TX_2, TX_3, WI_1, WI_2, WI_3), the forecast values drop significantly (to near zero or small values), indicating low sales or limited data for these specific stores. The methods remain consistent, with no single method standing out.</a:t>
            </a:r>
          </a:p>
          <a:p>
            <a:r>
              <a:rPr lang="en-US" sz="1300" dirty="0">
                <a:effectLst/>
              </a:rPr>
              <a:t>Bottom-Up and </a:t>
            </a:r>
            <a:r>
              <a:rPr lang="en-US" sz="1300" dirty="0" err="1">
                <a:effectLst/>
              </a:rPr>
              <a:t>XGBoost</a:t>
            </a:r>
            <a:r>
              <a:rPr lang="en-US" sz="1300" dirty="0">
                <a:effectLst/>
              </a:rPr>
              <a:t> BU Alignment: The Bottom-Up (pink) and </a:t>
            </a:r>
            <a:r>
              <a:rPr lang="en-US" sz="1300" dirty="0" err="1">
                <a:effectLst/>
              </a:rPr>
              <a:t>XGBoost</a:t>
            </a:r>
            <a:r>
              <a:rPr lang="en-US" sz="1300" dirty="0">
                <a:effectLst/>
              </a:rPr>
              <a:t> BU (yellow) forecasts are nearly identical across all levels. This suggests that </a:t>
            </a:r>
            <a:r>
              <a:rPr lang="en-US" sz="1300" dirty="0" err="1">
                <a:effectLst/>
              </a:rPr>
              <a:t>XGBoost's</a:t>
            </a:r>
            <a:r>
              <a:rPr lang="en-US" sz="1300" dirty="0">
                <a:effectLst/>
              </a:rPr>
              <a:t> item-level enhancements do not translate into different aggregated outcomes when using the Bottom-Up approach.</a:t>
            </a:r>
          </a:p>
          <a:p>
            <a:r>
              <a:rPr lang="en-US" sz="1300" dirty="0">
                <a:effectLst/>
              </a:rPr>
              <a:t>The </a:t>
            </a:r>
            <a:r>
              <a:rPr lang="en-US" sz="1300" dirty="0" err="1">
                <a:effectLst/>
              </a:rPr>
              <a:t>MinT</a:t>
            </a:r>
            <a:r>
              <a:rPr lang="en-US" sz="1300" dirty="0">
                <a:effectLst/>
              </a:rPr>
              <a:t> (green) and </a:t>
            </a:r>
            <a:r>
              <a:rPr lang="en-US" sz="1300" dirty="0" err="1">
                <a:effectLst/>
              </a:rPr>
              <a:t>XGBoost</a:t>
            </a:r>
            <a:r>
              <a:rPr lang="en-US" sz="1300" dirty="0">
                <a:effectLst/>
              </a:rPr>
              <a:t> </a:t>
            </a:r>
            <a:r>
              <a:rPr lang="en-US" sz="1300" dirty="0" err="1">
                <a:effectLst/>
              </a:rPr>
              <a:t>MinT</a:t>
            </a:r>
            <a:r>
              <a:rPr lang="en-US" sz="1300" dirty="0">
                <a:effectLst/>
              </a:rPr>
              <a:t> (purple) forecasts also align closely, indicating that </a:t>
            </a:r>
            <a:r>
              <a:rPr lang="en-US" sz="1300" dirty="0" err="1">
                <a:effectLst/>
              </a:rPr>
              <a:t>MinT</a:t>
            </a:r>
            <a:r>
              <a:rPr lang="en-US" sz="1300" dirty="0">
                <a:effectLst/>
              </a:rPr>
              <a:t> reconciliation does not leverage </a:t>
            </a:r>
            <a:r>
              <a:rPr lang="en-US" sz="1300" dirty="0" err="1">
                <a:effectLst/>
              </a:rPr>
              <a:t>XGBoost</a:t>
            </a:r>
            <a:r>
              <a:rPr lang="en-US" sz="1300" dirty="0">
                <a:effectLst/>
              </a:rPr>
              <a:t> improvements effectively at this aggregation.</a:t>
            </a:r>
          </a:p>
          <a:p>
            <a:r>
              <a:rPr lang="en-US" sz="1300" b="1" dirty="0">
                <a:effectLst/>
              </a:rPr>
              <a:t>Summary of RMSE at Total Level:</a:t>
            </a:r>
          </a:p>
          <a:p>
            <a:pPr lvl="1"/>
            <a:r>
              <a:rPr lang="en-US" sz="1300" dirty="0">
                <a:effectLst/>
              </a:rPr>
              <a:t>Base RSME: 26753.7692</a:t>
            </a:r>
          </a:p>
          <a:p>
            <a:pPr lvl="1"/>
            <a:r>
              <a:rPr lang="en-US" sz="1300" dirty="0"/>
              <a:t>BU RSME: 26650.0622</a:t>
            </a:r>
          </a:p>
          <a:p>
            <a:pPr lvl="1"/>
            <a:r>
              <a:rPr lang="en-US" sz="1300" dirty="0" err="1">
                <a:effectLst/>
              </a:rPr>
              <a:t>MinT</a:t>
            </a:r>
            <a:r>
              <a:rPr lang="en-US" sz="1300" dirty="0">
                <a:effectLst/>
              </a:rPr>
              <a:t> RSME: 26753.6647</a:t>
            </a:r>
          </a:p>
          <a:p>
            <a:pPr lvl="1"/>
            <a:r>
              <a:rPr lang="en-US" sz="1300" dirty="0" err="1"/>
              <a:t>XGBoost</a:t>
            </a:r>
            <a:r>
              <a:rPr lang="en-US" sz="1300" dirty="0"/>
              <a:t> BU RSME: 26650.0622</a:t>
            </a:r>
          </a:p>
          <a:p>
            <a:pPr lvl="1"/>
            <a:r>
              <a:rPr lang="en-US" sz="1300" dirty="0" err="1">
                <a:effectLst/>
              </a:rPr>
              <a:t>XGBoost</a:t>
            </a:r>
            <a:r>
              <a:rPr lang="en-US" sz="1300" dirty="0">
                <a:effectLst/>
              </a:rPr>
              <a:t> </a:t>
            </a:r>
            <a:r>
              <a:rPr lang="en-US" sz="1300" dirty="0" err="1">
                <a:effectLst/>
              </a:rPr>
              <a:t>MinT</a:t>
            </a:r>
            <a:r>
              <a:rPr lang="en-US" sz="1300" dirty="0">
                <a:effectLst/>
              </a:rPr>
              <a:t> RSME: 26753.6647</a:t>
            </a:r>
          </a:p>
          <a:p>
            <a:endParaRPr lang="en-US" sz="1300" dirty="0">
              <a:effectLst/>
            </a:endParaRPr>
          </a:p>
          <a:p>
            <a:endParaRPr lang="en-US" sz="1300" dirty="0">
              <a:effectLst/>
            </a:endParaRPr>
          </a:p>
          <a:p>
            <a:endParaRPr lang="en-US" sz="1300" dirty="0">
              <a:effectLst/>
            </a:endParaRPr>
          </a:p>
          <a:p>
            <a:endParaRPr lang="en-IN" sz="1300" dirty="0"/>
          </a:p>
        </p:txBody>
      </p:sp>
      <p:pic>
        <p:nvPicPr>
          <p:cNvPr id="5" name="Picture 4">
            <a:extLst>
              <a:ext uri="{FF2B5EF4-FFF2-40B4-BE49-F238E27FC236}">
                <a16:creationId xmlns:a16="http://schemas.microsoft.com/office/drawing/2014/main" id="{B2E072D9-D262-139F-4C99-223105B281C5}"/>
              </a:ext>
            </a:extLst>
          </p:cNvPr>
          <p:cNvPicPr>
            <a:picLocks noChangeAspect="1"/>
          </p:cNvPicPr>
          <p:nvPr/>
        </p:nvPicPr>
        <p:blipFill>
          <a:blip r:embed="rId2"/>
          <a:stretch>
            <a:fillRect/>
          </a:stretch>
        </p:blipFill>
        <p:spPr>
          <a:xfrm>
            <a:off x="0" y="1114096"/>
            <a:ext cx="6926317" cy="5060731"/>
          </a:xfrm>
          <a:prstGeom prst="rect">
            <a:avLst/>
          </a:prstGeom>
        </p:spPr>
      </p:pic>
    </p:spTree>
    <p:extLst>
      <p:ext uri="{BB962C8B-B14F-4D97-AF65-F5344CB8AC3E}">
        <p14:creationId xmlns:p14="http://schemas.microsoft.com/office/powerpoint/2010/main" val="2242334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921C5-DBE2-6886-8BDC-C9DE3E8A1DA3}"/>
              </a:ext>
            </a:extLst>
          </p:cNvPr>
          <p:cNvSpPr>
            <a:spLocks noGrp="1"/>
          </p:cNvSpPr>
          <p:nvPr>
            <p:ph idx="1"/>
          </p:nvPr>
        </p:nvSpPr>
        <p:spPr>
          <a:xfrm>
            <a:off x="7320389" y="0"/>
            <a:ext cx="4871611" cy="6858000"/>
          </a:xfrm>
        </p:spPr>
        <p:txBody>
          <a:bodyPr>
            <a:normAutofit fontScale="70000" lnSpcReduction="20000"/>
          </a:bodyPr>
          <a:lstStyle/>
          <a:p>
            <a:r>
              <a:rPr lang="en-US" dirty="0">
                <a:effectLst/>
              </a:rPr>
              <a:t>Total, State, and Store Levels: The forecasts for total, CA (California), TX (Texas), WI (Wisconsin), and store levels (e.g., CA_1, CA_2) are consistently high, ranging around 2500–3000 sales units. All methods (Base, BU, </a:t>
            </a:r>
            <a:r>
              <a:rPr lang="en-US" dirty="0" err="1">
                <a:effectLst/>
              </a:rPr>
              <a:t>MinT</a:t>
            </a:r>
            <a:r>
              <a:rPr lang="en-US" dirty="0">
                <a:effectLst/>
              </a:rPr>
              <a:t>, </a:t>
            </a:r>
            <a:r>
              <a:rPr lang="en-US" dirty="0" err="1">
                <a:effectLst/>
              </a:rPr>
              <a:t>XGBoost</a:t>
            </a:r>
            <a:r>
              <a:rPr lang="en-US" dirty="0">
                <a:effectLst/>
              </a:rPr>
              <a:t> BU, </a:t>
            </a:r>
            <a:r>
              <a:rPr lang="en-US" dirty="0" err="1">
                <a:effectLst/>
              </a:rPr>
              <a:t>XGBoost</a:t>
            </a:r>
            <a:r>
              <a:rPr lang="en-US" dirty="0">
                <a:effectLst/>
              </a:rPr>
              <a:t> </a:t>
            </a:r>
            <a:r>
              <a:rPr lang="en-US" dirty="0" err="1">
                <a:effectLst/>
              </a:rPr>
              <a:t>MinT</a:t>
            </a:r>
            <a:r>
              <a:rPr lang="en-US" dirty="0">
                <a:effectLst/>
              </a:rPr>
              <a:t>) show very similar values at these levels, indicating strong hierarchical coherence after reconciliation. This suggests that the base forecast is robust at higher aggregation levels, and reconciliation methods (e.g., </a:t>
            </a:r>
            <a:r>
              <a:rPr lang="en-US" dirty="0" err="1">
                <a:effectLst/>
              </a:rPr>
              <a:t>MinT</a:t>
            </a:r>
            <a:r>
              <a:rPr lang="en-US" dirty="0">
                <a:effectLst/>
              </a:rPr>
              <a:t>) fine-tune without significant deviation.</a:t>
            </a:r>
          </a:p>
          <a:p>
            <a:r>
              <a:rPr lang="en-US" dirty="0">
                <a:effectLst/>
              </a:rPr>
              <a:t>Among states, CA shows the highest forecast, followed by TX and WI. This implies that California is likely the highest-sales region, possibly due to a larger market or higher demand.</a:t>
            </a:r>
          </a:p>
          <a:p>
            <a:r>
              <a:rPr lang="en-US" dirty="0">
                <a:effectLst/>
              </a:rPr>
              <a:t>Store-level forecasts (e.g., CA_1 to WI_3) are much lower (near 0 or </a:t>
            </a:r>
          </a:p>
          <a:p>
            <a:r>
              <a:rPr lang="en-US" dirty="0" err="1">
                <a:effectLst/>
              </a:rPr>
              <a:t>XGBoost</a:t>
            </a:r>
            <a:r>
              <a:rPr lang="en-US" dirty="0">
                <a:effectLst/>
              </a:rPr>
              <a:t>-based forecasts (yellow and purple) show more variation at the item level compared to Base and </a:t>
            </a:r>
            <a:r>
              <a:rPr lang="en-US" dirty="0" err="1">
                <a:effectLst/>
              </a:rPr>
              <a:t>MinT</a:t>
            </a:r>
            <a:r>
              <a:rPr lang="en-US" dirty="0"/>
              <a:t>, </a:t>
            </a:r>
            <a:r>
              <a:rPr lang="en-US" dirty="0">
                <a:effectLst/>
              </a:rPr>
              <a:t>suggesting that the </a:t>
            </a:r>
            <a:r>
              <a:rPr lang="en-US" dirty="0" err="1">
                <a:effectLst/>
              </a:rPr>
              <a:t>XGBoost</a:t>
            </a:r>
            <a:r>
              <a:rPr lang="en-US" dirty="0">
                <a:effectLst/>
              </a:rPr>
              <a:t> model captures item-specific patterns that the base model might miss, with </a:t>
            </a:r>
            <a:r>
              <a:rPr lang="en-US" dirty="0" err="1">
                <a:effectLst/>
              </a:rPr>
              <a:t>MinT</a:t>
            </a:r>
            <a:r>
              <a:rPr lang="en-US" dirty="0">
                <a:effectLst/>
              </a:rPr>
              <a:t> further adjusting for coherence.</a:t>
            </a:r>
          </a:p>
          <a:p>
            <a:endParaRPr lang="en-US" dirty="0">
              <a:effectLst/>
            </a:endParaRPr>
          </a:p>
          <a:p>
            <a:endParaRPr lang="en-US" dirty="0">
              <a:effectLst/>
            </a:endParaRPr>
          </a:p>
          <a:p>
            <a:endParaRPr lang="en-US" dirty="0">
              <a:effectLst/>
            </a:endParaRPr>
          </a:p>
          <a:p>
            <a:endParaRPr lang="en-IN" dirty="0"/>
          </a:p>
        </p:txBody>
      </p:sp>
      <p:pic>
        <p:nvPicPr>
          <p:cNvPr id="7" name="Picture 6">
            <a:extLst>
              <a:ext uri="{FF2B5EF4-FFF2-40B4-BE49-F238E27FC236}">
                <a16:creationId xmlns:a16="http://schemas.microsoft.com/office/drawing/2014/main" id="{B84EDD25-E65F-C56F-1026-6793AEDB39F9}"/>
              </a:ext>
            </a:extLst>
          </p:cNvPr>
          <p:cNvPicPr>
            <a:picLocks noChangeAspect="1"/>
          </p:cNvPicPr>
          <p:nvPr/>
        </p:nvPicPr>
        <p:blipFill>
          <a:blip r:embed="rId2"/>
          <a:stretch>
            <a:fillRect/>
          </a:stretch>
        </p:blipFill>
        <p:spPr>
          <a:xfrm>
            <a:off x="0" y="1629103"/>
            <a:ext cx="7320389" cy="4298732"/>
          </a:xfrm>
          <a:prstGeom prst="rect">
            <a:avLst/>
          </a:prstGeom>
        </p:spPr>
      </p:pic>
    </p:spTree>
    <p:extLst>
      <p:ext uri="{BB962C8B-B14F-4D97-AF65-F5344CB8AC3E}">
        <p14:creationId xmlns:p14="http://schemas.microsoft.com/office/powerpoint/2010/main" val="3273279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81F052-5C4A-D21C-D68E-3DB2BAC4A0C4}"/>
              </a:ext>
            </a:extLst>
          </p:cNvPr>
          <p:cNvSpPr>
            <a:spLocks noGrp="1"/>
          </p:cNvSpPr>
          <p:nvPr>
            <p:ph idx="1"/>
          </p:nvPr>
        </p:nvSpPr>
        <p:spPr>
          <a:xfrm>
            <a:off x="7683061" y="0"/>
            <a:ext cx="4508938" cy="6877462"/>
          </a:xfrm>
        </p:spPr>
        <p:txBody>
          <a:bodyPr>
            <a:normAutofit fontScale="92500" lnSpcReduction="20000"/>
          </a:bodyPr>
          <a:lstStyle/>
          <a:p>
            <a:r>
              <a:rPr lang="en-US" dirty="0"/>
              <a:t>Store CA_1 stands out with a much higher forecast value (around 3500 units) compared to other stores, which range from approximately 0 to 1000 units. This suggests CA_1 is a high-performing or high-demand store, possibly due to location, product popularity, or other factors.</a:t>
            </a:r>
          </a:p>
          <a:p>
            <a:r>
              <a:rPr lang="en-US" dirty="0">
                <a:effectLst/>
              </a:rPr>
              <a:t>For most stores, the forecast values across the six methods are relatively close, indicating consistency in predictions. However, for CA_1, the </a:t>
            </a:r>
            <a:r>
              <a:rPr lang="en-US" dirty="0" err="1">
                <a:effectLst/>
              </a:rPr>
              <a:t>XGBoost</a:t>
            </a:r>
            <a:r>
              <a:rPr lang="en-US" dirty="0">
                <a:effectLst/>
              </a:rPr>
              <a:t> Bottom-Up Forecast (purple bar) is notably higher than other methods, suggesting that this method might be capturing additional patterns or demand specific to this store.</a:t>
            </a:r>
          </a:p>
          <a:p>
            <a:endParaRPr lang="en-IN" dirty="0"/>
          </a:p>
        </p:txBody>
      </p:sp>
      <p:pic>
        <p:nvPicPr>
          <p:cNvPr id="5" name="Picture 4">
            <a:extLst>
              <a:ext uri="{FF2B5EF4-FFF2-40B4-BE49-F238E27FC236}">
                <a16:creationId xmlns:a16="http://schemas.microsoft.com/office/drawing/2014/main" id="{D1D79338-DCF6-777D-9322-00686C33FF82}"/>
              </a:ext>
            </a:extLst>
          </p:cNvPr>
          <p:cNvPicPr>
            <a:picLocks noChangeAspect="1"/>
          </p:cNvPicPr>
          <p:nvPr/>
        </p:nvPicPr>
        <p:blipFill>
          <a:blip r:embed="rId2"/>
          <a:stretch>
            <a:fillRect/>
          </a:stretch>
        </p:blipFill>
        <p:spPr>
          <a:xfrm>
            <a:off x="0" y="584104"/>
            <a:ext cx="7715263" cy="4849744"/>
          </a:xfrm>
          <a:prstGeom prst="rect">
            <a:avLst/>
          </a:prstGeom>
        </p:spPr>
      </p:pic>
      <p:sp>
        <p:nvSpPr>
          <p:cNvPr id="4" name="Rectangle 2">
            <a:extLst>
              <a:ext uri="{FF2B5EF4-FFF2-40B4-BE49-F238E27FC236}">
                <a16:creationId xmlns:a16="http://schemas.microsoft.com/office/drawing/2014/main" id="{9073A365-65D8-AED4-DD50-E9EF7FDA027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 XGBoost-based forecasts (yellow, purple, orange) tend to show slightly higher values for some stores (e.g., CA_3, TX_2) compared to traditional methods (blue, red, green), indicating potential improvements in accuracy or sensitivity to historical data trends.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1348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257F5A0-A2E2-E762-1D68-5D3D80C7B2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64207"/>
            <a:ext cx="7199586" cy="5094472"/>
          </a:xfrm>
        </p:spPr>
      </p:pic>
      <p:sp>
        <p:nvSpPr>
          <p:cNvPr id="4" name="TextBox 3">
            <a:extLst>
              <a:ext uri="{FF2B5EF4-FFF2-40B4-BE49-F238E27FC236}">
                <a16:creationId xmlns:a16="http://schemas.microsoft.com/office/drawing/2014/main" id="{5D2D88B5-AF23-E8ED-52BC-0C70DC1E75B1}"/>
              </a:ext>
            </a:extLst>
          </p:cNvPr>
          <p:cNvSpPr txBox="1"/>
          <p:nvPr/>
        </p:nvSpPr>
        <p:spPr>
          <a:xfrm>
            <a:off x="7199586" y="625150"/>
            <a:ext cx="487680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The </a:t>
            </a:r>
            <a:r>
              <a:rPr lang="en-US" dirty="0" err="1"/>
              <a:t>XGBoost</a:t>
            </a:r>
            <a:r>
              <a:rPr lang="en-US" dirty="0"/>
              <a:t> </a:t>
            </a:r>
            <a:r>
              <a:rPr lang="en-US" dirty="0" err="1"/>
              <a:t>MinT</a:t>
            </a:r>
            <a:r>
              <a:rPr lang="en-US" dirty="0"/>
              <a:t> is more balanced across stores compared to others.</a:t>
            </a:r>
          </a:p>
          <a:p>
            <a:pPr marL="285750" indent="-285750">
              <a:buFont typeface="Arial" panose="020B0604020202020204" pitchFamily="34" charset="0"/>
              <a:buChar char="•"/>
            </a:pPr>
            <a:r>
              <a:rPr lang="en-US" dirty="0"/>
              <a:t>This suggests that </a:t>
            </a:r>
            <a:r>
              <a:rPr lang="en-US" dirty="0" err="1"/>
              <a:t>XGBoost</a:t>
            </a:r>
            <a:r>
              <a:rPr lang="en-US" dirty="0"/>
              <a:t>-based reconciled forecasts (</a:t>
            </a:r>
            <a:r>
              <a:rPr lang="en-US" dirty="0" err="1"/>
              <a:t>MinT</a:t>
            </a:r>
            <a:r>
              <a:rPr lang="en-US" dirty="0"/>
              <a:t>) are capturing underlying patterns better than classical methods.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Extreme Outlier in BU Forecast:</a:t>
            </a:r>
          </a:p>
          <a:p>
            <a:pPr marL="742950" lvl="1" indent="-285750">
              <a:buFont typeface="Arial" panose="020B0604020202020204" pitchFamily="34" charset="0"/>
              <a:buChar char="•"/>
            </a:pPr>
            <a:r>
              <a:rPr lang="en-US" dirty="0"/>
              <a:t>The BU forecast has an extreme spike for one store (likely a </a:t>
            </a:r>
            <a:r>
              <a:rPr lang="en-US" dirty="0" err="1"/>
              <a:t>misaggregation</a:t>
            </a:r>
            <a:r>
              <a:rPr lang="en-US" dirty="0"/>
              <a:t> or scaling issue).</a:t>
            </a:r>
          </a:p>
          <a:p>
            <a:pPr marL="742950" lvl="1" indent="-285750">
              <a:buFont typeface="Arial" panose="020B0604020202020204" pitchFamily="34" charset="0"/>
              <a:buChar char="•"/>
            </a:pPr>
            <a:r>
              <a:rPr lang="en-US" dirty="0"/>
              <a:t>This indicates a potential anomaly or error in bottom-up reconciliation, possibly caused by:</a:t>
            </a:r>
          </a:p>
          <a:p>
            <a:pPr marL="742950" lvl="1" indent="-285750">
              <a:buFont typeface="Arial" panose="020B0604020202020204" pitchFamily="34" charset="0"/>
              <a:buChar char="•"/>
            </a:pPr>
            <a:r>
              <a:rPr lang="en-US" dirty="0"/>
              <a:t>Outlier in base forecast</a:t>
            </a:r>
          </a:p>
          <a:p>
            <a:pPr marL="742950" lvl="1" indent="-285750">
              <a:buFont typeface="Arial" panose="020B0604020202020204" pitchFamily="34" charset="0"/>
              <a:buChar char="•"/>
            </a:pPr>
            <a:r>
              <a:rPr lang="en-US" dirty="0"/>
              <a:t>Incorrect mapping in the summing matrix S.</a:t>
            </a:r>
          </a:p>
          <a:p>
            <a:pPr marL="742950" lvl="1" indent="-285750">
              <a:buFont typeface="Arial" panose="020B0604020202020204" pitchFamily="34" charset="0"/>
              <a:buChar char="•"/>
            </a:pPr>
            <a:r>
              <a:rPr lang="en-US" dirty="0"/>
              <a:t>Data sparsity at bottom level</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031164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B73F29-F6A2-48FB-C837-CBFBA6D75BB4}"/>
              </a:ext>
            </a:extLst>
          </p:cNvPr>
          <p:cNvSpPr>
            <a:spLocks noGrp="1"/>
          </p:cNvSpPr>
          <p:nvPr>
            <p:ph idx="1"/>
          </p:nvPr>
        </p:nvSpPr>
        <p:spPr>
          <a:xfrm>
            <a:off x="7315200" y="298580"/>
            <a:ext cx="4876800" cy="6466114"/>
          </a:xfrm>
        </p:spPr>
        <p:txBody>
          <a:bodyPr>
            <a:noAutofit/>
          </a:bodyPr>
          <a:lstStyle/>
          <a:p>
            <a:r>
              <a:rPr lang="en-US" sz="2000" dirty="0">
                <a:effectLst/>
              </a:rPr>
              <a:t>Stores like CA_3 and CA_1 show the highest forecast values (around 2500-3000 units), indicating they are likely the highest-performing or busiest stores in the dataset.</a:t>
            </a:r>
          </a:p>
          <a:p>
            <a:r>
              <a:rPr lang="en-US" sz="2000" dirty="0">
                <a:effectLst/>
              </a:rPr>
              <a:t>Stores like WI_3 and TX_3 have lower forecast values (around 1500-2000 units), suggesting lower sales volumes or different demand patterns.</a:t>
            </a:r>
          </a:p>
          <a:p>
            <a:r>
              <a:rPr lang="en-US" sz="2000" dirty="0">
                <a:effectLst/>
              </a:rPr>
              <a:t>The </a:t>
            </a:r>
            <a:r>
              <a:rPr lang="en-US" sz="2000" dirty="0" err="1">
                <a:effectLst/>
              </a:rPr>
              <a:t>MinT</a:t>
            </a:r>
            <a:r>
              <a:rPr lang="en-US" sz="2000" dirty="0">
                <a:effectLst/>
              </a:rPr>
              <a:t> Forecast (ARIMA) tends to provide the highest estimates for most stores, suggesting it may overestimate sales compared to other methods.</a:t>
            </a:r>
          </a:p>
          <a:p>
            <a:r>
              <a:rPr lang="en-US" sz="2000" b="1" dirty="0">
                <a:effectLst/>
              </a:rPr>
              <a:t>Summary of RMSE at Total Level:</a:t>
            </a:r>
            <a:endParaRPr lang="en-US" sz="2000" dirty="0">
              <a:effectLst/>
            </a:endParaRPr>
          </a:p>
          <a:p>
            <a:pPr lvl="1"/>
            <a:r>
              <a:rPr lang="en-US" sz="2000" dirty="0">
                <a:effectLst/>
              </a:rPr>
              <a:t>RMSE for Base Forecast : 90411.89</a:t>
            </a:r>
          </a:p>
          <a:p>
            <a:pPr lvl="1"/>
            <a:r>
              <a:rPr lang="en-US" sz="2000" dirty="0">
                <a:effectLst/>
              </a:rPr>
              <a:t>RMSE for </a:t>
            </a:r>
            <a:r>
              <a:rPr lang="en-US" sz="2000" dirty="0" err="1">
                <a:effectLst/>
              </a:rPr>
              <a:t>XGBoost</a:t>
            </a:r>
            <a:r>
              <a:rPr lang="en-US" sz="2000" dirty="0">
                <a:effectLst/>
              </a:rPr>
              <a:t> Forecast: 90505.42</a:t>
            </a:r>
          </a:p>
          <a:p>
            <a:pPr lvl="1"/>
            <a:r>
              <a:rPr lang="en-US" sz="2000" dirty="0">
                <a:effectLst/>
              </a:rPr>
              <a:t>RMSE for Bottom-Up Forecast: 90598.97</a:t>
            </a:r>
          </a:p>
          <a:p>
            <a:pPr lvl="1"/>
            <a:r>
              <a:rPr lang="en-US" sz="2000" dirty="0">
                <a:effectLst/>
              </a:rPr>
              <a:t>RMSE for </a:t>
            </a:r>
            <a:r>
              <a:rPr lang="en-US" sz="2000" dirty="0" err="1">
                <a:effectLst/>
              </a:rPr>
              <a:t>MinT</a:t>
            </a:r>
            <a:r>
              <a:rPr lang="en-US" sz="2000" dirty="0">
                <a:effectLst/>
              </a:rPr>
              <a:t> Forecast: 90710.16</a:t>
            </a:r>
          </a:p>
          <a:p>
            <a:endParaRPr lang="en-IN" sz="2000" dirty="0"/>
          </a:p>
        </p:txBody>
      </p:sp>
      <p:pic>
        <p:nvPicPr>
          <p:cNvPr id="5" name="Picture 4">
            <a:extLst>
              <a:ext uri="{FF2B5EF4-FFF2-40B4-BE49-F238E27FC236}">
                <a16:creationId xmlns:a16="http://schemas.microsoft.com/office/drawing/2014/main" id="{668881CE-55FA-9FDB-CFE2-E29C3767BDD1}"/>
              </a:ext>
            </a:extLst>
          </p:cNvPr>
          <p:cNvPicPr>
            <a:picLocks noChangeAspect="1"/>
          </p:cNvPicPr>
          <p:nvPr/>
        </p:nvPicPr>
        <p:blipFill>
          <a:blip r:embed="rId2"/>
          <a:stretch>
            <a:fillRect/>
          </a:stretch>
        </p:blipFill>
        <p:spPr>
          <a:xfrm>
            <a:off x="0" y="921167"/>
            <a:ext cx="7358550" cy="4750676"/>
          </a:xfrm>
          <a:prstGeom prst="rect">
            <a:avLst/>
          </a:prstGeom>
        </p:spPr>
      </p:pic>
    </p:spTree>
    <p:extLst>
      <p:ext uri="{BB962C8B-B14F-4D97-AF65-F5344CB8AC3E}">
        <p14:creationId xmlns:p14="http://schemas.microsoft.com/office/powerpoint/2010/main" val="128012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96EED0-27CC-52F1-BC43-E012B6EBEBAD}"/>
              </a:ext>
            </a:extLst>
          </p:cNvPr>
          <p:cNvSpPr>
            <a:spLocks noGrp="1"/>
          </p:cNvSpPr>
          <p:nvPr>
            <p:ph idx="1"/>
          </p:nvPr>
        </p:nvSpPr>
        <p:spPr>
          <a:xfrm>
            <a:off x="119270" y="132329"/>
            <a:ext cx="12072729" cy="6536828"/>
          </a:xfrm>
        </p:spPr>
        <p:txBody>
          <a:bodyPr/>
          <a:lstStyle/>
          <a:p>
            <a:pPr marL="0" indent="0">
              <a:buNone/>
            </a:pPr>
            <a:r>
              <a:rPr lang="en-US" b="0" i="0" dirty="0">
                <a:solidFill>
                  <a:srgbClr val="242424"/>
                </a:solidFill>
                <a:effectLst/>
                <a:latin typeface="source-serif-pro"/>
              </a:rPr>
              <a:t>The dataset contains 5-year historical sales, from 2011 to 2016, for various products and stores. Some additional information is provided, such as sell prices and calendar events. Data is hierarchically organized: stores are divided into 3 states, and products are grouped by categories and sub-categories.</a:t>
            </a:r>
            <a:endParaRPr lang="en-IN" dirty="0"/>
          </a:p>
        </p:txBody>
      </p:sp>
      <p:sp>
        <p:nvSpPr>
          <p:cNvPr id="4" name="Rectangle 3">
            <a:extLst>
              <a:ext uri="{FF2B5EF4-FFF2-40B4-BE49-F238E27FC236}">
                <a16:creationId xmlns:a16="http://schemas.microsoft.com/office/drawing/2014/main" id="{572D4915-7597-D947-3659-6E5B1F550BDC}"/>
              </a:ext>
            </a:extLst>
          </p:cNvPr>
          <p:cNvSpPr/>
          <p:nvPr/>
        </p:nvSpPr>
        <p:spPr>
          <a:xfrm>
            <a:off x="5078895" y="2064847"/>
            <a:ext cx="1696278" cy="496957"/>
          </a:xfrm>
          <a:prstGeom prst="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Total</a:t>
            </a:r>
            <a:endParaRPr lang="en-IN" sz="2000" dirty="0"/>
          </a:p>
        </p:txBody>
      </p:sp>
      <p:sp>
        <p:nvSpPr>
          <p:cNvPr id="5" name="Rectangle 4">
            <a:extLst>
              <a:ext uri="{FF2B5EF4-FFF2-40B4-BE49-F238E27FC236}">
                <a16:creationId xmlns:a16="http://schemas.microsoft.com/office/drawing/2014/main" id="{071D9F74-8329-BF63-8EED-D481E18AF411}"/>
              </a:ext>
            </a:extLst>
          </p:cNvPr>
          <p:cNvSpPr/>
          <p:nvPr/>
        </p:nvSpPr>
        <p:spPr>
          <a:xfrm>
            <a:off x="1119806" y="2986424"/>
            <a:ext cx="1058516" cy="496957"/>
          </a:xfrm>
          <a:prstGeom prst="rect">
            <a:avLst/>
          </a:prstGeom>
          <a:solidFill>
            <a:srgbClr val="FF99FF"/>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a:t>
            </a:r>
            <a:endParaRPr lang="en-IN" dirty="0"/>
          </a:p>
        </p:txBody>
      </p:sp>
      <p:sp>
        <p:nvSpPr>
          <p:cNvPr id="8" name="Rectangle 7">
            <a:extLst>
              <a:ext uri="{FF2B5EF4-FFF2-40B4-BE49-F238E27FC236}">
                <a16:creationId xmlns:a16="http://schemas.microsoft.com/office/drawing/2014/main" id="{17AC67B1-6431-F749-839B-3A68E659D961}"/>
              </a:ext>
            </a:extLst>
          </p:cNvPr>
          <p:cNvSpPr/>
          <p:nvPr/>
        </p:nvSpPr>
        <p:spPr>
          <a:xfrm>
            <a:off x="5397776" y="2987261"/>
            <a:ext cx="1058516" cy="496957"/>
          </a:xfrm>
          <a:prstGeom prst="rect">
            <a:avLst/>
          </a:prstGeom>
          <a:solidFill>
            <a:srgbClr val="FF99FF"/>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TX</a:t>
            </a:r>
            <a:endParaRPr lang="en-IN" dirty="0"/>
          </a:p>
        </p:txBody>
      </p:sp>
      <p:sp>
        <p:nvSpPr>
          <p:cNvPr id="9" name="Rectangle 8">
            <a:extLst>
              <a:ext uri="{FF2B5EF4-FFF2-40B4-BE49-F238E27FC236}">
                <a16:creationId xmlns:a16="http://schemas.microsoft.com/office/drawing/2014/main" id="{54BED67C-4279-0B36-24ED-0E41F6B2A315}"/>
              </a:ext>
            </a:extLst>
          </p:cNvPr>
          <p:cNvSpPr/>
          <p:nvPr/>
        </p:nvSpPr>
        <p:spPr>
          <a:xfrm>
            <a:off x="10013678" y="2986424"/>
            <a:ext cx="1058516" cy="496957"/>
          </a:xfrm>
          <a:prstGeom prst="rect">
            <a:avLst/>
          </a:prstGeom>
          <a:solidFill>
            <a:srgbClr val="FF99FF"/>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WI</a:t>
            </a:r>
            <a:endParaRPr lang="en-IN" dirty="0"/>
          </a:p>
        </p:txBody>
      </p:sp>
      <p:sp>
        <p:nvSpPr>
          <p:cNvPr id="10" name="Rectangle 9">
            <a:extLst>
              <a:ext uri="{FF2B5EF4-FFF2-40B4-BE49-F238E27FC236}">
                <a16:creationId xmlns:a16="http://schemas.microsoft.com/office/drawing/2014/main" id="{48102688-E044-6FF1-61F0-77E013D2FE60}"/>
              </a:ext>
            </a:extLst>
          </p:cNvPr>
          <p:cNvSpPr/>
          <p:nvPr/>
        </p:nvSpPr>
        <p:spPr>
          <a:xfrm>
            <a:off x="205409" y="3826563"/>
            <a:ext cx="463826" cy="344559"/>
          </a:xfrm>
          <a:prstGeom prst="rect">
            <a:avLst/>
          </a:prstGeom>
          <a:solidFill>
            <a:srgbClr val="FFFF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CA1</a:t>
            </a:r>
            <a:endParaRPr lang="en-IN" sz="1200" dirty="0"/>
          </a:p>
        </p:txBody>
      </p:sp>
      <p:sp>
        <p:nvSpPr>
          <p:cNvPr id="11" name="Rectangle 10">
            <a:extLst>
              <a:ext uri="{FF2B5EF4-FFF2-40B4-BE49-F238E27FC236}">
                <a16:creationId xmlns:a16="http://schemas.microsoft.com/office/drawing/2014/main" id="{4940347D-4509-BC06-6CB6-4DAB43A54D12}"/>
              </a:ext>
            </a:extLst>
          </p:cNvPr>
          <p:cNvSpPr/>
          <p:nvPr/>
        </p:nvSpPr>
        <p:spPr>
          <a:xfrm>
            <a:off x="887893" y="3826562"/>
            <a:ext cx="463826" cy="344559"/>
          </a:xfrm>
          <a:prstGeom prst="rect">
            <a:avLst/>
          </a:prstGeom>
          <a:solidFill>
            <a:srgbClr val="FFFF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CA2</a:t>
            </a:r>
            <a:endParaRPr lang="en-IN" sz="1200" dirty="0"/>
          </a:p>
        </p:txBody>
      </p:sp>
      <p:sp>
        <p:nvSpPr>
          <p:cNvPr id="12" name="Rectangle 11">
            <a:extLst>
              <a:ext uri="{FF2B5EF4-FFF2-40B4-BE49-F238E27FC236}">
                <a16:creationId xmlns:a16="http://schemas.microsoft.com/office/drawing/2014/main" id="{BEE1068D-CBF4-3577-54D1-FDCD331E56F3}"/>
              </a:ext>
            </a:extLst>
          </p:cNvPr>
          <p:cNvSpPr/>
          <p:nvPr/>
        </p:nvSpPr>
        <p:spPr>
          <a:xfrm>
            <a:off x="1603093" y="3826561"/>
            <a:ext cx="463826" cy="344559"/>
          </a:xfrm>
          <a:prstGeom prst="rect">
            <a:avLst/>
          </a:prstGeom>
          <a:solidFill>
            <a:srgbClr val="FFFF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CA3</a:t>
            </a:r>
            <a:endParaRPr lang="en-IN" sz="1200" dirty="0"/>
          </a:p>
        </p:txBody>
      </p:sp>
      <p:sp>
        <p:nvSpPr>
          <p:cNvPr id="13" name="Rectangle 12">
            <a:extLst>
              <a:ext uri="{FF2B5EF4-FFF2-40B4-BE49-F238E27FC236}">
                <a16:creationId xmlns:a16="http://schemas.microsoft.com/office/drawing/2014/main" id="{22923B91-8B17-9199-844A-499524B8FD77}"/>
              </a:ext>
            </a:extLst>
          </p:cNvPr>
          <p:cNvSpPr/>
          <p:nvPr/>
        </p:nvSpPr>
        <p:spPr>
          <a:xfrm>
            <a:off x="2382895" y="3826561"/>
            <a:ext cx="463826" cy="344559"/>
          </a:xfrm>
          <a:prstGeom prst="rect">
            <a:avLst/>
          </a:prstGeom>
          <a:solidFill>
            <a:srgbClr val="FFFF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CA4</a:t>
            </a:r>
            <a:endParaRPr lang="en-IN" sz="1200" dirty="0"/>
          </a:p>
        </p:txBody>
      </p:sp>
      <p:sp>
        <p:nvSpPr>
          <p:cNvPr id="14" name="Rectangle 13">
            <a:extLst>
              <a:ext uri="{FF2B5EF4-FFF2-40B4-BE49-F238E27FC236}">
                <a16:creationId xmlns:a16="http://schemas.microsoft.com/office/drawing/2014/main" id="{88F9D9BB-2495-14C0-C457-4BAA8C843E94}"/>
              </a:ext>
            </a:extLst>
          </p:cNvPr>
          <p:cNvSpPr/>
          <p:nvPr/>
        </p:nvSpPr>
        <p:spPr>
          <a:xfrm>
            <a:off x="4846982" y="3826561"/>
            <a:ext cx="463826" cy="344559"/>
          </a:xfrm>
          <a:prstGeom prst="rect">
            <a:avLst/>
          </a:prstGeom>
          <a:solidFill>
            <a:srgbClr val="FFFF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TX1</a:t>
            </a:r>
            <a:endParaRPr lang="en-IN" sz="1200" dirty="0"/>
          </a:p>
        </p:txBody>
      </p:sp>
      <p:sp>
        <p:nvSpPr>
          <p:cNvPr id="15" name="Rectangle 14">
            <a:extLst>
              <a:ext uri="{FF2B5EF4-FFF2-40B4-BE49-F238E27FC236}">
                <a16:creationId xmlns:a16="http://schemas.microsoft.com/office/drawing/2014/main" id="{E702802D-877F-473B-3339-AFFC422DF790}"/>
              </a:ext>
            </a:extLst>
          </p:cNvPr>
          <p:cNvSpPr/>
          <p:nvPr/>
        </p:nvSpPr>
        <p:spPr>
          <a:xfrm>
            <a:off x="6456292" y="3833178"/>
            <a:ext cx="463826" cy="344559"/>
          </a:xfrm>
          <a:prstGeom prst="rect">
            <a:avLst/>
          </a:prstGeom>
          <a:solidFill>
            <a:srgbClr val="FFFF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TX3</a:t>
            </a:r>
            <a:endParaRPr lang="en-IN" sz="1200" dirty="0"/>
          </a:p>
        </p:txBody>
      </p:sp>
      <p:sp>
        <p:nvSpPr>
          <p:cNvPr id="16" name="Rectangle 15">
            <a:extLst>
              <a:ext uri="{FF2B5EF4-FFF2-40B4-BE49-F238E27FC236}">
                <a16:creationId xmlns:a16="http://schemas.microsoft.com/office/drawing/2014/main" id="{C8AB6625-3BFE-18B2-A7BC-EBC52A26E82D}"/>
              </a:ext>
            </a:extLst>
          </p:cNvPr>
          <p:cNvSpPr/>
          <p:nvPr/>
        </p:nvSpPr>
        <p:spPr>
          <a:xfrm>
            <a:off x="5695122" y="3833179"/>
            <a:ext cx="463826" cy="344559"/>
          </a:xfrm>
          <a:prstGeom prst="rect">
            <a:avLst/>
          </a:prstGeom>
          <a:solidFill>
            <a:srgbClr val="FFFF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TX2</a:t>
            </a:r>
            <a:endParaRPr lang="en-IN" sz="1200" dirty="0"/>
          </a:p>
        </p:txBody>
      </p:sp>
      <p:sp>
        <p:nvSpPr>
          <p:cNvPr id="17" name="Rectangle 16">
            <a:extLst>
              <a:ext uri="{FF2B5EF4-FFF2-40B4-BE49-F238E27FC236}">
                <a16:creationId xmlns:a16="http://schemas.microsoft.com/office/drawing/2014/main" id="{CE953748-BB09-F164-7C05-5F33D1E49775}"/>
              </a:ext>
            </a:extLst>
          </p:cNvPr>
          <p:cNvSpPr/>
          <p:nvPr/>
        </p:nvSpPr>
        <p:spPr>
          <a:xfrm>
            <a:off x="10986056" y="3845519"/>
            <a:ext cx="463826" cy="344559"/>
          </a:xfrm>
          <a:prstGeom prst="rect">
            <a:avLst/>
          </a:prstGeom>
          <a:solidFill>
            <a:srgbClr val="FFFF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WI3</a:t>
            </a:r>
            <a:endParaRPr lang="en-IN" sz="1200" dirty="0"/>
          </a:p>
        </p:txBody>
      </p:sp>
      <p:sp>
        <p:nvSpPr>
          <p:cNvPr id="18" name="Rectangle 17">
            <a:extLst>
              <a:ext uri="{FF2B5EF4-FFF2-40B4-BE49-F238E27FC236}">
                <a16:creationId xmlns:a16="http://schemas.microsoft.com/office/drawing/2014/main" id="{1644A7A1-C0DD-5C46-852A-42AB76E742A6}"/>
              </a:ext>
            </a:extLst>
          </p:cNvPr>
          <p:cNvSpPr/>
          <p:nvPr/>
        </p:nvSpPr>
        <p:spPr>
          <a:xfrm>
            <a:off x="10311022" y="3839211"/>
            <a:ext cx="463826" cy="344559"/>
          </a:xfrm>
          <a:prstGeom prst="rect">
            <a:avLst/>
          </a:prstGeom>
          <a:solidFill>
            <a:srgbClr val="FFFF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WI2</a:t>
            </a:r>
            <a:endParaRPr lang="en-IN" sz="1200" dirty="0"/>
          </a:p>
        </p:txBody>
      </p:sp>
      <p:sp>
        <p:nvSpPr>
          <p:cNvPr id="19" name="Rectangle 18">
            <a:extLst>
              <a:ext uri="{FF2B5EF4-FFF2-40B4-BE49-F238E27FC236}">
                <a16:creationId xmlns:a16="http://schemas.microsoft.com/office/drawing/2014/main" id="{EC7495C4-788B-8BF9-6071-6DE6C276CD9A}"/>
              </a:ext>
            </a:extLst>
          </p:cNvPr>
          <p:cNvSpPr/>
          <p:nvPr/>
        </p:nvSpPr>
        <p:spPr>
          <a:xfrm>
            <a:off x="9577192" y="3824065"/>
            <a:ext cx="463826" cy="344559"/>
          </a:xfrm>
          <a:prstGeom prst="rect">
            <a:avLst/>
          </a:prstGeom>
          <a:solidFill>
            <a:srgbClr val="FFFF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WI1</a:t>
            </a:r>
            <a:endParaRPr lang="en-IN" sz="1200" dirty="0"/>
          </a:p>
        </p:txBody>
      </p:sp>
      <p:sp>
        <p:nvSpPr>
          <p:cNvPr id="25" name="Rectangle 24">
            <a:extLst>
              <a:ext uri="{FF2B5EF4-FFF2-40B4-BE49-F238E27FC236}">
                <a16:creationId xmlns:a16="http://schemas.microsoft.com/office/drawing/2014/main" id="{9532DB1D-A41C-EEA2-6B51-8CBF1C3ACECD}"/>
              </a:ext>
            </a:extLst>
          </p:cNvPr>
          <p:cNvSpPr/>
          <p:nvPr/>
        </p:nvSpPr>
        <p:spPr>
          <a:xfrm>
            <a:off x="8750589" y="4441936"/>
            <a:ext cx="1058516" cy="496957"/>
          </a:xfrm>
          <a:prstGeom prst="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Household</a:t>
            </a:r>
          </a:p>
        </p:txBody>
      </p:sp>
      <p:sp>
        <p:nvSpPr>
          <p:cNvPr id="26" name="Rectangle 25">
            <a:extLst>
              <a:ext uri="{FF2B5EF4-FFF2-40B4-BE49-F238E27FC236}">
                <a16:creationId xmlns:a16="http://schemas.microsoft.com/office/drawing/2014/main" id="{A3723EA7-B982-AC52-3A15-085C5E2ECDAB}"/>
              </a:ext>
            </a:extLst>
          </p:cNvPr>
          <p:cNvSpPr/>
          <p:nvPr/>
        </p:nvSpPr>
        <p:spPr>
          <a:xfrm>
            <a:off x="5397776" y="4485442"/>
            <a:ext cx="1058516" cy="496957"/>
          </a:xfrm>
          <a:prstGeom prst="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Foods</a:t>
            </a:r>
            <a:endParaRPr lang="en-IN" sz="1400" dirty="0"/>
          </a:p>
        </p:txBody>
      </p:sp>
      <p:sp>
        <p:nvSpPr>
          <p:cNvPr id="27" name="Rectangle 26">
            <a:extLst>
              <a:ext uri="{FF2B5EF4-FFF2-40B4-BE49-F238E27FC236}">
                <a16:creationId xmlns:a16="http://schemas.microsoft.com/office/drawing/2014/main" id="{7E5853FE-F5F0-2509-4BB8-E3DF1F044A0A}"/>
              </a:ext>
            </a:extLst>
          </p:cNvPr>
          <p:cNvSpPr/>
          <p:nvPr/>
        </p:nvSpPr>
        <p:spPr>
          <a:xfrm>
            <a:off x="2614808" y="4494138"/>
            <a:ext cx="1058516" cy="496957"/>
          </a:xfrm>
          <a:prstGeom prst="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Hobbies</a:t>
            </a:r>
            <a:endParaRPr lang="en-IN" sz="1400" dirty="0"/>
          </a:p>
        </p:txBody>
      </p:sp>
      <p:sp>
        <p:nvSpPr>
          <p:cNvPr id="28" name="Rectangle 27">
            <a:extLst>
              <a:ext uri="{FF2B5EF4-FFF2-40B4-BE49-F238E27FC236}">
                <a16:creationId xmlns:a16="http://schemas.microsoft.com/office/drawing/2014/main" id="{6E395ED2-74C3-03DA-2E4E-35D66343F8FF}"/>
              </a:ext>
            </a:extLst>
          </p:cNvPr>
          <p:cNvSpPr/>
          <p:nvPr/>
        </p:nvSpPr>
        <p:spPr>
          <a:xfrm>
            <a:off x="6338364" y="5308939"/>
            <a:ext cx="463826" cy="344559"/>
          </a:xfrm>
          <a:prstGeom prst="rect">
            <a:avLst/>
          </a:prstGeom>
          <a:solidFill>
            <a:schemeClr val="accent2">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FO3</a:t>
            </a:r>
            <a:endParaRPr lang="en-IN" sz="1200" dirty="0"/>
          </a:p>
        </p:txBody>
      </p:sp>
      <p:sp>
        <p:nvSpPr>
          <p:cNvPr id="29" name="Rectangle 28">
            <a:extLst>
              <a:ext uri="{FF2B5EF4-FFF2-40B4-BE49-F238E27FC236}">
                <a16:creationId xmlns:a16="http://schemas.microsoft.com/office/drawing/2014/main" id="{CEB60B05-E630-004B-857E-F1D7739D5A07}"/>
              </a:ext>
            </a:extLst>
          </p:cNvPr>
          <p:cNvSpPr/>
          <p:nvPr/>
        </p:nvSpPr>
        <p:spPr>
          <a:xfrm>
            <a:off x="5691808" y="5313287"/>
            <a:ext cx="463826" cy="344559"/>
          </a:xfrm>
          <a:prstGeom prst="rect">
            <a:avLst/>
          </a:prstGeom>
          <a:solidFill>
            <a:schemeClr val="accent2">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FO2</a:t>
            </a:r>
            <a:endParaRPr lang="en-IN" sz="1200" dirty="0"/>
          </a:p>
        </p:txBody>
      </p:sp>
      <p:sp>
        <p:nvSpPr>
          <p:cNvPr id="30" name="Rectangle 29">
            <a:extLst>
              <a:ext uri="{FF2B5EF4-FFF2-40B4-BE49-F238E27FC236}">
                <a16:creationId xmlns:a16="http://schemas.microsoft.com/office/drawing/2014/main" id="{EC9CC260-C680-B381-9B97-9FDFA1CAEF84}"/>
              </a:ext>
            </a:extLst>
          </p:cNvPr>
          <p:cNvSpPr/>
          <p:nvPr/>
        </p:nvSpPr>
        <p:spPr>
          <a:xfrm>
            <a:off x="5094619" y="5313287"/>
            <a:ext cx="463826" cy="344559"/>
          </a:xfrm>
          <a:prstGeom prst="rect">
            <a:avLst/>
          </a:prstGeom>
          <a:solidFill>
            <a:schemeClr val="accent2">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FO1</a:t>
            </a:r>
            <a:endParaRPr lang="en-IN" sz="1200" dirty="0"/>
          </a:p>
        </p:txBody>
      </p:sp>
      <p:sp>
        <p:nvSpPr>
          <p:cNvPr id="31" name="Rectangle 30">
            <a:extLst>
              <a:ext uri="{FF2B5EF4-FFF2-40B4-BE49-F238E27FC236}">
                <a16:creationId xmlns:a16="http://schemas.microsoft.com/office/drawing/2014/main" id="{997EBAFB-DEBD-414F-CF46-E10B17EFD9DB}"/>
              </a:ext>
            </a:extLst>
          </p:cNvPr>
          <p:cNvSpPr/>
          <p:nvPr/>
        </p:nvSpPr>
        <p:spPr>
          <a:xfrm>
            <a:off x="3441411" y="5301695"/>
            <a:ext cx="463826" cy="344559"/>
          </a:xfrm>
          <a:prstGeom prst="rect">
            <a:avLst/>
          </a:prstGeom>
          <a:solidFill>
            <a:schemeClr val="accent2">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HB2</a:t>
            </a:r>
            <a:endParaRPr lang="en-IN" sz="1200" dirty="0"/>
          </a:p>
        </p:txBody>
      </p:sp>
      <p:sp>
        <p:nvSpPr>
          <p:cNvPr id="32" name="Rectangle 31">
            <a:extLst>
              <a:ext uri="{FF2B5EF4-FFF2-40B4-BE49-F238E27FC236}">
                <a16:creationId xmlns:a16="http://schemas.microsoft.com/office/drawing/2014/main" id="{49D1398B-27F8-6C84-956E-30215C533A42}"/>
              </a:ext>
            </a:extLst>
          </p:cNvPr>
          <p:cNvSpPr/>
          <p:nvPr/>
        </p:nvSpPr>
        <p:spPr>
          <a:xfrm>
            <a:off x="2250998" y="5313286"/>
            <a:ext cx="463826" cy="344559"/>
          </a:xfrm>
          <a:prstGeom prst="rect">
            <a:avLst/>
          </a:prstGeom>
          <a:solidFill>
            <a:schemeClr val="accent2">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HB1</a:t>
            </a:r>
            <a:endParaRPr lang="en-IN" sz="1200" dirty="0"/>
          </a:p>
        </p:txBody>
      </p:sp>
      <p:sp>
        <p:nvSpPr>
          <p:cNvPr id="34" name="Rectangle 33">
            <a:extLst>
              <a:ext uri="{FF2B5EF4-FFF2-40B4-BE49-F238E27FC236}">
                <a16:creationId xmlns:a16="http://schemas.microsoft.com/office/drawing/2014/main" id="{71E5312B-83E9-9F2E-6525-900B37D6E6EF}"/>
              </a:ext>
            </a:extLst>
          </p:cNvPr>
          <p:cNvSpPr/>
          <p:nvPr/>
        </p:nvSpPr>
        <p:spPr>
          <a:xfrm>
            <a:off x="9868565" y="5301695"/>
            <a:ext cx="463826" cy="344559"/>
          </a:xfrm>
          <a:prstGeom prst="rect">
            <a:avLst/>
          </a:prstGeom>
          <a:solidFill>
            <a:schemeClr val="accent2">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HH2</a:t>
            </a:r>
            <a:endParaRPr lang="en-IN" sz="1200" dirty="0"/>
          </a:p>
        </p:txBody>
      </p:sp>
      <p:sp>
        <p:nvSpPr>
          <p:cNvPr id="35" name="Rectangle 34">
            <a:extLst>
              <a:ext uri="{FF2B5EF4-FFF2-40B4-BE49-F238E27FC236}">
                <a16:creationId xmlns:a16="http://schemas.microsoft.com/office/drawing/2014/main" id="{A37940B8-FE9B-D966-05DF-D6CA49AABA4E}"/>
              </a:ext>
            </a:extLst>
          </p:cNvPr>
          <p:cNvSpPr/>
          <p:nvPr/>
        </p:nvSpPr>
        <p:spPr>
          <a:xfrm>
            <a:off x="8416760" y="5287186"/>
            <a:ext cx="463826" cy="344559"/>
          </a:xfrm>
          <a:prstGeom prst="rect">
            <a:avLst/>
          </a:prstGeom>
          <a:solidFill>
            <a:schemeClr val="accent2">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HH1</a:t>
            </a:r>
            <a:endParaRPr lang="en-IN" sz="1200" dirty="0"/>
          </a:p>
        </p:txBody>
      </p:sp>
      <p:sp>
        <p:nvSpPr>
          <p:cNvPr id="37" name="Rectangle 36">
            <a:extLst>
              <a:ext uri="{FF2B5EF4-FFF2-40B4-BE49-F238E27FC236}">
                <a16:creationId xmlns:a16="http://schemas.microsoft.com/office/drawing/2014/main" id="{5F960F35-C5BA-765A-FB31-9111C7869885}"/>
              </a:ext>
            </a:extLst>
          </p:cNvPr>
          <p:cNvSpPr/>
          <p:nvPr/>
        </p:nvSpPr>
        <p:spPr>
          <a:xfrm>
            <a:off x="1899397" y="6381112"/>
            <a:ext cx="1146310" cy="344559"/>
          </a:xfrm>
          <a:prstGeom prst="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P1</a:t>
            </a:r>
            <a:endParaRPr lang="en-IN" dirty="0"/>
          </a:p>
        </p:txBody>
      </p:sp>
      <p:sp>
        <p:nvSpPr>
          <p:cNvPr id="38" name="Rectangle 37">
            <a:extLst>
              <a:ext uri="{FF2B5EF4-FFF2-40B4-BE49-F238E27FC236}">
                <a16:creationId xmlns:a16="http://schemas.microsoft.com/office/drawing/2014/main" id="{741DBFE2-0DB1-DC16-E0CB-6D4E3B251711}"/>
              </a:ext>
            </a:extLst>
          </p:cNvPr>
          <p:cNvSpPr/>
          <p:nvPr/>
        </p:nvSpPr>
        <p:spPr>
          <a:xfrm>
            <a:off x="9546007" y="6271968"/>
            <a:ext cx="1099928" cy="377543"/>
          </a:xfrm>
          <a:prstGeom prst="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P3049</a:t>
            </a:r>
            <a:endParaRPr lang="en-IN" dirty="0"/>
          </a:p>
        </p:txBody>
      </p:sp>
      <p:sp>
        <p:nvSpPr>
          <p:cNvPr id="39" name="Rectangle 38">
            <a:extLst>
              <a:ext uri="{FF2B5EF4-FFF2-40B4-BE49-F238E27FC236}">
                <a16:creationId xmlns:a16="http://schemas.microsoft.com/office/drawing/2014/main" id="{76A7C79A-351D-CA8A-8EB1-991357567DA1}"/>
              </a:ext>
            </a:extLst>
          </p:cNvPr>
          <p:cNvSpPr/>
          <p:nvPr/>
        </p:nvSpPr>
        <p:spPr>
          <a:xfrm>
            <a:off x="5620156" y="6212082"/>
            <a:ext cx="733111" cy="34455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a:t>
            </a:r>
            <a:endParaRPr lang="en-IN" sz="4000" dirty="0"/>
          </a:p>
        </p:txBody>
      </p:sp>
      <p:cxnSp>
        <p:nvCxnSpPr>
          <p:cNvPr id="41" name="Straight Connector 40">
            <a:extLst>
              <a:ext uri="{FF2B5EF4-FFF2-40B4-BE49-F238E27FC236}">
                <a16:creationId xmlns:a16="http://schemas.microsoft.com/office/drawing/2014/main" id="{8C50F7F9-BECF-3D67-FC6A-9935A92924DC}"/>
              </a:ext>
            </a:extLst>
          </p:cNvPr>
          <p:cNvCxnSpPr>
            <a:stCxn id="4" idx="2"/>
            <a:endCxn id="8" idx="0"/>
          </p:cNvCxnSpPr>
          <p:nvPr/>
        </p:nvCxnSpPr>
        <p:spPr>
          <a:xfrm>
            <a:off x="5927034" y="2561804"/>
            <a:ext cx="0" cy="425457"/>
          </a:xfrm>
          <a:prstGeom prst="line">
            <a:avLst/>
          </a:prstGeom>
        </p:spPr>
        <p:style>
          <a:lnRef idx="1">
            <a:schemeClr val="dk1"/>
          </a:lnRef>
          <a:fillRef idx="0">
            <a:schemeClr val="dk1"/>
          </a:fillRef>
          <a:effectRef idx="0">
            <a:schemeClr val="dk1"/>
          </a:effectRef>
          <a:fontRef idx="minor">
            <a:schemeClr val="tx1"/>
          </a:fontRef>
        </p:style>
      </p:cxnSp>
      <p:cxnSp>
        <p:nvCxnSpPr>
          <p:cNvPr id="48" name="Connector: Elbow 47">
            <a:extLst>
              <a:ext uri="{FF2B5EF4-FFF2-40B4-BE49-F238E27FC236}">
                <a16:creationId xmlns:a16="http://schemas.microsoft.com/office/drawing/2014/main" id="{F9F07D3B-0258-29F1-45CB-ABA3A2E8AB7B}"/>
              </a:ext>
            </a:extLst>
          </p:cNvPr>
          <p:cNvCxnSpPr>
            <a:stCxn id="4" idx="2"/>
            <a:endCxn id="5" idx="0"/>
          </p:cNvCxnSpPr>
          <p:nvPr/>
        </p:nvCxnSpPr>
        <p:spPr>
          <a:xfrm rot="5400000">
            <a:off x="3575739" y="635129"/>
            <a:ext cx="424620" cy="427797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D1B0EDB3-44C4-2AA4-061F-5FF4667F230D}"/>
              </a:ext>
            </a:extLst>
          </p:cNvPr>
          <p:cNvCxnSpPr>
            <a:stCxn id="4" idx="2"/>
            <a:endCxn id="9" idx="0"/>
          </p:cNvCxnSpPr>
          <p:nvPr/>
        </p:nvCxnSpPr>
        <p:spPr>
          <a:xfrm rot="16200000" flipH="1">
            <a:off x="8022675" y="466163"/>
            <a:ext cx="424620" cy="461590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D19B761A-87C6-674A-9752-CB03139EF312}"/>
              </a:ext>
            </a:extLst>
          </p:cNvPr>
          <p:cNvCxnSpPr>
            <a:cxnSpLocks/>
            <a:stCxn id="5" idx="2"/>
            <a:endCxn id="10" idx="0"/>
          </p:cNvCxnSpPr>
          <p:nvPr/>
        </p:nvCxnSpPr>
        <p:spPr>
          <a:xfrm rot="5400000">
            <a:off x="871602" y="3049101"/>
            <a:ext cx="343182" cy="121174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or: Elbow 54">
            <a:extLst>
              <a:ext uri="{FF2B5EF4-FFF2-40B4-BE49-F238E27FC236}">
                <a16:creationId xmlns:a16="http://schemas.microsoft.com/office/drawing/2014/main" id="{040949E2-B71A-3B73-54DE-8139C0283D7B}"/>
              </a:ext>
            </a:extLst>
          </p:cNvPr>
          <p:cNvCxnSpPr>
            <a:stCxn id="5" idx="2"/>
            <a:endCxn id="11" idx="0"/>
          </p:cNvCxnSpPr>
          <p:nvPr/>
        </p:nvCxnSpPr>
        <p:spPr>
          <a:xfrm rot="5400000">
            <a:off x="1212845" y="3390342"/>
            <a:ext cx="343181" cy="52925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7" name="Connector: Elbow 56">
            <a:extLst>
              <a:ext uri="{FF2B5EF4-FFF2-40B4-BE49-F238E27FC236}">
                <a16:creationId xmlns:a16="http://schemas.microsoft.com/office/drawing/2014/main" id="{548FD8EF-04B3-7A95-4BD0-3E117A2526A5}"/>
              </a:ext>
            </a:extLst>
          </p:cNvPr>
          <p:cNvCxnSpPr>
            <a:stCxn id="5" idx="2"/>
            <a:endCxn id="12" idx="0"/>
          </p:cNvCxnSpPr>
          <p:nvPr/>
        </p:nvCxnSpPr>
        <p:spPr>
          <a:xfrm rot="16200000" flipH="1">
            <a:off x="1570445" y="3562000"/>
            <a:ext cx="343180" cy="18594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id="{0A5ABA9D-1FEE-709F-37E2-CD48619B2A8E}"/>
              </a:ext>
            </a:extLst>
          </p:cNvPr>
          <p:cNvCxnSpPr>
            <a:stCxn id="5" idx="2"/>
            <a:endCxn id="13" idx="0"/>
          </p:cNvCxnSpPr>
          <p:nvPr/>
        </p:nvCxnSpPr>
        <p:spPr>
          <a:xfrm rot="16200000" flipH="1">
            <a:off x="1960346" y="3172099"/>
            <a:ext cx="343180" cy="96574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ctor: Elbow 60">
            <a:extLst>
              <a:ext uri="{FF2B5EF4-FFF2-40B4-BE49-F238E27FC236}">
                <a16:creationId xmlns:a16="http://schemas.microsoft.com/office/drawing/2014/main" id="{8291B5C3-33A2-B53C-EEF7-E56F89112959}"/>
              </a:ext>
            </a:extLst>
          </p:cNvPr>
          <p:cNvCxnSpPr>
            <a:stCxn id="8" idx="2"/>
            <a:endCxn id="14" idx="0"/>
          </p:cNvCxnSpPr>
          <p:nvPr/>
        </p:nvCxnSpPr>
        <p:spPr>
          <a:xfrm rot="5400000">
            <a:off x="5331794" y="3231320"/>
            <a:ext cx="342343" cy="84813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3" name="Connector: Elbow 62">
            <a:extLst>
              <a:ext uri="{FF2B5EF4-FFF2-40B4-BE49-F238E27FC236}">
                <a16:creationId xmlns:a16="http://schemas.microsoft.com/office/drawing/2014/main" id="{AC1ADC0E-A512-EBB2-AF16-E4F3872CF238}"/>
              </a:ext>
            </a:extLst>
          </p:cNvPr>
          <p:cNvCxnSpPr>
            <a:stCxn id="8" idx="2"/>
            <a:endCxn id="16" idx="0"/>
          </p:cNvCxnSpPr>
          <p:nvPr/>
        </p:nvCxnSpPr>
        <p:spPr>
          <a:xfrm rot="16200000" flipH="1">
            <a:off x="5752554" y="3658697"/>
            <a:ext cx="348961" cy="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5" name="Connector: Elbow 64">
            <a:extLst>
              <a:ext uri="{FF2B5EF4-FFF2-40B4-BE49-F238E27FC236}">
                <a16:creationId xmlns:a16="http://schemas.microsoft.com/office/drawing/2014/main" id="{44D3147B-EA4A-3954-BD32-8B18E4319972}"/>
              </a:ext>
            </a:extLst>
          </p:cNvPr>
          <p:cNvCxnSpPr>
            <a:stCxn id="8" idx="2"/>
            <a:endCxn id="15" idx="0"/>
          </p:cNvCxnSpPr>
          <p:nvPr/>
        </p:nvCxnSpPr>
        <p:spPr>
          <a:xfrm rot="16200000" flipH="1">
            <a:off x="6133139" y="3278112"/>
            <a:ext cx="348960" cy="76117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7" name="Connector: Elbow 66">
            <a:extLst>
              <a:ext uri="{FF2B5EF4-FFF2-40B4-BE49-F238E27FC236}">
                <a16:creationId xmlns:a16="http://schemas.microsoft.com/office/drawing/2014/main" id="{AFB6AE33-E434-5164-EC3D-B24AF725F114}"/>
              </a:ext>
            </a:extLst>
          </p:cNvPr>
          <p:cNvCxnSpPr>
            <a:stCxn id="9" idx="2"/>
            <a:endCxn id="19" idx="0"/>
          </p:cNvCxnSpPr>
          <p:nvPr/>
        </p:nvCxnSpPr>
        <p:spPr>
          <a:xfrm rot="5400000">
            <a:off x="10005679" y="3286808"/>
            <a:ext cx="340684" cy="73383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9" name="Connector: Elbow 68">
            <a:extLst>
              <a:ext uri="{FF2B5EF4-FFF2-40B4-BE49-F238E27FC236}">
                <a16:creationId xmlns:a16="http://schemas.microsoft.com/office/drawing/2014/main" id="{623F0776-149F-3706-A1BF-47C5BD78C1D3}"/>
              </a:ext>
            </a:extLst>
          </p:cNvPr>
          <p:cNvCxnSpPr>
            <a:stCxn id="9" idx="2"/>
            <a:endCxn id="18" idx="0"/>
          </p:cNvCxnSpPr>
          <p:nvPr/>
        </p:nvCxnSpPr>
        <p:spPr>
          <a:xfrm rot="5400000">
            <a:off x="10365021" y="3661296"/>
            <a:ext cx="355830" cy="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1" name="Connector: Elbow 70">
            <a:extLst>
              <a:ext uri="{FF2B5EF4-FFF2-40B4-BE49-F238E27FC236}">
                <a16:creationId xmlns:a16="http://schemas.microsoft.com/office/drawing/2014/main" id="{B2F94F72-6EE8-CDC6-6470-703E45B8EC2F}"/>
              </a:ext>
            </a:extLst>
          </p:cNvPr>
          <p:cNvCxnSpPr>
            <a:stCxn id="9" idx="2"/>
            <a:endCxn id="17" idx="0"/>
          </p:cNvCxnSpPr>
          <p:nvPr/>
        </p:nvCxnSpPr>
        <p:spPr>
          <a:xfrm rot="16200000" flipH="1">
            <a:off x="10699383" y="3326933"/>
            <a:ext cx="362138" cy="67503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3" name="Connector: Elbow 72">
            <a:extLst>
              <a:ext uri="{FF2B5EF4-FFF2-40B4-BE49-F238E27FC236}">
                <a16:creationId xmlns:a16="http://schemas.microsoft.com/office/drawing/2014/main" id="{0458A44A-FB3C-0A48-17FB-FD6690FD680D}"/>
              </a:ext>
            </a:extLst>
          </p:cNvPr>
          <p:cNvCxnSpPr>
            <a:stCxn id="16" idx="2"/>
            <a:endCxn id="27" idx="0"/>
          </p:cNvCxnSpPr>
          <p:nvPr/>
        </p:nvCxnSpPr>
        <p:spPr>
          <a:xfrm rot="5400000">
            <a:off x="4377351" y="2944454"/>
            <a:ext cx="316400" cy="278296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5" name="Connector: Elbow 74">
            <a:extLst>
              <a:ext uri="{FF2B5EF4-FFF2-40B4-BE49-F238E27FC236}">
                <a16:creationId xmlns:a16="http://schemas.microsoft.com/office/drawing/2014/main" id="{223ADC05-2B80-79DE-7B0D-18F6ADBF8687}"/>
              </a:ext>
            </a:extLst>
          </p:cNvPr>
          <p:cNvCxnSpPr>
            <a:stCxn id="16" idx="2"/>
            <a:endCxn id="26" idx="0"/>
          </p:cNvCxnSpPr>
          <p:nvPr/>
        </p:nvCxnSpPr>
        <p:spPr>
          <a:xfrm rot="5400000">
            <a:off x="5773183" y="4331590"/>
            <a:ext cx="307704" cy="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8" name="Connector: Elbow 77">
            <a:extLst>
              <a:ext uri="{FF2B5EF4-FFF2-40B4-BE49-F238E27FC236}">
                <a16:creationId xmlns:a16="http://schemas.microsoft.com/office/drawing/2014/main" id="{D343DC35-4F3B-A204-6652-057DA7CF60CC}"/>
              </a:ext>
            </a:extLst>
          </p:cNvPr>
          <p:cNvCxnSpPr>
            <a:stCxn id="16" idx="2"/>
            <a:endCxn id="25" idx="0"/>
          </p:cNvCxnSpPr>
          <p:nvPr/>
        </p:nvCxnSpPr>
        <p:spPr>
          <a:xfrm rot="16200000" flipH="1">
            <a:off x="7471342" y="2633431"/>
            <a:ext cx="264198" cy="335281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0" name="Connector: Elbow 79">
            <a:extLst>
              <a:ext uri="{FF2B5EF4-FFF2-40B4-BE49-F238E27FC236}">
                <a16:creationId xmlns:a16="http://schemas.microsoft.com/office/drawing/2014/main" id="{42415E73-FE45-14EB-40DD-1E89C9B4A0D7}"/>
              </a:ext>
            </a:extLst>
          </p:cNvPr>
          <p:cNvCxnSpPr>
            <a:stCxn id="27" idx="2"/>
            <a:endCxn id="32" idx="0"/>
          </p:cNvCxnSpPr>
          <p:nvPr/>
        </p:nvCxnSpPr>
        <p:spPr>
          <a:xfrm rot="5400000">
            <a:off x="2652394" y="4821613"/>
            <a:ext cx="322191" cy="6611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2" name="Connector: Elbow 81">
            <a:extLst>
              <a:ext uri="{FF2B5EF4-FFF2-40B4-BE49-F238E27FC236}">
                <a16:creationId xmlns:a16="http://schemas.microsoft.com/office/drawing/2014/main" id="{95D7AED0-43AC-DB28-D99A-73962C067E11}"/>
              </a:ext>
            </a:extLst>
          </p:cNvPr>
          <p:cNvCxnSpPr>
            <a:stCxn id="27" idx="2"/>
            <a:endCxn id="31" idx="0"/>
          </p:cNvCxnSpPr>
          <p:nvPr/>
        </p:nvCxnSpPr>
        <p:spPr>
          <a:xfrm rot="16200000" flipH="1">
            <a:off x="3253395" y="4881766"/>
            <a:ext cx="310600" cy="52925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4" name="Connector: Elbow 83">
            <a:extLst>
              <a:ext uri="{FF2B5EF4-FFF2-40B4-BE49-F238E27FC236}">
                <a16:creationId xmlns:a16="http://schemas.microsoft.com/office/drawing/2014/main" id="{0CC9BB07-558A-FA1B-6059-FCBA06BE2364}"/>
              </a:ext>
            </a:extLst>
          </p:cNvPr>
          <p:cNvCxnSpPr>
            <a:stCxn id="26" idx="2"/>
            <a:endCxn id="30" idx="0"/>
          </p:cNvCxnSpPr>
          <p:nvPr/>
        </p:nvCxnSpPr>
        <p:spPr>
          <a:xfrm rot="5400000">
            <a:off x="5461339" y="4847592"/>
            <a:ext cx="330888" cy="60050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6" name="Connector: Elbow 85">
            <a:extLst>
              <a:ext uri="{FF2B5EF4-FFF2-40B4-BE49-F238E27FC236}">
                <a16:creationId xmlns:a16="http://schemas.microsoft.com/office/drawing/2014/main" id="{76D0BAAA-7811-AAFB-32AD-06AAF0EBD1BF}"/>
              </a:ext>
            </a:extLst>
          </p:cNvPr>
          <p:cNvCxnSpPr>
            <a:stCxn id="26" idx="2"/>
            <a:endCxn id="29" idx="0"/>
          </p:cNvCxnSpPr>
          <p:nvPr/>
        </p:nvCxnSpPr>
        <p:spPr>
          <a:xfrm rot="5400000">
            <a:off x="5759934" y="5146187"/>
            <a:ext cx="330888" cy="331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8" name="Connector: Elbow 87">
            <a:extLst>
              <a:ext uri="{FF2B5EF4-FFF2-40B4-BE49-F238E27FC236}">
                <a16:creationId xmlns:a16="http://schemas.microsoft.com/office/drawing/2014/main" id="{D7680F9F-EFF3-1C06-0EA9-ADF3CBC6634E}"/>
              </a:ext>
            </a:extLst>
          </p:cNvPr>
          <p:cNvCxnSpPr>
            <a:stCxn id="26" idx="2"/>
            <a:endCxn id="28" idx="0"/>
          </p:cNvCxnSpPr>
          <p:nvPr/>
        </p:nvCxnSpPr>
        <p:spPr>
          <a:xfrm rot="16200000" flipH="1">
            <a:off x="6085385" y="4824047"/>
            <a:ext cx="326540" cy="64324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7" name="Connector: Elbow 96">
            <a:extLst>
              <a:ext uri="{FF2B5EF4-FFF2-40B4-BE49-F238E27FC236}">
                <a16:creationId xmlns:a16="http://schemas.microsoft.com/office/drawing/2014/main" id="{A707D391-33D1-895B-937F-9C4490F1DEC0}"/>
              </a:ext>
            </a:extLst>
          </p:cNvPr>
          <p:cNvCxnSpPr>
            <a:stCxn id="25" idx="2"/>
            <a:endCxn id="35" idx="0"/>
          </p:cNvCxnSpPr>
          <p:nvPr/>
        </p:nvCxnSpPr>
        <p:spPr>
          <a:xfrm rot="5400000">
            <a:off x="8790114" y="4797452"/>
            <a:ext cx="348293" cy="63117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9" name="Connector: Elbow 98">
            <a:extLst>
              <a:ext uri="{FF2B5EF4-FFF2-40B4-BE49-F238E27FC236}">
                <a16:creationId xmlns:a16="http://schemas.microsoft.com/office/drawing/2014/main" id="{440507DC-5AD8-2FB9-67A6-4993859AF6AA}"/>
              </a:ext>
            </a:extLst>
          </p:cNvPr>
          <p:cNvCxnSpPr>
            <a:stCxn id="25" idx="2"/>
            <a:endCxn id="34" idx="0"/>
          </p:cNvCxnSpPr>
          <p:nvPr/>
        </p:nvCxnSpPr>
        <p:spPr>
          <a:xfrm rot="16200000" flipH="1">
            <a:off x="9508761" y="4709978"/>
            <a:ext cx="362802" cy="82063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03" name="Connector: Elbow 102">
            <a:extLst>
              <a:ext uri="{FF2B5EF4-FFF2-40B4-BE49-F238E27FC236}">
                <a16:creationId xmlns:a16="http://schemas.microsoft.com/office/drawing/2014/main" id="{1597B6A2-1236-CC3E-1BCD-342A4C583713}"/>
              </a:ext>
            </a:extLst>
          </p:cNvPr>
          <p:cNvCxnSpPr>
            <a:cxnSpLocks/>
            <a:stCxn id="34" idx="2"/>
            <a:endCxn id="38" idx="0"/>
          </p:cNvCxnSpPr>
          <p:nvPr/>
        </p:nvCxnSpPr>
        <p:spPr>
          <a:xfrm rot="5400000">
            <a:off x="9785368" y="5956858"/>
            <a:ext cx="625714" cy="450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29" name="Rectangle 128">
            <a:extLst>
              <a:ext uri="{FF2B5EF4-FFF2-40B4-BE49-F238E27FC236}">
                <a16:creationId xmlns:a16="http://schemas.microsoft.com/office/drawing/2014/main" id="{BD9800F3-7D4E-078F-1E0E-5E92CFA1C84B}"/>
              </a:ext>
            </a:extLst>
          </p:cNvPr>
          <p:cNvSpPr/>
          <p:nvPr/>
        </p:nvSpPr>
        <p:spPr>
          <a:xfrm>
            <a:off x="78737" y="3211837"/>
            <a:ext cx="963792" cy="18102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dirty="0">
                <a:ln>
                  <a:solidFill>
                    <a:schemeClr val="bg1"/>
                  </a:solidFill>
                </a:ln>
                <a:solidFill>
                  <a:schemeClr val="tx1"/>
                </a:solidFill>
                <a:latin typeface="Arial Black" panose="020B0A04020102020204" pitchFamily="34" charset="0"/>
              </a:rPr>
              <a:t>3 STATES</a:t>
            </a:r>
            <a:endParaRPr lang="en-IN" sz="1100" b="1" dirty="0">
              <a:ln>
                <a:solidFill>
                  <a:schemeClr val="bg1"/>
                </a:solidFill>
              </a:ln>
              <a:solidFill>
                <a:schemeClr val="tx1"/>
              </a:solidFill>
              <a:latin typeface="Arial Black" panose="020B0A04020102020204" pitchFamily="34" charset="0"/>
            </a:endParaRPr>
          </a:p>
        </p:txBody>
      </p:sp>
      <p:sp>
        <p:nvSpPr>
          <p:cNvPr id="130" name="Rectangle 129">
            <a:extLst>
              <a:ext uri="{FF2B5EF4-FFF2-40B4-BE49-F238E27FC236}">
                <a16:creationId xmlns:a16="http://schemas.microsoft.com/office/drawing/2014/main" id="{DA0F39EB-0DFA-2C77-526B-FB5224364787}"/>
              </a:ext>
            </a:extLst>
          </p:cNvPr>
          <p:cNvSpPr/>
          <p:nvPr/>
        </p:nvSpPr>
        <p:spPr>
          <a:xfrm>
            <a:off x="2912157" y="3886675"/>
            <a:ext cx="1212577" cy="23094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Black" panose="020B0A04020102020204" pitchFamily="34" charset="0"/>
              </a:rPr>
              <a:t>10 STORES</a:t>
            </a:r>
            <a:endParaRPr lang="en-IN" sz="1200" b="1" dirty="0">
              <a:solidFill>
                <a:schemeClr val="tx1"/>
              </a:solidFill>
              <a:latin typeface="Arial Black" panose="020B0A04020102020204" pitchFamily="34" charset="0"/>
            </a:endParaRPr>
          </a:p>
        </p:txBody>
      </p:sp>
      <p:sp>
        <p:nvSpPr>
          <p:cNvPr id="131" name="Rectangle 130">
            <a:extLst>
              <a:ext uri="{FF2B5EF4-FFF2-40B4-BE49-F238E27FC236}">
                <a16:creationId xmlns:a16="http://schemas.microsoft.com/office/drawing/2014/main" id="{A9582CA7-7064-DB88-41B4-9E1FE2E995C1}"/>
              </a:ext>
            </a:extLst>
          </p:cNvPr>
          <p:cNvSpPr/>
          <p:nvPr/>
        </p:nvSpPr>
        <p:spPr>
          <a:xfrm>
            <a:off x="1095917" y="4742546"/>
            <a:ext cx="1434303" cy="5940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Black" panose="020B0A04020102020204" pitchFamily="34" charset="0"/>
              </a:rPr>
              <a:t>3 CATEGORIES</a:t>
            </a:r>
            <a:endParaRPr lang="en-IN" sz="1200" b="1" dirty="0">
              <a:solidFill>
                <a:schemeClr val="tx1"/>
              </a:solidFill>
              <a:latin typeface="Arial Black" panose="020B0A04020102020204" pitchFamily="34" charset="0"/>
            </a:endParaRPr>
          </a:p>
        </p:txBody>
      </p:sp>
      <p:sp>
        <p:nvSpPr>
          <p:cNvPr id="132" name="Rectangle 131">
            <a:extLst>
              <a:ext uri="{FF2B5EF4-FFF2-40B4-BE49-F238E27FC236}">
                <a16:creationId xmlns:a16="http://schemas.microsoft.com/office/drawing/2014/main" id="{F6908750-164B-8729-C240-64C27D695063}"/>
              </a:ext>
            </a:extLst>
          </p:cNvPr>
          <p:cNvSpPr/>
          <p:nvPr/>
        </p:nvSpPr>
        <p:spPr>
          <a:xfrm>
            <a:off x="78737" y="5347084"/>
            <a:ext cx="1529153" cy="22078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Black" panose="020B0A04020102020204" pitchFamily="34" charset="0"/>
              </a:rPr>
              <a:t>7 PRODUCT SUB-CATEGORIES</a:t>
            </a:r>
            <a:endParaRPr lang="en-IN" sz="900" b="1" dirty="0">
              <a:solidFill>
                <a:schemeClr val="tx1"/>
              </a:solidFill>
              <a:latin typeface="Arial Black" panose="020B0A04020102020204" pitchFamily="34" charset="0"/>
            </a:endParaRPr>
          </a:p>
        </p:txBody>
      </p:sp>
      <p:sp>
        <p:nvSpPr>
          <p:cNvPr id="133" name="Rectangle 132">
            <a:extLst>
              <a:ext uri="{FF2B5EF4-FFF2-40B4-BE49-F238E27FC236}">
                <a16:creationId xmlns:a16="http://schemas.microsoft.com/office/drawing/2014/main" id="{E0829D21-6FF9-3378-931F-1FEC3C6465A2}"/>
              </a:ext>
            </a:extLst>
          </p:cNvPr>
          <p:cNvSpPr/>
          <p:nvPr/>
        </p:nvSpPr>
        <p:spPr>
          <a:xfrm>
            <a:off x="119270" y="6502761"/>
            <a:ext cx="1612948" cy="16639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Black" panose="020B0A04020102020204" pitchFamily="34" charset="0"/>
              </a:rPr>
              <a:t>3049 PRODUCTS</a:t>
            </a:r>
            <a:endParaRPr lang="en-IN" sz="1200" b="1" dirty="0">
              <a:solidFill>
                <a:schemeClr val="tx1"/>
              </a:solidFill>
              <a:latin typeface="Arial Black" panose="020B0A04020102020204" pitchFamily="34" charset="0"/>
            </a:endParaRPr>
          </a:p>
        </p:txBody>
      </p:sp>
      <p:cxnSp>
        <p:nvCxnSpPr>
          <p:cNvPr id="137" name="Connector: Elbow 136">
            <a:extLst>
              <a:ext uri="{FF2B5EF4-FFF2-40B4-BE49-F238E27FC236}">
                <a16:creationId xmlns:a16="http://schemas.microsoft.com/office/drawing/2014/main" id="{99C37EE7-3072-00C1-325C-19B079DA5ADA}"/>
              </a:ext>
            </a:extLst>
          </p:cNvPr>
          <p:cNvCxnSpPr>
            <a:stCxn id="32" idx="2"/>
            <a:endCxn id="37" idx="0"/>
          </p:cNvCxnSpPr>
          <p:nvPr/>
        </p:nvCxnSpPr>
        <p:spPr>
          <a:xfrm rot="5400000">
            <a:off x="2116099" y="6014299"/>
            <a:ext cx="723267" cy="1035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7735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71A75-5C73-B78C-A76F-9DB5B580E178}"/>
              </a:ext>
            </a:extLst>
          </p:cNvPr>
          <p:cNvSpPr>
            <a:spLocks noGrp="1"/>
          </p:cNvSpPr>
          <p:nvPr>
            <p:ph type="title"/>
          </p:nvPr>
        </p:nvSpPr>
        <p:spPr>
          <a:xfrm>
            <a:off x="838200" y="454578"/>
            <a:ext cx="10515600" cy="1672397"/>
          </a:xfrm>
        </p:spPr>
        <p:txBody>
          <a:bodyPr/>
          <a:lstStyle/>
          <a:p>
            <a:pPr algn="ctr"/>
            <a:r>
              <a:rPr lang="en-IN" b="1" dirty="0">
                <a:latin typeface="Times New Roman" panose="02020603050405020304" pitchFamily="18" charset="0"/>
                <a:cs typeface="Times New Roman" panose="02020603050405020304" pitchFamily="18" charset="0"/>
              </a:rPr>
              <a:t>Forecasting Methodology</a:t>
            </a:r>
          </a:p>
        </p:txBody>
      </p:sp>
      <p:sp>
        <p:nvSpPr>
          <p:cNvPr id="3" name="Content Placeholder 2">
            <a:extLst>
              <a:ext uri="{FF2B5EF4-FFF2-40B4-BE49-F238E27FC236}">
                <a16:creationId xmlns:a16="http://schemas.microsoft.com/office/drawing/2014/main" id="{EB7DCCDC-98DA-530F-6160-758B7276F438}"/>
              </a:ext>
            </a:extLst>
          </p:cNvPr>
          <p:cNvSpPr>
            <a:spLocks noGrp="1"/>
          </p:cNvSpPr>
          <p:nvPr>
            <p:ph idx="1"/>
          </p:nvPr>
        </p:nvSpPr>
        <p:spPr>
          <a:xfrm>
            <a:off x="838200" y="2126975"/>
            <a:ext cx="10515600" cy="4049987"/>
          </a:xfrm>
        </p:spPr>
        <p:txBody>
          <a:bodyPr/>
          <a:lstStyle/>
          <a:p>
            <a:pPr>
              <a:buFont typeface="Wingdings" panose="05000000000000000000" pitchFamily="2" charset="2"/>
              <a:buChar char="q"/>
            </a:pPr>
            <a:r>
              <a:rPr lang="en-IN" b="1" dirty="0"/>
              <a:t>Base Forecasts: </a:t>
            </a:r>
          </a:p>
          <a:p>
            <a:pPr lvl="1"/>
            <a:r>
              <a:rPr lang="en-IN" b="1" dirty="0"/>
              <a:t>Used ARIMA(1,1,1) for each level: </a:t>
            </a:r>
            <a:r>
              <a:rPr lang="en-IN" dirty="0"/>
              <a:t>Total, States, Stores, Items. </a:t>
            </a:r>
          </a:p>
          <a:p>
            <a:pPr lvl="1"/>
            <a:r>
              <a:rPr lang="en-IN" b="1" dirty="0"/>
              <a:t>ARIMA(1,1,1): </a:t>
            </a:r>
            <a:r>
              <a:rPr lang="en-IN" dirty="0"/>
              <a:t>1 lagged value (AR), 1 differencing (I), 1 lagged error (MA). </a:t>
            </a:r>
          </a:p>
          <a:p>
            <a:pPr lvl="1"/>
            <a:r>
              <a:rPr lang="en-IN" b="1" dirty="0"/>
              <a:t>Total ARIMA models: </a:t>
            </a:r>
            <a:r>
              <a:rPr lang="en-IN" dirty="0"/>
              <a:t>13 (1 Total + 2 States + 5 Stores + 5 Items).</a:t>
            </a:r>
          </a:p>
          <a:p>
            <a:pPr lvl="1"/>
            <a:endParaRPr lang="en-IN" dirty="0"/>
          </a:p>
          <a:p>
            <a:pPr>
              <a:buFont typeface="Wingdings" panose="05000000000000000000" pitchFamily="2" charset="2"/>
              <a:buChar char="q"/>
            </a:pPr>
            <a:r>
              <a:rPr lang="en-IN" dirty="0"/>
              <a:t> </a:t>
            </a:r>
            <a:r>
              <a:rPr lang="en-IN" b="1" dirty="0"/>
              <a:t>Hierarchical Reconciliation:</a:t>
            </a:r>
          </a:p>
          <a:p>
            <a:pPr lvl="1"/>
            <a:r>
              <a:rPr lang="en-IN" b="1" dirty="0"/>
              <a:t>Bottom-Up (BU): </a:t>
            </a:r>
            <a:r>
              <a:rPr lang="en-IN" dirty="0"/>
              <a:t>Sum item forecasts to higher levels. </a:t>
            </a:r>
          </a:p>
          <a:p>
            <a:pPr lvl="1"/>
            <a:r>
              <a:rPr lang="en-IN" b="1" dirty="0" err="1"/>
              <a:t>MinT</a:t>
            </a:r>
            <a:r>
              <a:rPr lang="en-IN" b="1" dirty="0"/>
              <a:t> (Minimum Trace): </a:t>
            </a:r>
            <a:r>
              <a:rPr lang="en-IN" dirty="0"/>
              <a:t>Adjusts all levels for coherence using OLS</a:t>
            </a:r>
          </a:p>
        </p:txBody>
      </p:sp>
    </p:spTree>
    <p:extLst>
      <p:ext uri="{BB962C8B-B14F-4D97-AF65-F5344CB8AC3E}">
        <p14:creationId xmlns:p14="http://schemas.microsoft.com/office/powerpoint/2010/main" val="2181618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D7E34-CF0C-5457-855F-58632CCBCB48}"/>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Base Forecast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E0882A-C2F8-D9E7-EE60-AF6212082E90}"/>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US" dirty="0"/>
              <a:t>The </a:t>
            </a:r>
            <a:r>
              <a:rPr lang="en-US" dirty="0">
                <a:effectLst/>
              </a:rPr>
              <a:t>base forecasts are generated for each level of hierarchy using the </a:t>
            </a:r>
            <a:r>
              <a:rPr lang="en-US" b="1" dirty="0">
                <a:effectLst/>
              </a:rPr>
              <a:t>ARIMA </a:t>
            </a:r>
            <a:r>
              <a:rPr lang="en-US" dirty="0">
                <a:effectLst/>
              </a:rPr>
              <a:t>(</a:t>
            </a:r>
            <a:r>
              <a:rPr lang="en-US" dirty="0" err="1">
                <a:effectLst/>
              </a:rPr>
              <a:t>AutoRegressive</a:t>
            </a:r>
            <a:r>
              <a:rPr lang="en-US" dirty="0">
                <a:effectLst/>
              </a:rPr>
              <a:t> Integrated Moving Average) model. The methodology is as follows:</a:t>
            </a:r>
          </a:p>
          <a:p>
            <a:pPr>
              <a:buFont typeface="Wingdings" panose="05000000000000000000" pitchFamily="2" charset="2"/>
              <a:buChar char="q"/>
            </a:pPr>
            <a:r>
              <a:rPr lang="en-US" dirty="0"/>
              <a:t>The </a:t>
            </a:r>
            <a:r>
              <a:rPr lang="en-US" b="1" dirty="0"/>
              <a:t>ARIMA</a:t>
            </a:r>
            <a:r>
              <a:rPr lang="en-US" dirty="0"/>
              <a:t> model is configured with the order </a:t>
            </a:r>
            <a:r>
              <a:rPr lang="en-US" b="1" dirty="0"/>
              <a:t>(1,1,1)</a:t>
            </a:r>
            <a:r>
              <a:rPr lang="en-US" dirty="0"/>
              <a:t>:</a:t>
            </a:r>
          </a:p>
          <a:p>
            <a:pPr lvl="1"/>
            <a:r>
              <a:rPr lang="en-US" b="1" dirty="0"/>
              <a:t>AR(1)</a:t>
            </a:r>
            <a:r>
              <a:rPr lang="en-US" dirty="0"/>
              <a:t>: One autoregressive term.</a:t>
            </a:r>
          </a:p>
          <a:p>
            <a:pPr lvl="1"/>
            <a:r>
              <a:rPr lang="en-US" b="1" dirty="0"/>
              <a:t>I(1)</a:t>
            </a:r>
            <a:r>
              <a:rPr lang="en-US" dirty="0"/>
              <a:t>: First-order differencing to make the series stationary.</a:t>
            </a:r>
          </a:p>
          <a:p>
            <a:pPr lvl="1"/>
            <a:r>
              <a:rPr lang="en-US" b="1" dirty="0"/>
              <a:t>MA(1)</a:t>
            </a:r>
            <a:r>
              <a:rPr lang="en-US" dirty="0"/>
              <a:t>: One moving average term.</a:t>
            </a:r>
          </a:p>
          <a:p>
            <a:pPr>
              <a:buFont typeface="Wingdings" panose="05000000000000000000" pitchFamily="2" charset="2"/>
              <a:buChar char="q"/>
            </a:pPr>
            <a:r>
              <a:rPr lang="en-US" b="1" dirty="0">
                <a:effectLst/>
              </a:rPr>
              <a:t>Fit and Forecast: </a:t>
            </a:r>
            <a:r>
              <a:rPr lang="en-US" dirty="0">
                <a:effectLst/>
              </a:rPr>
              <a:t>For each time series (item, store, state, and total levels), the ARIMA model is fitted to the historical sales data. It then forecasts the average sales for the next 28 days.</a:t>
            </a:r>
          </a:p>
          <a:p>
            <a:pPr>
              <a:buFont typeface="Wingdings" panose="05000000000000000000" pitchFamily="2" charset="2"/>
              <a:buChar char="q"/>
            </a:pPr>
            <a:r>
              <a:rPr lang="en-US" b="1" dirty="0">
                <a:effectLst/>
              </a:rPr>
              <a:t>Fallback: </a:t>
            </a:r>
            <a:r>
              <a:rPr lang="en-US" dirty="0">
                <a:effectLst/>
              </a:rPr>
              <a:t>If the </a:t>
            </a:r>
            <a:r>
              <a:rPr lang="en-US" b="1" dirty="0">
                <a:effectLst/>
              </a:rPr>
              <a:t>ARIMA</a:t>
            </a:r>
            <a:r>
              <a:rPr lang="en-US" dirty="0">
                <a:effectLst/>
              </a:rPr>
              <a:t> model fails to converge (e.g., due to non-stationarity or other issues), the code uses the mean of the last 28 days as a fallback forecast.</a:t>
            </a:r>
          </a:p>
          <a:p>
            <a:endParaRPr lang="en-US" dirty="0">
              <a:effectLst/>
            </a:endParaRPr>
          </a:p>
          <a:p>
            <a:endParaRPr lang="en-IN" dirty="0"/>
          </a:p>
        </p:txBody>
      </p:sp>
    </p:spTree>
    <p:extLst>
      <p:ext uri="{BB962C8B-B14F-4D97-AF65-F5344CB8AC3E}">
        <p14:creationId xmlns:p14="http://schemas.microsoft.com/office/powerpoint/2010/main" val="2983814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DFF59-FAAE-0EB4-0B6C-39E60A07F884}"/>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Base Forecast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E9AA74-3C59-DC3F-3655-53CE604B163E}"/>
              </a:ext>
            </a:extLst>
          </p:cNvPr>
          <p:cNvSpPr>
            <a:spLocks noGrp="1"/>
          </p:cNvSpPr>
          <p:nvPr>
            <p:ph idx="1"/>
          </p:nvPr>
        </p:nvSpPr>
        <p:spPr>
          <a:xfrm>
            <a:off x="838200" y="1846407"/>
            <a:ext cx="10515600" cy="4351338"/>
          </a:xfrm>
        </p:spPr>
        <p:txBody>
          <a:bodyPr>
            <a:normAutofit lnSpcReduction="10000"/>
          </a:bodyPr>
          <a:lstStyle/>
          <a:p>
            <a:pPr>
              <a:buFont typeface="Wingdings" panose="05000000000000000000" pitchFamily="2" charset="2"/>
              <a:buChar char="q"/>
            </a:pPr>
            <a:r>
              <a:rPr lang="en-IN" b="1" dirty="0">
                <a:effectLst/>
              </a:rPr>
              <a:t>Levels Forecasted</a:t>
            </a: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Item-level</a:t>
            </a:r>
            <a:r>
              <a:rPr kumimoji="0" lang="en-US" altLang="en-US" b="0" i="0" u="none" strike="noStrike" cap="none" normalizeH="0" baseline="0" dirty="0">
                <a:ln>
                  <a:noFill/>
                </a:ln>
                <a:solidFill>
                  <a:schemeClr val="tx1"/>
                </a:solidFill>
                <a:effectLst/>
                <a:latin typeface="Arial" panose="020B0604020202020204" pitchFamily="34" charset="0"/>
              </a:rPr>
              <a:t>: Forecasts are generated for each of the five items by summing sales across all relevant stores. </a:t>
            </a: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Store-level</a:t>
            </a:r>
            <a:r>
              <a:rPr kumimoji="0" lang="en-US" altLang="en-US" b="0" i="0" u="none" strike="noStrike" cap="none" normalizeH="0" baseline="0" dirty="0">
                <a:ln>
                  <a:noFill/>
                </a:ln>
                <a:solidFill>
                  <a:schemeClr val="tx1"/>
                </a:solidFill>
                <a:effectLst/>
                <a:latin typeface="Arial" panose="020B0604020202020204" pitchFamily="34" charset="0"/>
              </a:rPr>
              <a:t>: Forecasts are generated for each of the five stores by summing sales across all relevant items. </a:t>
            </a: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State-level</a:t>
            </a:r>
            <a:r>
              <a:rPr kumimoji="0" lang="en-US" altLang="en-US" b="0" i="0" u="none" strike="noStrike" cap="none" normalizeH="0" baseline="0" dirty="0">
                <a:ln>
                  <a:noFill/>
                </a:ln>
                <a:solidFill>
                  <a:schemeClr val="tx1"/>
                </a:solidFill>
                <a:effectLst/>
                <a:latin typeface="Arial" panose="020B0604020202020204" pitchFamily="34" charset="0"/>
              </a:rPr>
              <a:t>: Forecasts are generated for the two states by summing sales across all relevant stores. </a:t>
            </a: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Total-level</a:t>
            </a:r>
            <a:r>
              <a:rPr kumimoji="0" lang="en-US" altLang="en-US" b="0" i="0" u="none" strike="noStrike" cap="none" normalizeH="0" baseline="0" dirty="0">
                <a:ln>
                  <a:noFill/>
                </a:ln>
                <a:solidFill>
                  <a:schemeClr val="tx1"/>
                </a:solidFill>
                <a:effectLst/>
                <a:latin typeface="Arial" panose="020B0604020202020204" pitchFamily="34" charset="0"/>
              </a:rPr>
              <a:t>: A single forecast is generated for the total sales across all items, stores, and states. </a:t>
            </a:r>
          </a:p>
          <a:p>
            <a:pPr>
              <a:buFont typeface="Wingdings" panose="05000000000000000000" pitchFamily="2" charset="2"/>
              <a:buChar char="q"/>
            </a:pPr>
            <a:r>
              <a:rPr lang="en-US" b="1" dirty="0">
                <a:effectLst/>
              </a:rPr>
              <a:t>Output: </a:t>
            </a:r>
            <a:r>
              <a:rPr lang="en-US" dirty="0">
                <a:effectLst/>
              </a:rPr>
              <a:t>The base forecasts are stored in separate </a:t>
            </a:r>
            <a:r>
              <a:rPr lang="en-US" dirty="0" err="1">
                <a:effectLst/>
              </a:rPr>
              <a:t>DataFrames</a:t>
            </a:r>
            <a:r>
              <a:rPr lang="en-US" dirty="0">
                <a:effectLst/>
              </a:rPr>
              <a:t> (</a:t>
            </a:r>
            <a:r>
              <a:rPr lang="en-US" dirty="0" err="1">
                <a:effectLst/>
              </a:rPr>
              <a:t>item_forecasts</a:t>
            </a:r>
            <a:r>
              <a:rPr lang="en-US" dirty="0">
                <a:effectLst/>
              </a:rPr>
              <a:t>, </a:t>
            </a:r>
            <a:r>
              <a:rPr lang="en-US" dirty="0" err="1">
                <a:effectLst/>
              </a:rPr>
              <a:t>store_forecasts</a:t>
            </a:r>
            <a:r>
              <a:rPr lang="en-US" dirty="0">
                <a:effectLst/>
              </a:rPr>
              <a:t>, </a:t>
            </a:r>
            <a:r>
              <a:rPr lang="en-US" dirty="0" err="1">
                <a:effectLst/>
              </a:rPr>
              <a:t>state_forecasts</a:t>
            </a:r>
            <a:r>
              <a:rPr lang="en-US" dirty="0">
                <a:effectLst/>
              </a:rPr>
              <a:t>, </a:t>
            </a:r>
            <a:r>
              <a:rPr lang="en-US" dirty="0" err="1">
                <a:effectLst/>
              </a:rPr>
              <a:t>total_forecast</a:t>
            </a:r>
            <a:r>
              <a:rPr lang="en-US" dirty="0">
                <a:effectLst/>
              </a:rPr>
              <a:t>) and later combined into a vector </a:t>
            </a:r>
            <a:r>
              <a:rPr lang="en-US" b="1" dirty="0">
                <a:effectLst/>
              </a:rPr>
              <a:t>(</a:t>
            </a:r>
            <a:r>
              <a:rPr lang="en-US" b="1" dirty="0" err="1">
                <a:effectLst/>
              </a:rPr>
              <a:t>base_forecasts</a:t>
            </a:r>
            <a:r>
              <a:rPr lang="en-US" b="1" dirty="0">
                <a:effectLst/>
              </a:rPr>
              <a:t>) </a:t>
            </a:r>
            <a:r>
              <a:rPr lang="en-US" dirty="0">
                <a:effectLst/>
              </a:rPr>
              <a:t>for reconciliation.</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3744162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0C84-F541-B658-04D0-F9F3569A9476}"/>
              </a:ext>
            </a:extLst>
          </p:cNvPr>
          <p:cNvSpPr>
            <a:spLocks noGrp="1"/>
          </p:cNvSpPr>
          <p:nvPr>
            <p:ph type="title"/>
          </p:nvPr>
        </p:nvSpPr>
        <p:spPr/>
        <p:txBody>
          <a:bodyPr>
            <a:normAutofit fontScale="90000"/>
          </a:bodyPr>
          <a:lstStyle/>
          <a:p>
            <a:pPr algn="ctr"/>
            <a:br>
              <a:rPr lang="en-IN" dirty="0">
                <a:effectLst/>
              </a:rPr>
            </a:br>
            <a:r>
              <a:rPr lang="en-IN" sz="4900" b="1" dirty="0">
                <a:effectLst/>
                <a:latin typeface="Times New Roman" panose="02020603050405020304" pitchFamily="18" charset="0"/>
                <a:cs typeface="Times New Roman" panose="02020603050405020304" pitchFamily="18" charset="0"/>
              </a:rPr>
              <a:t>Hierarchical Reconciliation</a:t>
            </a:r>
            <a:br>
              <a:rPr lang="en-IN" dirty="0">
                <a:effectLst/>
              </a:rPr>
            </a:br>
            <a:endParaRPr lang="en-IN" dirty="0"/>
          </a:p>
        </p:txBody>
      </p:sp>
      <p:sp>
        <p:nvSpPr>
          <p:cNvPr id="3" name="Content Placeholder 2">
            <a:extLst>
              <a:ext uri="{FF2B5EF4-FFF2-40B4-BE49-F238E27FC236}">
                <a16:creationId xmlns:a16="http://schemas.microsoft.com/office/drawing/2014/main" id="{B3F88C1B-A0E6-4912-9FA8-91D880B19352}"/>
              </a:ext>
            </a:extLst>
          </p:cNvPr>
          <p:cNvSpPr>
            <a:spLocks noGrp="1"/>
          </p:cNvSpPr>
          <p:nvPr>
            <p:ph idx="1"/>
          </p:nvPr>
        </p:nvSpPr>
        <p:spPr>
          <a:xfrm>
            <a:off x="670036" y="2121612"/>
            <a:ext cx="10515600" cy="3419037"/>
          </a:xfrm>
        </p:spPr>
        <p:txBody>
          <a:bodyPr/>
          <a:lstStyle/>
          <a:p>
            <a:pPr>
              <a:buFont typeface="Wingdings" panose="05000000000000000000" pitchFamily="2" charset="2"/>
              <a:buChar char="q"/>
            </a:pPr>
            <a:r>
              <a:rPr lang="en-US" dirty="0">
                <a:effectLst/>
              </a:rPr>
              <a:t>Hierarchical forecasting ensures that forecasts at different levels of the hierarchy (e.g., total, state, store, item) are coherent (aggregated forecasts at higher levels match the sum of forecasts at lower levels).</a:t>
            </a:r>
          </a:p>
          <a:p>
            <a:pPr marL="0" indent="0">
              <a:buNone/>
            </a:pPr>
            <a:endParaRPr lang="en-US" dirty="0">
              <a:effectLst/>
            </a:endParaRPr>
          </a:p>
          <a:p>
            <a:pPr>
              <a:buFont typeface="Wingdings" panose="05000000000000000000" pitchFamily="2" charset="2"/>
              <a:buChar char="q"/>
            </a:pPr>
            <a:r>
              <a:rPr lang="en-IN" dirty="0"/>
              <a:t>Two approaches are used for this purpose: </a:t>
            </a:r>
          </a:p>
          <a:p>
            <a:pPr marL="971550" lvl="1" indent="-514350">
              <a:buAutoNum type="alphaLcParenR"/>
            </a:pPr>
            <a:r>
              <a:rPr lang="en-IN" dirty="0">
                <a:effectLst/>
              </a:rPr>
              <a:t>Bottom-Up (BU) Reconciliation</a:t>
            </a:r>
          </a:p>
          <a:p>
            <a:pPr marL="971550" lvl="1" indent="-514350">
              <a:buAutoNum type="alphaLcParenR"/>
            </a:pPr>
            <a:r>
              <a:rPr lang="en-IN" dirty="0" err="1"/>
              <a:t>MinT</a:t>
            </a:r>
            <a:r>
              <a:rPr lang="en-IN" dirty="0"/>
              <a:t> (Minimum Trace) Reconciliation</a:t>
            </a:r>
            <a:endParaRPr lang="en-IN" dirty="0">
              <a:effectLst/>
            </a:endParaRPr>
          </a:p>
          <a:p>
            <a:pPr marL="0" indent="0">
              <a:buNone/>
            </a:pPr>
            <a:endParaRPr lang="en-IN" dirty="0"/>
          </a:p>
        </p:txBody>
      </p:sp>
    </p:spTree>
    <p:extLst>
      <p:ext uri="{BB962C8B-B14F-4D97-AF65-F5344CB8AC3E}">
        <p14:creationId xmlns:p14="http://schemas.microsoft.com/office/powerpoint/2010/main" val="356321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96203-E923-257A-8BE7-941CBF292A42}"/>
              </a:ext>
            </a:extLst>
          </p:cNvPr>
          <p:cNvSpPr>
            <a:spLocks noGrp="1"/>
          </p:cNvSpPr>
          <p:nvPr>
            <p:ph type="title"/>
          </p:nvPr>
        </p:nvSpPr>
        <p:spPr>
          <a:xfrm>
            <a:off x="838200" y="80908"/>
            <a:ext cx="10515600" cy="1180333"/>
          </a:xfrm>
        </p:spPr>
        <p:txBody>
          <a:bodyPr/>
          <a:lstStyle/>
          <a:p>
            <a:pPr algn="ctr"/>
            <a:r>
              <a:rPr lang="en-US" b="1" dirty="0">
                <a:latin typeface="Times New Roman" panose="02020603050405020304" pitchFamily="18" charset="0"/>
                <a:cs typeface="Times New Roman" panose="02020603050405020304" pitchFamily="18" charset="0"/>
              </a:rPr>
              <a:t>Bottom-Up (BU)Reconciliation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6E77A5-A036-5929-D51F-FE4823C7EE75}"/>
              </a:ext>
            </a:extLst>
          </p:cNvPr>
          <p:cNvSpPr>
            <a:spLocks noGrp="1"/>
          </p:cNvSpPr>
          <p:nvPr>
            <p:ph idx="1"/>
          </p:nvPr>
        </p:nvSpPr>
        <p:spPr>
          <a:xfrm>
            <a:off x="838200" y="1406471"/>
            <a:ext cx="10515600" cy="5257088"/>
          </a:xfrm>
        </p:spPr>
        <p:txBody>
          <a:bodyPr>
            <a:normAutofit/>
          </a:bodyPr>
          <a:lstStyle/>
          <a:p>
            <a:pPr>
              <a:buFont typeface="Wingdings" panose="05000000000000000000" pitchFamily="2" charset="2"/>
              <a:buChar char="q"/>
            </a:pPr>
            <a:r>
              <a:rPr lang="en-US" dirty="0">
                <a:effectLst/>
              </a:rPr>
              <a:t>In the Bottom-Up approach, forecasts are first generated at the lowest level of the hierarchy i.e., item-level.</a:t>
            </a:r>
          </a:p>
          <a:p>
            <a:pPr>
              <a:buFont typeface="Wingdings" panose="05000000000000000000" pitchFamily="2" charset="2"/>
              <a:buChar char="q"/>
            </a:pPr>
            <a:r>
              <a:rPr lang="en-US" dirty="0">
                <a:effectLst/>
              </a:rPr>
              <a:t>These item-level forecasts are then aggregated up the hierarchy to obtain forecasts for higher levels (store, state, and total).</a:t>
            </a:r>
          </a:p>
          <a:p>
            <a:pPr>
              <a:buFont typeface="Wingdings" panose="05000000000000000000" pitchFamily="2" charset="2"/>
              <a:buChar char="q"/>
            </a:pPr>
            <a:r>
              <a:rPr lang="en-US" dirty="0">
                <a:effectLst/>
              </a:rPr>
              <a:t>Mathematically, we can multiply the item-level forecasts by the summing matrix (S), which defines the hierarchical structure.</a:t>
            </a:r>
          </a:p>
          <a:p>
            <a:pPr>
              <a:buFont typeface="Wingdings" panose="05000000000000000000" pitchFamily="2" charset="2"/>
              <a:buChar char="q"/>
            </a:pPr>
            <a:r>
              <a:rPr lang="en-US" dirty="0"/>
              <a:t>Advantages: </a:t>
            </a:r>
          </a:p>
          <a:p>
            <a:pPr lvl="1"/>
            <a:r>
              <a:rPr lang="en-US" dirty="0"/>
              <a:t>Preserves the detailed information at the lower (item) level.</a:t>
            </a:r>
          </a:p>
          <a:p>
            <a:pPr>
              <a:buFont typeface="Wingdings" panose="05000000000000000000" pitchFamily="2" charset="2"/>
              <a:buChar char="q"/>
            </a:pPr>
            <a:r>
              <a:rPr lang="en-US" dirty="0"/>
              <a:t>Disadvantages: </a:t>
            </a:r>
          </a:p>
          <a:p>
            <a:pPr lvl="1"/>
            <a:r>
              <a:rPr lang="en-US" dirty="0"/>
              <a:t>Ignores information from higher-level forecasts, which may lead to less accurate aggregates if bottom-level data is noisy.</a:t>
            </a:r>
          </a:p>
          <a:p>
            <a:pPr>
              <a:buFont typeface="Wingdings" panose="05000000000000000000" pitchFamily="2" charset="2"/>
              <a:buChar char="q"/>
            </a:pPr>
            <a:endParaRPr lang="en-US" dirty="0">
              <a:effectLst/>
            </a:endParaRPr>
          </a:p>
          <a:p>
            <a:endParaRPr lang="en-IN" dirty="0"/>
          </a:p>
        </p:txBody>
      </p:sp>
    </p:spTree>
    <p:extLst>
      <p:ext uri="{BB962C8B-B14F-4D97-AF65-F5344CB8AC3E}">
        <p14:creationId xmlns:p14="http://schemas.microsoft.com/office/powerpoint/2010/main" val="1752973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2174</TotalTime>
  <Words>3301</Words>
  <Application>Microsoft Office PowerPoint</Application>
  <PresentationFormat>Widescreen</PresentationFormat>
  <Paragraphs>231</Paragraphs>
  <Slides>34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Arial Black</vt:lpstr>
      <vt:lpstr>Calibri</vt:lpstr>
      <vt:lpstr>Calibri Light</vt:lpstr>
      <vt:lpstr>ElsevierGulliver</vt:lpstr>
      <vt:lpstr>source-serif-pro</vt:lpstr>
      <vt:lpstr>Times New Roman</vt:lpstr>
      <vt:lpstr>Wingdings</vt:lpstr>
      <vt:lpstr>Office Theme</vt:lpstr>
      <vt:lpstr>PowerPoint Presentation</vt:lpstr>
      <vt:lpstr>Objective </vt:lpstr>
      <vt:lpstr>Dataset Overview </vt:lpstr>
      <vt:lpstr>PowerPoint Presentation</vt:lpstr>
      <vt:lpstr>Forecasting Methodology</vt:lpstr>
      <vt:lpstr>Base Forecast</vt:lpstr>
      <vt:lpstr>Base Forecast</vt:lpstr>
      <vt:lpstr> Hierarchical Reconciliation </vt:lpstr>
      <vt:lpstr>Bottom-Up (BU)Reconciliation</vt:lpstr>
      <vt:lpstr> MinT (Minimum Trace) Reconciliation </vt:lpstr>
      <vt:lpstr>Summing Matrix (S)</vt:lpstr>
      <vt:lpstr>Observations</vt:lpstr>
      <vt:lpstr>First 28 Days (D_1 to D_28)</vt:lpstr>
      <vt:lpstr>PowerPoint Presentation</vt:lpstr>
      <vt:lpstr>PowerPoint Presentation</vt:lpstr>
      <vt:lpstr>D_345 to D_371</vt:lpstr>
      <vt:lpstr>PowerPoint Presentation</vt:lpstr>
      <vt:lpstr>PowerPoint Presentation</vt:lpstr>
      <vt:lpstr>D_373 to D_400</vt:lpstr>
      <vt:lpstr>PowerPoint Presentation</vt:lpstr>
      <vt:lpstr>PowerPoint Presentation</vt:lpstr>
      <vt:lpstr>D_500 to D_528</vt:lpstr>
      <vt:lpstr>PowerPoint Presentation</vt:lpstr>
      <vt:lpstr>PowerPoint Presentation</vt:lpstr>
      <vt:lpstr>D_600 to D_628</vt:lpstr>
      <vt:lpstr>PowerPoint Presentation</vt:lpstr>
      <vt:lpstr>PowerPoint Presentation</vt:lpstr>
      <vt:lpstr>  Key Features and Considerations  </vt:lpstr>
      <vt:lpstr>XGBoost Application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SHRIYA SHUKLA</dc:creator>
  <cp:lastModifiedBy>SHRIYA SHUKLA</cp:lastModifiedBy>
  <cp:revision>13</cp:revision>
  <dcterms:created xsi:type="dcterms:W3CDTF">2025-06-11T15:03:24Z</dcterms:created>
  <dcterms:modified xsi:type="dcterms:W3CDTF">2025-06-22T13:00:31Z</dcterms:modified>
</cp:coreProperties>
</file>