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3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7426676-F1D1-4D56-BB63-0B42CF6104F7}"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6277A7-BF61-44E8-9EE5-156736DEA224}" type="slidenum">
              <a:rPr lang="en-US" smtClean="0"/>
              <a:t>‹#›</a:t>
            </a:fld>
            <a:endParaRPr lang="en-US"/>
          </a:p>
        </p:txBody>
      </p:sp>
    </p:spTree>
    <p:extLst>
      <p:ext uri="{BB962C8B-B14F-4D97-AF65-F5344CB8AC3E}">
        <p14:creationId xmlns:p14="http://schemas.microsoft.com/office/powerpoint/2010/main" val="378933257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26676-F1D1-4D56-BB63-0B42CF6104F7}"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277A7-BF61-44E8-9EE5-156736DEA224}" type="slidenum">
              <a:rPr lang="en-US" smtClean="0"/>
              <a:t>‹#›</a:t>
            </a:fld>
            <a:endParaRPr lang="en-US"/>
          </a:p>
        </p:txBody>
      </p:sp>
    </p:spTree>
    <p:extLst>
      <p:ext uri="{BB962C8B-B14F-4D97-AF65-F5344CB8AC3E}">
        <p14:creationId xmlns:p14="http://schemas.microsoft.com/office/powerpoint/2010/main" val="3433442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426676-F1D1-4D56-BB63-0B42CF6104F7}"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6277A7-BF61-44E8-9EE5-156736DEA224}" type="slidenum">
              <a:rPr lang="en-US" smtClean="0"/>
              <a:t>‹#›</a:t>
            </a:fld>
            <a:endParaRPr lang="en-US"/>
          </a:p>
        </p:txBody>
      </p:sp>
    </p:spTree>
    <p:extLst>
      <p:ext uri="{BB962C8B-B14F-4D97-AF65-F5344CB8AC3E}">
        <p14:creationId xmlns:p14="http://schemas.microsoft.com/office/powerpoint/2010/main" val="1068622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426676-F1D1-4D56-BB63-0B42CF6104F7}"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6277A7-BF61-44E8-9EE5-156736DEA224}" type="slidenum">
              <a:rPr lang="en-US" smtClean="0"/>
              <a:t>‹#›</a:t>
            </a:fld>
            <a:endParaRPr lang="en-US"/>
          </a:p>
        </p:txBody>
      </p:sp>
    </p:spTree>
    <p:extLst>
      <p:ext uri="{BB962C8B-B14F-4D97-AF65-F5344CB8AC3E}">
        <p14:creationId xmlns:p14="http://schemas.microsoft.com/office/powerpoint/2010/main" val="877418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D7426676-F1D1-4D56-BB63-0B42CF6104F7}"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6277A7-BF61-44E8-9EE5-156736DEA224}" type="slidenum">
              <a:rPr lang="en-US" smtClean="0"/>
              <a:t>‹#›</a:t>
            </a:fld>
            <a:endParaRPr lang="en-US"/>
          </a:p>
        </p:txBody>
      </p:sp>
    </p:spTree>
    <p:extLst>
      <p:ext uri="{BB962C8B-B14F-4D97-AF65-F5344CB8AC3E}">
        <p14:creationId xmlns:p14="http://schemas.microsoft.com/office/powerpoint/2010/main" val="41742087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D7426676-F1D1-4D56-BB63-0B42CF6104F7}" type="datetimeFigureOut">
              <a:rPr lang="en-US" smtClean="0"/>
              <a:t>8/21/2023</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B16277A7-BF61-44E8-9EE5-156736DEA224}" type="slidenum">
              <a:rPr lang="en-US" smtClean="0"/>
              <a:t>‹#›</a:t>
            </a:fld>
            <a:endParaRPr lang="en-US"/>
          </a:p>
        </p:txBody>
      </p:sp>
    </p:spTree>
    <p:extLst>
      <p:ext uri="{BB962C8B-B14F-4D97-AF65-F5344CB8AC3E}">
        <p14:creationId xmlns:p14="http://schemas.microsoft.com/office/powerpoint/2010/main" val="2808332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D7426676-F1D1-4D56-BB63-0B42CF6104F7}"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6277A7-BF61-44E8-9EE5-156736DEA224}"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8424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426676-F1D1-4D56-BB63-0B42CF6104F7}"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6277A7-BF61-44E8-9EE5-156736DEA224}" type="slidenum">
              <a:rPr lang="en-US" smtClean="0"/>
              <a:t>‹#›</a:t>
            </a:fld>
            <a:endParaRPr lang="en-US"/>
          </a:p>
        </p:txBody>
      </p:sp>
    </p:spTree>
    <p:extLst>
      <p:ext uri="{BB962C8B-B14F-4D97-AF65-F5344CB8AC3E}">
        <p14:creationId xmlns:p14="http://schemas.microsoft.com/office/powerpoint/2010/main" val="3226936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426676-F1D1-4D56-BB63-0B42CF6104F7}"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6277A7-BF61-44E8-9EE5-156736DEA224}" type="slidenum">
              <a:rPr lang="en-US" smtClean="0"/>
              <a:t>‹#›</a:t>
            </a:fld>
            <a:endParaRPr lang="en-US"/>
          </a:p>
        </p:txBody>
      </p:sp>
    </p:spTree>
    <p:extLst>
      <p:ext uri="{BB962C8B-B14F-4D97-AF65-F5344CB8AC3E}">
        <p14:creationId xmlns:p14="http://schemas.microsoft.com/office/powerpoint/2010/main" val="1104912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426676-F1D1-4D56-BB63-0B42CF6104F7}" type="datetimeFigureOut">
              <a:rPr lang="en-US" smtClean="0"/>
              <a:t>8/21/2023</a:t>
            </a:fld>
            <a:endParaRPr lang="en-US"/>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en-US"/>
          </a:p>
        </p:txBody>
      </p:sp>
      <p:sp>
        <p:nvSpPr>
          <p:cNvPr id="7" name="Slide Number Placeholder 6"/>
          <p:cNvSpPr>
            <a:spLocks noGrp="1"/>
          </p:cNvSpPr>
          <p:nvPr>
            <p:ph type="sldNum" sz="quarter" idx="12"/>
          </p:nvPr>
        </p:nvSpPr>
        <p:spPr/>
        <p:txBody>
          <a:bodyPr/>
          <a:lstStyle/>
          <a:p>
            <a:fld id="{B16277A7-BF61-44E8-9EE5-156736DEA224}" type="slidenum">
              <a:rPr lang="en-US" smtClean="0"/>
              <a:t>‹#›</a:t>
            </a:fld>
            <a:endParaRPr lang="en-US"/>
          </a:p>
        </p:txBody>
      </p:sp>
    </p:spTree>
    <p:extLst>
      <p:ext uri="{BB962C8B-B14F-4D97-AF65-F5344CB8AC3E}">
        <p14:creationId xmlns:p14="http://schemas.microsoft.com/office/powerpoint/2010/main" val="638355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D7426676-F1D1-4D56-BB63-0B42CF6104F7}" type="datetimeFigureOut">
              <a:rPr lang="en-US" smtClean="0"/>
              <a:t>8/21/2023</a:t>
            </a:fld>
            <a:endParaRPr lang="en-US"/>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en-US"/>
          </a:p>
        </p:txBody>
      </p:sp>
      <p:sp>
        <p:nvSpPr>
          <p:cNvPr id="7" name="Slide Number Placeholder 6"/>
          <p:cNvSpPr>
            <a:spLocks noGrp="1"/>
          </p:cNvSpPr>
          <p:nvPr>
            <p:ph type="sldNum" sz="quarter" idx="12"/>
          </p:nvPr>
        </p:nvSpPr>
        <p:spPr/>
        <p:txBody>
          <a:bodyPr/>
          <a:lstStyle/>
          <a:p>
            <a:fld id="{B16277A7-BF61-44E8-9EE5-156736DEA224}" type="slidenum">
              <a:rPr lang="en-US" smtClean="0"/>
              <a:t>‹#›</a:t>
            </a:fld>
            <a:endParaRPr lang="en-US"/>
          </a:p>
        </p:txBody>
      </p:sp>
    </p:spTree>
    <p:extLst>
      <p:ext uri="{BB962C8B-B14F-4D97-AF65-F5344CB8AC3E}">
        <p14:creationId xmlns:p14="http://schemas.microsoft.com/office/powerpoint/2010/main" val="136965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9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7426676-F1D1-4D56-BB63-0B42CF6104F7}" type="datetimeFigureOut">
              <a:rPr lang="en-US" smtClean="0"/>
              <a:t>8/21/2023</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16277A7-BF61-44E8-9EE5-156736DEA224}" type="slidenum">
              <a:rPr lang="en-US" smtClean="0"/>
              <a:t>‹#›</a:t>
            </a:fld>
            <a:endParaRPr lang="en-US"/>
          </a:p>
        </p:txBody>
      </p:sp>
    </p:spTree>
    <p:extLst>
      <p:ext uri="{BB962C8B-B14F-4D97-AF65-F5344CB8AC3E}">
        <p14:creationId xmlns:p14="http://schemas.microsoft.com/office/powerpoint/2010/main" val="2313239885"/>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 id="2147484144" r:id="rId5"/>
    <p:sldLayoutId id="2147484145" r:id="rId6"/>
    <p:sldLayoutId id="2147484146" r:id="rId7"/>
    <p:sldLayoutId id="2147484147" r:id="rId8"/>
    <p:sldLayoutId id="2147484148" r:id="rId9"/>
    <p:sldLayoutId id="2147484149" r:id="rId10"/>
    <p:sldLayoutId id="2147484150" r:id="rId11"/>
  </p:sldLayoutIdLst>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AB7A39D-82E4-434D-1911-78FC304AE643}"/>
              </a:ext>
            </a:extLst>
          </p:cNvPr>
          <p:cNvSpPr/>
          <p:nvPr/>
        </p:nvSpPr>
        <p:spPr>
          <a:xfrm>
            <a:off x="0" y="0"/>
            <a:ext cx="12192000" cy="923330"/>
          </a:xfrm>
          <a:prstGeom prst="rect">
            <a:avLst/>
          </a:prstGeom>
          <a:noFill/>
        </p:spPr>
        <p:txBody>
          <a:bodyPr wrap="square" lIns="91440" tIns="45720" rIns="91440" bIns="45720">
            <a:spAutoFit/>
          </a:bodyPr>
          <a:lstStyle/>
          <a:p>
            <a:pPr algn="ctr"/>
            <a:r>
              <a:rPr lang="en-US" sz="5400" b="1" i="0" u="none" strike="noStrike" dirty="0" err="1">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rPr>
              <a:t>CodeCraft</a:t>
            </a:r>
            <a:r>
              <a:rPr lang="en-US" sz="5400" b="1" i="0" u="none" strike="noStrike" dirty="0">
                <a:ln w="9525">
                  <a:solidFill>
                    <a:schemeClr val="bg1"/>
                  </a:solidFill>
                  <a:prstDash val="solid"/>
                </a:ln>
                <a:effectLst>
                  <a:outerShdw blurRad="12700" dist="38100" dir="2700000" algn="tl" rotWithShape="0">
                    <a:schemeClr val="bg1">
                      <a:lumMod val="50000"/>
                    </a:schemeClr>
                  </a:outerShdw>
                </a:effectLst>
                <a:latin typeface="Arial" panose="020B0604020202020204" pitchFamily="34" charset="0"/>
              </a:rPr>
              <a:t> Innovators</a:t>
            </a:r>
            <a:endParaRPr lang="en-US" sz="5400" b="1" dirty="0">
              <a:ln w="9525">
                <a:solidFill>
                  <a:schemeClr val="bg1"/>
                </a:solidFill>
                <a:prstDash val="solid"/>
              </a:ln>
              <a:effectLst>
                <a:outerShdw blurRad="12700" dist="38100" dir="2700000" algn="tl" rotWithShape="0">
                  <a:schemeClr val="bg1">
                    <a:lumMod val="50000"/>
                  </a:schemeClr>
                </a:outerShdw>
              </a:effectLst>
            </a:endParaRPr>
          </a:p>
        </p:txBody>
      </p:sp>
      <p:sp>
        <p:nvSpPr>
          <p:cNvPr id="20" name="Rectangle 19">
            <a:extLst>
              <a:ext uri="{FF2B5EF4-FFF2-40B4-BE49-F238E27FC236}">
                <a16:creationId xmlns:a16="http://schemas.microsoft.com/office/drawing/2014/main" id="{960ADEED-658F-4096-D845-8D6604750656}"/>
              </a:ext>
            </a:extLst>
          </p:cNvPr>
          <p:cNvSpPr/>
          <p:nvPr/>
        </p:nvSpPr>
        <p:spPr>
          <a:xfrm>
            <a:off x="619760" y="1280775"/>
            <a:ext cx="7863678" cy="1077218"/>
          </a:xfrm>
          <a:prstGeom prst="rect">
            <a:avLst/>
          </a:prstGeom>
          <a:noFill/>
        </p:spPr>
        <p:txBody>
          <a:bodyPr wrap="square" lIns="91440" tIns="45720" rIns="91440" bIns="45720">
            <a:spAutoFit/>
          </a:bodyPr>
          <a:lstStyle/>
          <a:p>
            <a:r>
              <a:rPr lang="en-US" sz="3200" b="0" i="0" dirty="0">
                <a:solidFill>
                  <a:srgbClr val="111111"/>
                </a:solidFill>
                <a:effectLst/>
                <a:latin typeface="Roboto" panose="020F0502020204030204" pitchFamily="2" charset="0"/>
              </a:rPr>
              <a:t>Track B: Analytics using Python</a:t>
            </a:r>
          </a:p>
          <a:p>
            <a:pPr algn="ct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3" name="TextBox 22">
            <a:extLst>
              <a:ext uri="{FF2B5EF4-FFF2-40B4-BE49-F238E27FC236}">
                <a16:creationId xmlns:a16="http://schemas.microsoft.com/office/drawing/2014/main" id="{C6662D28-015C-F22D-6EAF-D6C4B13ED0A0}"/>
              </a:ext>
            </a:extLst>
          </p:cNvPr>
          <p:cNvSpPr txBox="1"/>
          <p:nvPr/>
        </p:nvSpPr>
        <p:spPr>
          <a:xfrm>
            <a:off x="619760" y="2092960"/>
            <a:ext cx="5313680" cy="4031873"/>
          </a:xfrm>
          <a:prstGeom prst="rect">
            <a:avLst/>
          </a:prstGeom>
          <a:noFill/>
        </p:spPr>
        <p:txBody>
          <a:bodyPr wrap="square" rtlCol="0">
            <a:spAutoFit/>
          </a:bodyPr>
          <a:lstStyle/>
          <a:p>
            <a:pPr algn="just" rtl="0">
              <a:spcBef>
                <a:spcPts val="0"/>
              </a:spcBef>
              <a:spcAft>
                <a:spcPts val="0"/>
              </a:spcAft>
            </a:pPr>
            <a:r>
              <a:rPr lang="en-US" sz="3200" b="0" i="0" u="none" strike="noStrike" dirty="0" err="1">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Shriya</a:t>
            </a:r>
            <a:r>
              <a:rPr lang="en-US" sz="3200" b="0" i="0" u="none" strike="noStrike"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 </a:t>
            </a:r>
            <a:r>
              <a:rPr lang="en-US" sz="3200" b="0" i="0" u="none" strike="noStrike" dirty="0" err="1">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verma</a:t>
            </a:r>
            <a:endParaRPr lang="en-US" sz="3200" b="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a:p>
            <a:pPr algn="just" rtl="0">
              <a:spcBef>
                <a:spcPts val="0"/>
              </a:spcBef>
              <a:spcAft>
                <a:spcPts val="0"/>
              </a:spcAft>
            </a:pPr>
            <a:r>
              <a:rPr lang="en-US" sz="3200" b="0" i="0" u="none" strike="noStrike"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Pratik </a:t>
            </a:r>
            <a:r>
              <a:rPr lang="en-US" sz="3200" b="0" i="0" u="none" strike="noStrike" dirty="0" err="1">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Bhosarekar</a:t>
            </a:r>
            <a:endParaRPr lang="en-US" sz="3200" b="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a:p>
            <a:pPr algn="just" rtl="0">
              <a:spcBef>
                <a:spcPts val="0"/>
              </a:spcBef>
              <a:spcAft>
                <a:spcPts val="0"/>
              </a:spcAft>
            </a:pPr>
            <a:r>
              <a:rPr lang="en-US" sz="3200" b="0" i="0" u="none" strike="noStrike"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Jatin Thakur</a:t>
            </a:r>
            <a:endParaRPr lang="en-US" sz="3200" b="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a:p>
            <a:pPr algn="just" rtl="0">
              <a:spcBef>
                <a:spcPts val="0"/>
              </a:spcBef>
              <a:spcAft>
                <a:spcPts val="0"/>
              </a:spcAft>
            </a:pPr>
            <a:r>
              <a:rPr lang="en-US" sz="3200" b="0" i="0" u="none" strike="noStrike"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Nihal </a:t>
            </a:r>
            <a:r>
              <a:rPr lang="en-US" sz="3200" b="0" i="0" u="none" strike="noStrike" dirty="0" err="1">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Chopada</a:t>
            </a:r>
            <a:endParaRPr lang="en-US" sz="3200" b="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a:p>
            <a:pPr algn="just" rtl="0">
              <a:spcBef>
                <a:spcPts val="0"/>
              </a:spcBef>
              <a:spcAft>
                <a:spcPts val="0"/>
              </a:spcAft>
            </a:pPr>
            <a:r>
              <a:rPr lang="en-US" sz="3200" b="0" i="0" u="none" strike="noStrike"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Ritesh Shinde</a:t>
            </a:r>
            <a:endParaRPr lang="en-US" sz="3200" b="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a:p>
            <a:pPr algn="just" rtl="0">
              <a:spcBef>
                <a:spcPts val="0"/>
              </a:spcBef>
              <a:spcAft>
                <a:spcPts val="0"/>
              </a:spcAft>
            </a:pPr>
            <a:r>
              <a:rPr lang="en-US" sz="3200" b="0" i="0" u="none" strike="noStrike"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Samar </a:t>
            </a:r>
            <a:r>
              <a:rPr lang="en-US" sz="3200" b="0" i="0" u="none" strike="noStrike" dirty="0" err="1">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singh</a:t>
            </a:r>
            <a:r>
              <a:rPr lang="en-US" sz="3200" b="0" i="0" u="none" strike="noStrike"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rPr>
              <a:t> thakur</a:t>
            </a:r>
            <a:endParaRPr lang="en-US" sz="3200" b="0" dirty="0">
              <a:solidFill>
                <a:schemeClr val="tx1">
                  <a:lumMod val="95000"/>
                  <a:lumOff val="5000"/>
                </a:schemeClr>
              </a:solidFill>
              <a:effectLst/>
              <a:latin typeface="Roboto" panose="02000000000000000000" pitchFamily="2" charset="0"/>
              <a:ea typeface="Roboto" panose="02000000000000000000" pitchFamily="2" charset="0"/>
              <a:cs typeface="Roboto" panose="02000000000000000000" pitchFamily="2" charset="0"/>
            </a:endParaRPr>
          </a:p>
          <a:p>
            <a:pPr algn="just"/>
            <a:br>
              <a:rPr lang="en-US" sz="32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rPr>
            </a:br>
            <a:endParaRPr lang="en-US" sz="3200" dirty="0">
              <a:solidFill>
                <a:schemeClr val="tx1">
                  <a:lumMod val="95000"/>
                  <a:lumOff val="5000"/>
                </a:schemeClr>
              </a:solidFill>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val="172312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68058A-51A1-E2CF-45C2-45A3325E5C81}"/>
              </a:ext>
            </a:extLst>
          </p:cNvPr>
          <p:cNvSpPr/>
          <p:nvPr/>
        </p:nvSpPr>
        <p:spPr>
          <a:xfrm>
            <a:off x="0" y="92055"/>
            <a:ext cx="12192000"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Problem Statement</a:t>
            </a:r>
          </a:p>
        </p:txBody>
      </p:sp>
      <p:sp>
        <p:nvSpPr>
          <p:cNvPr id="6" name="TextBox 5">
            <a:extLst>
              <a:ext uri="{FF2B5EF4-FFF2-40B4-BE49-F238E27FC236}">
                <a16:creationId xmlns:a16="http://schemas.microsoft.com/office/drawing/2014/main" id="{C3143AB1-E6FD-6C75-AC39-F8E5F560630A}"/>
              </a:ext>
            </a:extLst>
          </p:cNvPr>
          <p:cNvSpPr txBox="1"/>
          <p:nvPr/>
        </p:nvSpPr>
        <p:spPr>
          <a:xfrm>
            <a:off x="406400" y="1015385"/>
            <a:ext cx="11084560" cy="2308324"/>
          </a:xfrm>
          <a:prstGeom prst="rect">
            <a:avLst/>
          </a:prstGeom>
          <a:noFill/>
        </p:spPr>
        <p:txBody>
          <a:bodyPr wrap="square" rtlCol="0">
            <a:spAutoFit/>
          </a:bodyPr>
          <a:lstStyle/>
          <a:p>
            <a:pPr algn="just"/>
            <a:r>
              <a:rPr lang="en-US" sz="2400" dirty="0">
                <a:latin typeface="Roboto" panose="02000000000000000000" pitchFamily="2" charset="0"/>
                <a:ea typeface="Roboto" panose="02000000000000000000" pitchFamily="2" charset="0"/>
                <a:cs typeface="Roboto" panose="02000000000000000000" pitchFamily="2" charset="0"/>
              </a:rPr>
              <a:t>Loans account for a large portion of bank profits. Despite the fact that many people are looking for loans, finding a legitimate applicant who will return the loan is difficult. Banks must determine if the borrower will be able to repay the loan. It is crucial to know whether or not the borrower is going to be in safe hands. Therefore, machine learning models are created to predict whether or not the customer would repay the loan.</a:t>
            </a:r>
          </a:p>
        </p:txBody>
      </p:sp>
      <p:sp>
        <p:nvSpPr>
          <p:cNvPr id="8" name="TextBox 7">
            <a:extLst>
              <a:ext uri="{FF2B5EF4-FFF2-40B4-BE49-F238E27FC236}">
                <a16:creationId xmlns:a16="http://schemas.microsoft.com/office/drawing/2014/main" id="{46F0152B-180D-A3F6-9FC4-D5462B11E4FC}"/>
              </a:ext>
            </a:extLst>
          </p:cNvPr>
          <p:cNvSpPr txBox="1"/>
          <p:nvPr/>
        </p:nvSpPr>
        <p:spPr>
          <a:xfrm>
            <a:off x="406400" y="4380805"/>
            <a:ext cx="11084560" cy="1569660"/>
          </a:xfrm>
          <a:prstGeom prst="rect">
            <a:avLst/>
          </a:prstGeom>
          <a:noFill/>
        </p:spPr>
        <p:txBody>
          <a:bodyPr wrap="square" rtlCol="0">
            <a:spAutoFit/>
          </a:bodyPr>
          <a:lstStyle/>
          <a:p>
            <a:r>
              <a:rPr lang="en-US" sz="2400" dirty="0">
                <a:latin typeface="Roboto" panose="02000000000000000000" pitchFamily="2" charset="0"/>
                <a:ea typeface="Roboto" panose="02000000000000000000" pitchFamily="2" charset="0"/>
                <a:cs typeface="Roboto" panose="02000000000000000000" pitchFamily="2" charset="0"/>
              </a:rPr>
              <a:t>The given dataset is first analyzed. The data is visualized and insights are drawn. The data is then pre-processed where missing values are handled and label encoding is performed. After the data cleaning, machine learning algorithms are applied to predict the loan approval.</a:t>
            </a:r>
          </a:p>
        </p:txBody>
      </p:sp>
      <p:sp>
        <p:nvSpPr>
          <p:cNvPr id="9" name="Rectangle 8">
            <a:extLst>
              <a:ext uri="{FF2B5EF4-FFF2-40B4-BE49-F238E27FC236}">
                <a16:creationId xmlns:a16="http://schemas.microsoft.com/office/drawing/2014/main" id="{44B7A315-EAC5-1C82-5B91-BF4710E38D0E}"/>
              </a:ext>
            </a:extLst>
          </p:cNvPr>
          <p:cNvSpPr/>
          <p:nvPr/>
        </p:nvSpPr>
        <p:spPr>
          <a:xfrm>
            <a:off x="0" y="3198167"/>
            <a:ext cx="12192000" cy="923330"/>
          </a:xfrm>
          <a:prstGeom prst="rect">
            <a:avLst/>
          </a:prstGeom>
          <a:noFill/>
        </p:spPr>
        <p:txBody>
          <a:bodyPr wrap="squar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Methodology</a:t>
            </a:r>
          </a:p>
        </p:txBody>
      </p:sp>
    </p:spTree>
    <p:extLst>
      <p:ext uri="{BB962C8B-B14F-4D97-AF65-F5344CB8AC3E}">
        <p14:creationId xmlns:p14="http://schemas.microsoft.com/office/powerpoint/2010/main" val="107838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9794EAE-4329-4CB4-47A1-599E54309633}"/>
              </a:ext>
            </a:extLst>
          </p:cNvPr>
          <p:cNvSpPr/>
          <p:nvPr/>
        </p:nvSpPr>
        <p:spPr>
          <a:xfrm>
            <a:off x="0" y="92055"/>
            <a:ext cx="12192000" cy="830997"/>
          </a:xfrm>
          <a:prstGeom prst="rect">
            <a:avLst/>
          </a:prstGeom>
          <a:noFill/>
        </p:spPr>
        <p:txBody>
          <a:bodyPr wrap="squar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Data Visualization and Analysis</a:t>
            </a:r>
          </a:p>
        </p:txBody>
      </p:sp>
      <p:sp>
        <p:nvSpPr>
          <p:cNvPr id="3" name="TextBox 2">
            <a:extLst>
              <a:ext uri="{FF2B5EF4-FFF2-40B4-BE49-F238E27FC236}">
                <a16:creationId xmlns:a16="http://schemas.microsoft.com/office/drawing/2014/main" id="{CA49A2B2-2CDE-2AE9-6307-111A8919C4BF}"/>
              </a:ext>
            </a:extLst>
          </p:cNvPr>
          <p:cNvSpPr txBox="1"/>
          <p:nvPr/>
        </p:nvSpPr>
        <p:spPr>
          <a:xfrm>
            <a:off x="1175226" y="1338778"/>
            <a:ext cx="2692400" cy="369332"/>
          </a:xfrm>
          <a:prstGeom prst="rect">
            <a:avLst/>
          </a:prstGeom>
          <a:noFill/>
        </p:spPr>
        <p:txBody>
          <a:bodyPr wrap="square" rtlCol="0">
            <a:spAutoFit/>
          </a:bodyPr>
          <a:lstStyle/>
          <a:p>
            <a:pPr algn="ctr"/>
            <a:r>
              <a:rPr lang="en-US" dirty="0"/>
              <a:t>Gender Distribution</a:t>
            </a:r>
          </a:p>
        </p:txBody>
      </p:sp>
      <p:sp>
        <p:nvSpPr>
          <p:cNvPr id="4" name="TextBox 3">
            <a:extLst>
              <a:ext uri="{FF2B5EF4-FFF2-40B4-BE49-F238E27FC236}">
                <a16:creationId xmlns:a16="http://schemas.microsoft.com/office/drawing/2014/main" id="{4A4DED6C-63AF-3954-7B73-541A11C0A6A8}"/>
              </a:ext>
            </a:extLst>
          </p:cNvPr>
          <p:cNvSpPr txBox="1"/>
          <p:nvPr/>
        </p:nvSpPr>
        <p:spPr>
          <a:xfrm>
            <a:off x="526473" y="5179048"/>
            <a:ext cx="3275013" cy="646331"/>
          </a:xfrm>
          <a:prstGeom prst="rect">
            <a:avLst/>
          </a:prstGeom>
          <a:noFill/>
        </p:spPr>
        <p:txBody>
          <a:bodyPr wrap="square" rtlCol="0">
            <a:spAutoFit/>
          </a:bodyPr>
          <a:lstStyle/>
          <a:p>
            <a:r>
              <a:rPr lang="en-US" dirty="0"/>
              <a:t>There are 489 males and 112 females in the dataset.</a:t>
            </a:r>
          </a:p>
        </p:txBody>
      </p:sp>
      <p:pic>
        <p:nvPicPr>
          <p:cNvPr id="1032" name="Picture 8">
            <a:extLst>
              <a:ext uri="{FF2B5EF4-FFF2-40B4-BE49-F238E27FC236}">
                <a16:creationId xmlns:a16="http://schemas.microsoft.com/office/drawing/2014/main" id="{5BE4009C-A91F-93E6-8793-19FD5A5504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840228"/>
            <a:ext cx="3830320" cy="290512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BA986C73-C87F-6154-D057-57A1F3F641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2720" y="1840228"/>
            <a:ext cx="4071937" cy="324993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67F6EB-E434-0171-5D7A-B5DB5FA5E081}"/>
              </a:ext>
            </a:extLst>
          </p:cNvPr>
          <p:cNvSpPr txBox="1"/>
          <p:nvPr/>
        </p:nvSpPr>
        <p:spPr>
          <a:xfrm>
            <a:off x="4234101" y="5179048"/>
            <a:ext cx="3129001" cy="646331"/>
          </a:xfrm>
          <a:prstGeom prst="rect">
            <a:avLst/>
          </a:prstGeom>
          <a:noFill/>
        </p:spPr>
        <p:txBody>
          <a:bodyPr wrap="square" rtlCol="0">
            <a:spAutoFit/>
          </a:bodyPr>
          <a:lstStyle/>
          <a:p>
            <a:r>
              <a:rPr lang="en-US" dirty="0"/>
              <a:t>Out of the total, 480 individuals are graduates.</a:t>
            </a:r>
          </a:p>
        </p:txBody>
      </p:sp>
      <p:sp>
        <p:nvSpPr>
          <p:cNvPr id="6" name="TextBox 5">
            <a:extLst>
              <a:ext uri="{FF2B5EF4-FFF2-40B4-BE49-F238E27FC236}">
                <a16:creationId xmlns:a16="http://schemas.microsoft.com/office/drawing/2014/main" id="{D33DEF01-8C32-C56B-C283-AF056D90EEC5}"/>
              </a:ext>
            </a:extLst>
          </p:cNvPr>
          <p:cNvSpPr txBox="1"/>
          <p:nvPr/>
        </p:nvSpPr>
        <p:spPr>
          <a:xfrm>
            <a:off x="4751982" y="1314886"/>
            <a:ext cx="2898498" cy="369332"/>
          </a:xfrm>
          <a:prstGeom prst="rect">
            <a:avLst/>
          </a:prstGeom>
          <a:noFill/>
        </p:spPr>
        <p:txBody>
          <a:bodyPr wrap="square" rtlCol="0">
            <a:spAutoFit/>
          </a:bodyPr>
          <a:lstStyle/>
          <a:p>
            <a:r>
              <a:rPr lang="en-US" dirty="0"/>
              <a:t>Graduation and Approval</a:t>
            </a:r>
          </a:p>
        </p:txBody>
      </p:sp>
      <p:pic>
        <p:nvPicPr>
          <p:cNvPr id="1036" name="Picture 12">
            <a:extLst>
              <a:ext uri="{FF2B5EF4-FFF2-40B4-BE49-F238E27FC236}">
                <a16:creationId xmlns:a16="http://schemas.microsoft.com/office/drawing/2014/main" id="{1B3B8221-5BA6-8101-8FE9-8B91DFA46B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21308" y="1906584"/>
            <a:ext cx="3963669" cy="277241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2DBEAAE-435A-91C2-2D73-A3C771B971F5}"/>
              </a:ext>
            </a:extLst>
          </p:cNvPr>
          <p:cNvSpPr txBox="1"/>
          <p:nvPr/>
        </p:nvSpPr>
        <p:spPr>
          <a:xfrm>
            <a:off x="8971280" y="1314886"/>
            <a:ext cx="2730817" cy="369332"/>
          </a:xfrm>
          <a:prstGeom prst="rect">
            <a:avLst/>
          </a:prstGeom>
          <a:noFill/>
        </p:spPr>
        <p:txBody>
          <a:bodyPr wrap="square" rtlCol="0">
            <a:spAutoFit/>
          </a:bodyPr>
          <a:lstStyle/>
          <a:p>
            <a:r>
              <a:rPr lang="en-US" dirty="0"/>
              <a:t>Residential Area Analysis</a:t>
            </a:r>
          </a:p>
        </p:txBody>
      </p:sp>
      <p:sp>
        <p:nvSpPr>
          <p:cNvPr id="8" name="TextBox 7">
            <a:extLst>
              <a:ext uri="{FF2B5EF4-FFF2-40B4-BE49-F238E27FC236}">
                <a16:creationId xmlns:a16="http://schemas.microsoft.com/office/drawing/2014/main" id="{3A8877D6-4081-C0E3-68ED-D3142DCB9F7C}"/>
              </a:ext>
            </a:extLst>
          </p:cNvPr>
          <p:cNvSpPr txBox="1"/>
          <p:nvPr/>
        </p:nvSpPr>
        <p:spPr>
          <a:xfrm>
            <a:off x="8228331" y="5069840"/>
            <a:ext cx="3963669" cy="1477328"/>
          </a:xfrm>
          <a:prstGeom prst="rect">
            <a:avLst/>
          </a:prstGeom>
          <a:noFill/>
        </p:spPr>
        <p:txBody>
          <a:bodyPr wrap="square" rtlCol="0">
            <a:spAutoFit/>
          </a:bodyPr>
          <a:lstStyle/>
          <a:p>
            <a:r>
              <a:rPr lang="en-US" dirty="0"/>
              <a:t>The dataset includes people from different residential areas:		</a:t>
            </a:r>
          </a:p>
          <a:p>
            <a:r>
              <a:rPr lang="en-US" dirty="0"/>
              <a:t>○ 179 people from rural areas.	</a:t>
            </a:r>
          </a:p>
          <a:p>
            <a:r>
              <a:rPr lang="en-US" dirty="0"/>
              <a:t>○ 233 people from semi-urban areas.</a:t>
            </a:r>
          </a:p>
          <a:p>
            <a:r>
              <a:rPr lang="en-US" dirty="0"/>
              <a:t>○ 202 people from urban areas.</a:t>
            </a:r>
          </a:p>
        </p:txBody>
      </p:sp>
    </p:spTree>
    <p:extLst>
      <p:ext uri="{BB962C8B-B14F-4D97-AF65-F5344CB8AC3E}">
        <p14:creationId xmlns:p14="http://schemas.microsoft.com/office/powerpoint/2010/main" val="1439155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5DD1EDB-3FD0-C0B7-D6CC-ADFAE93B7B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308" y="1816098"/>
            <a:ext cx="4426426" cy="271589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FDF90E7-014C-9FC8-8BC4-C66C10F3B83E}"/>
              </a:ext>
            </a:extLst>
          </p:cNvPr>
          <p:cNvSpPr/>
          <p:nvPr/>
        </p:nvSpPr>
        <p:spPr>
          <a:xfrm>
            <a:off x="0" y="92055"/>
            <a:ext cx="12192000" cy="830997"/>
          </a:xfrm>
          <a:prstGeom prst="rect">
            <a:avLst/>
          </a:prstGeom>
          <a:noFill/>
        </p:spPr>
        <p:txBody>
          <a:bodyPr wrap="squar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Data Visualization and Analysis</a:t>
            </a:r>
          </a:p>
        </p:txBody>
      </p:sp>
      <p:sp>
        <p:nvSpPr>
          <p:cNvPr id="3" name="TextBox 2">
            <a:extLst>
              <a:ext uri="{FF2B5EF4-FFF2-40B4-BE49-F238E27FC236}">
                <a16:creationId xmlns:a16="http://schemas.microsoft.com/office/drawing/2014/main" id="{39EA1DAB-8395-3CDE-1704-BAA996FF1628}"/>
              </a:ext>
            </a:extLst>
          </p:cNvPr>
          <p:cNvSpPr txBox="1"/>
          <p:nvPr/>
        </p:nvSpPr>
        <p:spPr>
          <a:xfrm>
            <a:off x="1849120" y="1184909"/>
            <a:ext cx="2367280" cy="369332"/>
          </a:xfrm>
          <a:prstGeom prst="rect">
            <a:avLst/>
          </a:prstGeom>
          <a:noFill/>
        </p:spPr>
        <p:txBody>
          <a:bodyPr wrap="square" rtlCol="0">
            <a:spAutoFit/>
          </a:bodyPr>
          <a:lstStyle/>
          <a:p>
            <a:r>
              <a:rPr lang="en-US" dirty="0"/>
              <a:t>Marital Status Impact</a:t>
            </a:r>
          </a:p>
        </p:txBody>
      </p:sp>
      <p:pic>
        <p:nvPicPr>
          <p:cNvPr id="2052" name="Picture 4">
            <a:extLst>
              <a:ext uri="{FF2B5EF4-FFF2-40B4-BE49-F238E27FC236}">
                <a16:creationId xmlns:a16="http://schemas.microsoft.com/office/drawing/2014/main" id="{887E9CC3-602C-01A9-A5C4-923EC3620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06573"/>
            <a:ext cx="4815840" cy="272542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8B8D6B1-C954-D385-1C6B-890917C1B2E5}"/>
              </a:ext>
            </a:extLst>
          </p:cNvPr>
          <p:cNvSpPr txBox="1"/>
          <p:nvPr/>
        </p:nvSpPr>
        <p:spPr>
          <a:xfrm>
            <a:off x="7112000" y="1184909"/>
            <a:ext cx="3119120" cy="369332"/>
          </a:xfrm>
          <a:prstGeom prst="rect">
            <a:avLst/>
          </a:prstGeom>
          <a:noFill/>
        </p:spPr>
        <p:txBody>
          <a:bodyPr wrap="square" rtlCol="0">
            <a:spAutoFit/>
          </a:bodyPr>
          <a:lstStyle/>
          <a:p>
            <a:r>
              <a:rPr lang="en-US" dirty="0"/>
              <a:t>Credit History Influence </a:t>
            </a:r>
          </a:p>
        </p:txBody>
      </p:sp>
      <p:sp>
        <p:nvSpPr>
          <p:cNvPr id="5" name="TextBox 4">
            <a:extLst>
              <a:ext uri="{FF2B5EF4-FFF2-40B4-BE49-F238E27FC236}">
                <a16:creationId xmlns:a16="http://schemas.microsoft.com/office/drawing/2014/main" id="{674D06A3-BFCC-2137-AD79-E3ED48041CC7}"/>
              </a:ext>
            </a:extLst>
          </p:cNvPr>
          <p:cNvSpPr txBox="1"/>
          <p:nvPr/>
        </p:nvSpPr>
        <p:spPr>
          <a:xfrm>
            <a:off x="955040" y="4998718"/>
            <a:ext cx="3383280" cy="646331"/>
          </a:xfrm>
          <a:prstGeom prst="rect">
            <a:avLst/>
          </a:prstGeom>
          <a:noFill/>
        </p:spPr>
        <p:txBody>
          <a:bodyPr wrap="square" rtlCol="0">
            <a:spAutoFit/>
          </a:bodyPr>
          <a:lstStyle/>
          <a:p>
            <a:r>
              <a:rPr lang="en-US" dirty="0"/>
              <a:t>There are 398 married individuals and 213 unmarried individuals.</a:t>
            </a:r>
          </a:p>
        </p:txBody>
      </p:sp>
      <p:sp>
        <p:nvSpPr>
          <p:cNvPr id="6" name="TextBox 5">
            <a:extLst>
              <a:ext uri="{FF2B5EF4-FFF2-40B4-BE49-F238E27FC236}">
                <a16:creationId xmlns:a16="http://schemas.microsoft.com/office/drawing/2014/main" id="{1E459392-57B5-6096-201F-2347A843EDBC}"/>
              </a:ext>
            </a:extLst>
          </p:cNvPr>
          <p:cNvSpPr txBox="1"/>
          <p:nvPr/>
        </p:nvSpPr>
        <p:spPr>
          <a:xfrm>
            <a:off x="6604000" y="4998719"/>
            <a:ext cx="3799840" cy="646331"/>
          </a:xfrm>
          <a:prstGeom prst="rect">
            <a:avLst/>
          </a:prstGeom>
          <a:noFill/>
        </p:spPr>
        <p:txBody>
          <a:bodyPr wrap="square" rtlCol="0">
            <a:spAutoFit/>
          </a:bodyPr>
          <a:lstStyle/>
          <a:p>
            <a:r>
              <a:rPr lang="en-US" dirty="0"/>
              <a:t> 89 individuals have a credit rating of 0, while 475 have a rating of 1.</a:t>
            </a:r>
          </a:p>
        </p:txBody>
      </p:sp>
    </p:spTree>
    <p:extLst>
      <p:ext uri="{BB962C8B-B14F-4D97-AF65-F5344CB8AC3E}">
        <p14:creationId xmlns:p14="http://schemas.microsoft.com/office/powerpoint/2010/main" val="3283411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939A34-2C48-49CF-D859-130923C90599}"/>
              </a:ext>
            </a:extLst>
          </p:cNvPr>
          <p:cNvSpPr/>
          <p:nvPr/>
        </p:nvSpPr>
        <p:spPr>
          <a:xfrm>
            <a:off x="0" y="92055"/>
            <a:ext cx="12192000" cy="830997"/>
          </a:xfrm>
          <a:prstGeom prst="rect">
            <a:avLst/>
          </a:prstGeom>
          <a:noFill/>
        </p:spPr>
        <p:txBody>
          <a:bodyPr wrap="squar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Approval rate as per categories</a:t>
            </a:r>
          </a:p>
        </p:txBody>
      </p:sp>
      <p:graphicFrame>
        <p:nvGraphicFramePr>
          <p:cNvPr id="3" name="Table 3">
            <a:extLst>
              <a:ext uri="{FF2B5EF4-FFF2-40B4-BE49-F238E27FC236}">
                <a16:creationId xmlns:a16="http://schemas.microsoft.com/office/drawing/2014/main" id="{6BEF0352-EB3C-E872-0D8A-4041F2ABA17A}"/>
              </a:ext>
            </a:extLst>
          </p:cNvPr>
          <p:cNvGraphicFramePr>
            <a:graphicFrameLocks noGrp="1"/>
          </p:cNvGraphicFramePr>
          <p:nvPr>
            <p:extLst>
              <p:ext uri="{D42A27DB-BD31-4B8C-83A1-F6EECF244321}">
                <p14:modId xmlns:p14="http://schemas.microsoft.com/office/powerpoint/2010/main" val="767431274"/>
              </p:ext>
            </p:extLst>
          </p:nvPr>
        </p:nvGraphicFramePr>
        <p:xfrm>
          <a:off x="3271520" y="1059814"/>
          <a:ext cx="5811520" cy="1536066"/>
        </p:xfrm>
        <a:graphic>
          <a:graphicData uri="http://schemas.openxmlformats.org/drawingml/2006/table">
            <a:tbl>
              <a:tblPr firstRow="1" bandRow="1">
                <a:tableStyleId>{073A0DAA-6AF3-43AB-8588-CEC1D06C72B9}</a:tableStyleId>
              </a:tblPr>
              <a:tblGrid>
                <a:gridCol w="2905760">
                  <a:extLst>
                    <a:ext uri="{9D8B030D-6E8A-4147-A177-3AD203B41FA5}">
                      <a16:colId xmlns:a16="http://schemas.microsoft.com/office/drawing/2014/main" val="2660781078"/>
                    </a:ext>
                  </a:extLst>
                </a:gridCol>
                <a:gridCol w="2905760">
                  <a:extLst>
                    <a:ext uri="{9D8B030D-6E8A-4147-A177-3AD203B41FA5}">
                      <a16:colId xmlns:a16="http://schemas.microsoft.com/office/drawing/2014/main" val="2785615715"/>
                    </a:ext>
                  </a:extLst>
                </a:gridCol>
              </a:tblGrid>
              <a:tr h="512022">
                <a:tc>
                  <a:txBody>
                    <a:bodyPr/>
                    <a:lstStyle/>
                    <a:p>
                      <a:pPr algn="ctr"/>
                      <a:r>
                        <a:rPr lang="en-US" sz="1800" b="1" kern="1200" dirty="0">
                          <a:solidFill>
                            <a:schemeClr val="lt1"/>
                          </a:solidFill>
                          <a:effectLst/>
                          <a:latin typeface="+mn-lt"/>
                          <a:ea typeface="+mn-ea"/>
                          <a:cs typeface="+mn-cs"/>
                        </a:rPr>
                        <a:t>Gender</a:t>
                      </a:r>
                      <a:endParaRPr lang="en-US" dirty="0"/>
                    </a:p>
                  </a:txBody>
                  <a:tcPr/>
                </a:tc>
                <a:tc>
                  <a:txBody>
                    <a:bodyPr/>
                    <a:lstStyle/>
                    <a:p>
                      <a:pPr algn="ctr"/>
                      <a:r>
                        <a:rPr lang="en-US" dirty="0"/>
                        <a:t>Approval Rate</a:t>
                      </a:r>
                    </a:p>
                  </a:txBody>
                  <a:tcPr/>
                </a:tc>
                <a:extLst>
                  <a:ext uri="{0D108BD9-81ED-4DB2-BD59-A6C34878D82A}">
                    <a16:rowId xmlns:a16="http://schemas.microsoft.com/office/drawing/2014/main" val="2192580768"/>
                  </a:ext>
                </a:extLst>
              </a:tr>
              <a:tr h="512022">
                <a:tc>
                  <a:txBody>
                    <a:bodyPr/>
                    <a:lstStyle/>
                    <a:p>
                      <a:r>
                        <a:rPr lang="en-US" dirty="0"/>
                        <a:t>Male</a:t>
                      </a:r>
                    </a:p>
                  </a:txBody>
                  <a:tcPr/>
                </a:tc>
                <a:tc>
                  <a:txBody>
                    <a:bodyPr/>
                    <a:lstStyle/>
                    <a:p>
                      <a:r>
                        <a:rPr lang="en-US" dirty="0"/>
                        <a:t>69%</a:t>
                      </a:r>
                    </a:p>
                  </a:txBody>
                  <a:tcPr/>
                </a:tc>
                <a:extLst>
                  <a:ext uri="{0D108BD9-81ED-4DB2-BD59-A6C34878D82A}">
                    <a16:rowId xmlns:a16="http://schemas.microsoft.com/office/drawing/2014/main" val="4207740833"/>
                  </a:ext>
                </a:extLst>
              </a:tr>
              <a:tr h="512022">
                <a:tc>
                  <a:txBody>
                    <a:bodyPr/>
                    <a:lstStyle/>
                    <a:p>
                      <a:r>
                        <a:rPr lang="en-US" dirty="0"/>
                        <a:t>Female</a:t>
                      </a:r>
                    </a:p>
                  </a:txBody>
                  <a:tcPr/>
                </a:tc>
                <a:tc>
                  <a:txBody>
                    <a:bodyPr/>
                    <a:lstStyle/>
                    <a:p>
                      <a:r>
                        <a:rPr lang="en-US" dirty="0"/>
                        <a:t>66.9%</a:t>
                      </a:r>
                    </a:p>
                  </a:txBody>
                  <a:tcPr/>
                </a:tc>
                <a:extLst>
                  <a:ext uri="{0D108BD9-81ED-4DB2-BD59-A6C34878D82A}">
                    <a16:rowId xmlns:a16="http://schemas.microsoft.com/office/drawing/2014/main" val="3884262763"/>
                  </a:ext>
                </a:extLst>
              </a:tr>
            </a:tbl>
          </a:graphicData>
        </a:graphic>
      </p:graphicFrame>
      <p:graphicFrame>
        <p:nvGraphicFramePr>
          <p:cNvPr id="4" name="Table 3">
            <a:extLst>
              <a:ext uri="{FF2B5EF4-FFF2-40B4-BE49-F238E27FC236}">
                <a16:creationId xmlns:a16="http://schemas.microsoft.com/office/drawing/2014/main" id="{A68366B0-5A91-2E18-997B-BC4D9DEC96DA}"/>
              </a:ext>
            </a:extLst>
          </p:cNvPr>
          <p:cNvGraphicFramePr>
            <a:graphicFrameLocks noGrp="1"/>
          </p:cNvGraphicFramePr>
          <p:nvPr>
            <p:extLst>
              <p:ext uri="{D42A27DB-BD31-4B8C-83A1-F6EECF244321}">
                <p14:modId xmlns:p14="http://schemas.microsoft.com/office/powerpoint/2010/main" val="3299551553"/>
              </p:ext>
            </p:extLst>
          </p:nvPr>
        </p:nvGraphicFramePr>
        <p:xfrm>
          <a:off x="3271520" y="2878454"/>
          <a:ext cx="5811520" cy="1536066"/>
        </p:xfrm>
        <a:graphic>
          <a:graphicData uri="http://schemas.openxmlformats.org/drawingml/2006/table">
            <a:tbl>
              <a:tblPr firstRow="1" bandRow="1">
                <a:tableStyleId>{073A0DAA-6AF3-43AB-8588-CEC1D06C72B9}</a:tableStyleId>
              </a:tblPr>
              <a:tblGrid>
                <a:gridCol w="2905760">
                  <a:extLst>
                    <a:ext uri="{9D8B030D-6E8A-4147-A177-3AD203B41FA5}">
                      <a16:colId xmlns:a16="http://schemas.microsoft.com/office/drawing/2014/main" val="2660781078"/>
                    </a:ext>
                  </a:extLst>
                </a:gridCol>
                <a:gridCol w="2905760">
                  <a:extLst>
                    <a:ext uri="{9D8B030D-6E8A-4147-A177-3AD203B41FA5}">
                      <a16:colId xmlns:a16="http://schemas.microsoft.com/office/drawing/2014/main" val="2785615715"/>
                    </a:ext>
                  </a:extLst>
                </a:gridCol>
              </a:tblGrid>
              <a:tr h="512022">
                <a:tc>
                  <a:txBody>
                    <a:bodyPr/>
                    <a:lstStyle/>
                    <a:p>
                      <a:pPr algn="ctr"/>
                      <a:r>
                        <a:rPr lang="en-US" sz="1800" b="1" i="0" kern="1200" dirty="0">
                          <a:solidFill>
                            <a:schemeClr val="lt1"/>
                          </a:solidFill>
                          <a:effectLst/>
                          <a:latin typeface="+mn-lt"/>
                          <a:ea typeface="+mn-ea"/>
                          <a:cs typeface="+mn-cs"/>
                        </a:rPr>
                        <a:t>Education</a:t>
                      </a:r>
                      <a:endParaRPr lang="en-US" dirty="0"/>
                    </a:p>
                  </a:txBody>
                  <a:tcPr/>
                </a:tc>
                <a:tc>
                  <a:txBody>
                    <a:bodyPr/>
                    <a:lstStyle/>
                    <a:p>
                      <a:pPr algn="ctr"/>
                      <a:r>
                        <a:rPr lang="en-US" dirty="0"/>
                        <a:t>Approval Rate</a:t>
                      </a:r>
                    </a:p>
                  </a:txBody>
                  <a:tcPr/>
                </a:tc>
                <a:extLst>
                  <a:ext uri="{0D108BD9-81ED-4DB2-BD59-A6C34878D82A}">
                    <a16:rowId xmlns:a16="http://schemas.microsoft.com/office/drawing/2014/main" val="2192580768"/>
                  </a:ext>
                </a:extLst>
              </a:tr>
              <a:tr h="512022">
                <a:tc>
                  <a:txBody>
                    <a:bodyPr/>
                    <a:lstStyle/>
                    <a:p>
                      <a:r>
                        <a:rPr lang="en-US" sz="1800" b="1" i="0" kern="1200" dirty="0">
                          <a:solidFill>
                            <a:schemeClr val="dk1"/>
                          </a:solidFill>
                          <a:effectLst/>
                          <a:latin typeface="+mn-lt"/>
                          <a:ea typeface="+mn-ea"/>
                          <a:cs typeface="+mn-cs"/>
                        </a:rPr>
                        <a:t>Graduate</a:t>
                      </a:r>
                      <a:endParaRPr lang="en-US" dirty="0"/>
                    </a:p>
                  </a:txBody>
                  <a:tcPr/>
                </a:tc>
                <a:tc>
                  <a:txBody>
                    <a:bodyPr/>
                    <a:lstStyle/>
                    <a:p>
                      <a:r>
                        <a:rPr lang="en-US" dirty="0"/>
                        <a:t>70.8%</a:t>
                      </a:r>
                    </a:p>
                  </a:txBody>
                  <a:tcPr/>
                </a:tc>
                <a:extLst>
                  <a:ext uri="{0D108BD9-81ED-4DB2-BD59-A6C34878D82A}">
                    <a16:rowId xmlns:a16="http://schemas.microsoft.com/office/drawing/2014/main" val="4207740833"/>
                  </a:ext>
                </a:extLst>
              </a:tr>
              <a:tr h="512022">
                <a:tc>
                  <a:txBody>
                    <a:bodyPr/>
                    <a:lstStyle/>
                    <a:p>
                      <a:pPr algn="l" fontAlgn="ctr"/>
                      <a:r>
                        <a:rPr lang="en-US" b="1" dirty="0">
                          <a:effectLst/>
                        </a:rPr>
                        <a:t>Not Graduate</a:t>
                      </a:r>
                    </a:p>
                  </a:txBody>
                  <a:tcPr anchor="ctr"/>
                </a:tc>
                <a:tc>
                  <a:txBody>
                    <a:bodyPr/>
                    <a:lstStyle/>
                    <a:p>
                      <a:r>
                        <a:rPr lang="en-US" sz="1800" b="0" i="0" kern="1200" dirty="0">
                          <a:solidFill>
                            <a:schemeClr val="dk1"/>
                          </a:solidFill>
                          <a:effectLst/>
                          <a:latin typeface="+mn-lt"/>
                          <a:ea typeface="+mn-ea"/>
                          <a:cs typeface="+mn-cs"/>
                        </a:rPr>
                        <a:t>61.1</a:t>
                      </a:r>
                      <a:r>
                        <a:rPr lang="en-US" dirty="0"/>
                        <a:t>%</a:t>
                      </a:r>
                    </a:p>
                  </a:txBody>
                  <a:tcPr/>
                </a:tc>
                <a:extLst>
                  <a:ext uri="{0D108BD9-81ED-4DB2-BD59-A6C34878D82A}">
                    <a16:rowId xmlns:a16="http://schemas.microsoft.com/office/drawing/2014/main" val="3884262763"/>
                  </a:ext>
                </a:extLst>
              </a:tr>
            </a:tbl>
          </a:graphicData>
        </a:graphic>
      </p:graphicFrame>
      <p:graphicFrame>
        <p:nvGraphicFramePr>
          <p:cNvPr id="5" name="Table 3">
            <a:extLst>
              <a:ext uri="{FF2B5EF4-FFF2-40B4-BE49-F238E27FC236}">
                <a16:creationId xmlns:a16="http://schemas.microsoft.com/office/drawing/2014/main" id="{23D39465-6F5A-4AF5-5DAF-C6C4EA70D8D6}"/>
              </a:ext>
            </a:extLst>
          </p:cNvPr>
          <p:cNvGraphicFramePr>
            <a:graphicFrameLocks noGrp="1"/>
          </p:cNvGraphicFramePr>
          <p:nvPr>
            <p:extLst>
              <p:ext uri="{D42A27DB-BD31-4B8C-83A1-F6EECF244321}">
                <p14:modId xmlns:p14="http://schemas.microsoft.com/office/powerpoint/2010/main" val="2809023014"/>
              </p:ext>
            </p:extLst>
          </p:nvPr>
        </p:nvGraphicFramePr>
        <p:xfrm>
          <a:off x="3271520" y="4697094"/>
          <a:ext cx="5811520" cy="2048088"/>
        </p:xfrm>
        <a:graphic>
          <a:graphicData uri="http://schemas.openxmlformats.org/drawingml/2006/table">
            <a:tbl>
              <a:tblPr firstRow="1" bandRow="1">
                <a:tableStyleId>{073A0DAA-6AF3-43AB-8588-CEC1D06C72B9}</a:tableStyleId>
              </a:tblPr>
              <a:tblGrid>
                <a:gridCol w="2905760">
                  <a:extLst>
                    <a:ext uri="{9D8B030D-6E8A-4147-A177-3AD203B41FA5}">
                      <a16:colId xmlns:a16="http://schemas.microsoft.com/office/drawing/2014/main" val="2660781078"/>
                    </a:ext>
                  </a:extLst>
                </a:gridCol>
                <a:gridCol w="2905760">
                  <a:extLst>
                    <a:ext uri="{9D8B030D-6E8A-4147-A177-3AD203B41FA5}">
                      <a16:colId xmlns:a16="http://schemas.microsoft.com/office/drawing/2014/main" val="2785615715"/>
                    </a:ext>
                  </a:extLst>
                </a:gridCol>
              </a:tblGrid>
              <a:tr h="512022">
                <a:tc>
                  <a:txBody>
                    <a:bodyPr/>
                    <a:lstStyle/>
                    <a:p>
                      <a:pPr algn="ctr"/>
                      <a:r>
                        <a:rPr lang="en-US" sz="1800" b="1" kern="1200" dirty="0">
                          <a:solidFill>
                            <a:schemeClr val="lt1"/>
                          </a:solidFill>
                          <a:effectLst/>
                          <a:latin typeface="+mn-lt"/>
                          <a:ea typeface="+mn-ea"/>
                          <a:cs typeface="+mn-cs"/>
                        </a:rPr>
                        <a:t>Residential Area</a:t>
                      </a:r>
                      <a:endParaRPr lang="en-US" dirty="0"/>
                    </a:p>
                  </a:txBody>
                  <a:tcPr/>
                </a:tc>
                <a:tc>
                  <a:txBody>
                    <a:bodyPr/>
                    <a:lstStyle/>
                    <a:p>
                      <a:pPr algn="ctr"/>
                      <a:r>
                        <a:rPr lang="en-US" dirty="0"/>
                        <a:t>Approval Rate</a:t>
                      </a:r>
                    </a:p>
                  </a:txBody>
                  <a:tcPr/>
                </a:tc>
                <a:extLst>
                  <a:ext uri="{0D108BD9-81ED-4DB2-BD59-A6C34878D82A}">
                    <a16:rowId xmlns:a16="http://schemas.microsoft.com/office/drawing/2014/main" val="2192580768"/>
                  </a:ext>
                </a:extLst>
              </a:tr>
              <a:tr h="512022">
                <a:tc>
                  <a:txBody>
                    <a:bodyPr/>
                    <a:lstStyle/>
                    <a:p>
                      <a:r>
                        <a:rPr lang="en-US" dirty="0"/>
                        <a:t>Rural </a:t>
                      </a:r>
                    </a:p>
                  </a:txBody>
                  <a:tcPr/>
                </a:tc>
                <a:tc>
                  <a:txBody>
                    <a:bodyPr/>
                    <a:lstStyle/>
                    <a:p>
                      <a:r>
                        <a:rPr lang="en-US" sz="1800" b="0" i="0" kern="1200" dirty="0">
                          <a:solidFill>
                            <a:schemeClr val="dk1"/>
                          </a:solidFill>
                          <a:effectLst/>
                          <a:latin typeface="+mn-lt"/>
                          <a:ea typeface="+mn-ea"/>
                          <a:cs typeface="+mn-cs"/>
                        </a:rPr>
                        <a:t>61.4</a:t>
                      </a:r>
                      <a:r>
                        <a:rPr lang="en-US" dirty="0"/>
                        <a:t>%</a:t>
                      </a:r>
                    </a:p>
                  </a:txBody>
                  <a:tcPr/>
                </a:tc>
                <a:extLst>
                  <a:ext uri="{0D108BD9-81ED-4DB2-BD59-A6C34878D82A}">
                    <a16:rowId xmlns:a16="http://schemas.microsoft.com/office/drawing/2014/main" val="4207740833"/>
                  </a:ext>
                </a:extLst>
              </a:tr>
              <a:tr h="512022">
                <a:tc>
                  <a:txBody>
                    <a:bodyPr/>
                    <a:lstStyle/>
                    <a:p>
                      <a:r>
                        <a:rPr lang="en-US" dirty="0"/>
                        <a:t>Semiurban</a:t>
                      </a:r>
                    </a:p>
                  </a:txBody>
                  <a:tcPr/>
                </a:tc>
                <a:tc>
                  <a:txBody>
                    <a:bodyPr/>
                    <a:lstStyle/>
                    <a:p>
                      <a:r>
                        <a:rPr lang="en-US" sz="1800" b="0" i="0" kern="1200" dirty="0">
                          <a:solidFill>
                            <a:schemeClr val="dk1"/>
                          </a:solidFill>
                          <a:effectLst/>
                          <a:latin typeface="+mn-lt"/>
                          <a:ea typeface="+mn-ea"/>
                          <a:cs typeface="+mn-cs"/>
                        </a:rPr>
                        <a:t>76.8</a:t>
                      </a:r>
                      <a:r>
                        <a:rPr lang="en-US" dirty="0"/>
                        <a:t>%</a:t>
                      </a:r>
                    </a:p>
                  </a:txBody>
                  <a:tcPr/>
                </a:tc>
                <a:extLst>
                  <a:ext uri="{0D108BD9-81ED-4DB2-BD59-A6C34878D82A}">
                    <a16:rowId xmlns:a16="http://schemas.microsoft.com/office/drawing/2014/main" val="3884262763"/>
                  </a:ext>
                </a:extLst>
              </a:tr>
              <a:tr h="512022">
                <a:tc>
                  <a:txBody>
                    <a:bodyPr/>
                    <a:lstStyle/>
                    <a:p>
                      <a:r>
                        <a:rPr lang="en-US" dirty="0"/>
                        <a:t>Urban</a:t>
                      </a:r>
                    </a:p>
                  </a:txBody>
                  <a:tcPr/>
                </a:tc>
                <a:tc>
                  <a:txBody>
                    <a:bodyPr/>
                    <a:lstStyle/>
                    <a:p>
                      <a:r>
                        <a:rPr lang="en-US" sz="1800" b="0" i="0" kern="1200" dirty="0">
                          <a:solidFill>
                            <a:schemeClr val="dk1"/>
                          </a:solidFill>
                          <a:effectLst/>
                          <a:latin typeface="+mn-lt"/>
                          <a:ea typeface="+mn-ea"/>
                          <a:cs typeface="+mn-cs"/>
                        </a:rPr>
                        <a:t>65.8%</a:t>
                      </a:r>
                      <a:endParaRPr lang="en-US" dirty="0"/>
                    </a:p>
                  </a:txBody>
                  <a:tcPr/>
                </a:tc>
                <a:extLst>
                  <a:ext uri="{0D108BD9-81ED-4DB2-BD59-A6C34878D82A}">
                    <a16:rowId xmlns:a16="http://schemas.microsoft.com/office/drawing/2014/main" val="2213993235"/>
                  </a:ext>
                </a:extLst>
              </a:tr>
            </a:tbl>
          </a:graphicData>
        </a:graphic>
      </p:graphicFrame>
    </p:spTree>
    <p:extLst>
      <p:ext uri="{BB962C8B-B14F-4D97-AF65-F5344CB8AC3E}">
        <p14:creationId xmlns:p14="http://schemas.microsoft.com/office/powerpoint/2010/main" val="1719491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5A5E03-F95A-7529-60F3-F96F18FF9FF8}"/>
              </a:ext>
            </a:extLst>
          </p:cNvPr>
          <p:cNvSpPr/>
          <p:nvPr/>
        </p:nvSpPr>
        <p:spPr>
          <a:xfrm>
            <a:off x="0" y="92055"/>
            <a:ext cx="12192000" cy="830997"/>
          </a:xfrm>
          <a:prstGeom prst="rect">
            <a:avLst/>
          </a:prstGeom>
          <a:noFill/>
        </p:spPr>
        <p:txBody>
          <a:bodyPr wrap="square" lIns="91440" tIns="45720" rIns="91440" bIns="45720">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Approval rate as per categories</a:t>
            </a:r>
          </a:p>
        </p:txBody>
      </p:sp>
      <p:graphicFrame>
        <p:nvGraphicFramePr>
          <p:cNvPr id="3" name="Table 3">
            <a:extLst>
              <a:ext uri="{FF2B5EF4-FFF2-40B4-BE49-F238E27FC236}">
                <a16:creationId xmlns:a16="http://schemas.microsoft.com/office/drawing/2014/main" id="{7B19EA60-DB03-077D-81B2-55666FBA3649}"/>
              </a:ext>
            </a:extLst>
          </p:cNvPr>
          <p:cNvGraphicFramePr>
            <a:graphicFrameLocks noGrp="1"/>
          </p:cNvGraphicFramePr>
          <p:nvPr>
            <p:extLst>
              <p:ext uri="{D42A27DB-BD31-4B8C-83A1-F6EECF244321}">
                <p14:modId xmlns:p14="http://schemas.microsoft.com/office/powerpoint/2010/main" val="4013567384"/>
              </p:ext>
            </p:extLst>
          </p:nvPr>
        </p:nvGraphicFramePr>
        <p:xfrm>
          <a:off x="3271520" y="1242694"/>
          <a:ext cx="5811520" cy="1536066"/>
        </p:xfrm>
        <a:graphic>
          <a:graphicData uri="http://schemas.openxmlformats.org/drawingml/2006/table">
            <a:tbl>
              <a:tblPr firstRow="1" bandRow="1">
                <a:tableStyleId>{073A0DAA-6AF3-43AB-8588-CEC1D06C72B9}</a:tableStyleId>
              </a:tblPr>
              <a:tblGrid>
                <a:gridCol w="2905760">
                  <a:extLst>
                    <a:ext uri="{9D8B030D-6E8A-4147-A177-3AD203B41FA5}">
                      <a16:colId xmlns:a16="http://schemas.microsoft.com/office/drawing/2014/main" val="2660781078"/>
                    </a:ext>
                  </a:extLst>
                </a:gridCol>
                <a:gridCol w="2905760">
                  <a:extLst>
                    <a:ext uri="{9D8B030D-6E8A-4147-A177-3AD203B41FA5}">
                      <a16:colId xmlns:a16="http://schemas.microsoft.com/office/drawing/2014/main" val="2785615715"/>
                    </a:ext>
                  </a:extLst>
                </a:gridCol>
              </a:tblGrid>
              <a:tr h="512022">
                <a:tc>
                  <a:txBody>
                    <a:bodyPr/>
                    <a:lstStyle/>
                    <a:p>
                      <a:pPr algn="ctr"/>
                      <a:r>
                        <a:rPr lang="en-US" sz="1800" b="1" kern="1200" dirty="0">
                          <a:solidFill>
                            <a:schemeClr val="lt1"/>
                          </a:solidFill>
                          <a:effectLst/>
                          <a:latin typeface="+mn-lt"/>
                          <a:ea typeface="+mn-ea"/>
                          <a:cs typeface="+mn-cs"/>
                        </a:rPr>
                        <a:t>Marital Status</a:t>
                      </a:r>
                      <a:endParaRPr lang="en-US" dirty="0"/>
                    </a:p>
                  </a:txBody>
                  <a:tcPr/>
                </a:tc>
                <a:tc>
                  <a:txBody>
                    <a:bodyPr/>
                    <a:lstStyle/>
                    <a:p>
                      <a:pPr algn="ctr"/>
                      <a:r>
                        <a:rPr lang="en-US" dirty="0"/>
                        <a:t>Approval Rate</a:t>
                      </a:r>
                    </a:p>
                  </a:txBody>
                  <a:tcPr/>
                </a:tc>
                <a:extLst>
                  <a:ext uri="{0D108BD9-81ED-4DB2-BD59-A6C34878D82A}">
                    <a16:rowId xmlns:a16="http://schemas.microsoft.com/office/drawing/2014/main" val="2192580768"/>
                  </a:ext>
                </a:extLst>
              </a:tr>
              <a:tr h="512022">
                <a:tc>
                  <a:txBody>
                    <a:bodyPr/>
                    <a:lstStyle/>
                    <a:p>
                      <a:r>
                        <a:rPr lang="en-US" dirty="0"/>
                        <a:t>Married</a:t>
                      </a:r>
                    </a:p>
                  </a:txBody>
                  <a:tcPr/>
                </a:tc>
                <a:tc>
                  <a:txBody>
                    <a:bodyPr/>
                    <a:lstStyle/>
                    <a:p>
                      <a:r>
                        <a:rPr lang="en-US" sz="1800" b="0" i="0" kern="1200" dirty="0">
                          <a:solidFill>
                            <a:schemeClr val="dk1"/>
                          </a:solidFill>
                          <a:effectLst/>
                          <a:latin typeface="+mn-lt"/>
                          <a:ea typeface="+mn-ea"/>
                          <a:cs typeface="+mn-cs"/>
                        </a:rPr>
                        <a:t>71.8</a:t>
                      </a:r>
                      <a:r>
                        <a:rPr lang="en-US" dirty="0"/>
                        <a:t>%</a:t>
                      </a:r>
                    </a:p>
                  </a:txBody>
                  <a:tcPr/>
                </a:tc>
                <a:extLst>
                  <a:ext uri="{0D108BD9-81ED-4DB2-BD59-A6C34878D82A}">
                    <a16:rowId xmlns:a16="http://schemas.microsoft.com/office/drawing/2014/main" val="4207740833"/>
                  </a:ext>
                </a:extLst>
              </a:tr>
              <a:tr h="512022">
                <a:tc>
                  <a:txBody>
                    <a:bodyPr/>
                    <a:lstStyle/>
                    <a:p>
                      <a:r>
                        <a:rPr lang="en-US" dirty="0"/>
                        <a:t>Unmarried</a:t>
                      </a:r>
                    </a:p>
                  </a:txBody>
                  <a:tcPr/>
                </a:tc>
                <a:tc>
                  <a:txBody>
                    <a:bodyPr/>
                    <a:lstStyle/>
                    <a:p>
                      <a:r>
                        <a:rPr lang="en-US" sz="1800" b="0" i="0" kern="1200" dirty="0">
                          <a:solidFill>
                            <a:schemeClr val="dk1"/>
                          </a:solidFill>
                          <a:effectLst/>
                          <a:latin typeface="+mn-lt"/>
                          <a:ea typeface="+mn-ea"/>
                          <a:cs typeface="+mn-cs"/>
                        </a:rPr>
                        <a:t>62.9</a:t>
                      </a:r>
                      <a:r>
                        <a:rPr lang="en-US" dirty="0"/>
                        <a:t>%</a:t>
                      </a:r>
                    </a:p>
                  </a:txBody>
                  <a:tcPr/>
                </a:tc>
                <a:extLst>
                  <a:ext uri="{0D108BD9-81ED-4DB2-BD59-A6C34878D82A}">
                    <a16:rowId xmlns:a16="http://schemas.microsoft.com/office/drawing/2014/main" val="3884262763"/>
                  </a:ext>
                </a:extLst>
              </a:tr>
            </a:tbl>
          </a:graphicData>
        </a:graphic>
      </p:graphicFrame>
      <p:graphicFrame>
        <p:nvGraphicFramePr>
          <p:cNvPr id="4" name="Table 3">
            <a:extLst>
              <a:ext uri="{FF2B5EF4-FFF2-40B4-BE49-F238E27FC236}">
                <a16:creationId xmlns:a16="http://schemas.microsoft.com/office/drawing/2014/main" id="{5DB0AFD6-1EA9-6AA7-EEC9-9474F5A71628}"/>
              </a:ext>
            </a:extLst>
          </p:cNvPr>
          <p:cNvGraphicFramePr>
            <a:graphicFrameLocks noGrp="1"/>
          </p:cNvGraphicFramePr>
          <p:nvPr>
            <p:extLst>
              <p:ext uri="{D42A27DB-BD31-4B8C-83A1-F6EECF244321}">
                <p14:modId xmlns:p14="http://schemas.microsoft.com/office/powerpoint/2010/main" val="2149449489"/>
              </p:ext>
            </p:extLst>
          </p:nvPr>
        </p:nvGraphicFramePr>
        <p:xfrm>
          <a:off x="3271520" y="3429000"/>
          <a:ext cx="5811520" cy="1536066"/>
        </p:xfrm>
        <a:graphic>
          <a:graphicData uri="http://schemas.openxmlformats.org/drawingml/2006/table">
            <a:tbl>
              <a:tblPr firstRow="1" bandRow="1">
                <a:tableStyleId>{073A0DAA-6AF3-43AB-8588-CEC1D06C72B9}</a:tableStyleId>
              </a:tblPr>
              <a:tblGrid>
                <a:gridCol w="2905760">
                  <a:extLst>
                    <a:ext uri="{9D8B030D-6E8A-4147-A177-3AD203B41FA5}">
                      <a16:colId xmlns:a16="http://schemas.microsoft.com/office/drawing/2014/main" val="2660781078"/>
                    </a:ext>
                  </a:extLst>
                </a:gridCol>
                <a:gridCol w="2905760">
                  <a:extLst>
                    <a:ext uri="{9D8B030D-6E8A-4147-A177-3AD203B41FA5}">
                      <a16:colId xmlns:a16="http://schemas.microsoft.com/office/drawing/2014/main" val="2785615715"/>
                    </a:ext>
                  </a:extLst>
                </a:gridCol>
              </a:tblGrid>
              <a:tr h="512022">
                <a:tc>
                  <a:txBody>
                    <a:bodyPr/>
                    <a:lstStyle/>
                    <a:p>
                      <a:pPr algn="ctr"/>
                      <a:r>
                        <a:rPr lang="en-US" sz="1800" b="1" kern="1200" dirty="0">
                          <a:solidFill>
                            <a:schemeClr val="lt1"/>
                          </a:solidFill>
                          <a:effectLst/>
                          <a:latin typeface="+mn-lt"/>
                          <a:ea typeface="+mn-ea"/>
                          <a:cs typeface="+mn-cs"/>
                        </a:rPr>
                        <a:t>Credit History</a:t>
                      </a:r>
                      <a:endParaRPr lang="en-US" dirty="0"/>
                    </a:p>
                  </a:txBody>
                  <a:tcPr/>
                </a:tc>
                <a:tc>
                  <a:txBody>
                    <a:bodyPr/>
                    <a:lstStyle/>
                    <a:p>
                      <a:pPr algn="ctr"/>
                      <a:r>
                        <a:rPr lang="en-US" dirty="0"/>
                        <a:t>Approval Rate</a:t>
                      </a:r>
                    </a:p>
                  </a:txBody>
                  <a:tcPr/>
                </a:tc>
                <a:extLst>
                  <a:ext uri="{0D108BD9-81ED-4DB2-BD59-A6C34878D82A}">
                    <a16:rowId xmlns:a16="http://schemas.microsoft.com/office/drawing/2014/main" val="2192580768"/>
                  </a:ext>
                </a:extLst>
              </a:tr>
              <a:tr h="512022">
                <a:tc>
                  <a:txBody>
                    <a:bodyPr/>
                    <a:lstStyle/>
                    <a:p>
                      <a:r>
                        <a:rPr lang="en-US" sz="1800" b="1" i="0" kern="1200" dirty="0">
                          <a:solidFill>
                            <a:schemeClr val="dk1"/>
                          </a:solidFill>
                          <a:effectLst/>
                          <a:latin typeface="+mn-lt"/>
                          <a:ea typeface="+mn-ea"/>
                          <a:cs typeface="+mn-cs"/>
                        </a:rPr>
                        <a:t>0.0</a:t>
                      </a:r>
                      <a:endParaRPr lang="en-US" dirty="0"/>
                    </a:p>
                  </a:txBody>
                  <a:tcPr/>
                </a:tc>
                <a:tc>
                  <a:txBody>
                    <a:bodyPr/>
                    <a:lstStyle/>
                    <a:p>
                      <a:r>
                        <a:rPr lang="en-US" sz="1800" b="0" i="0" kern="1200" dirty="0">
                          <a:solidFill>
                            <a:schemeClr val="dk1"/>
                          </a:solidFill>
                          <a:effectLst/>
                          <a:latin typeface="+mn-lt"/>
                          <a:ea typeface="+mn-ea"/>
                          <a:cs typeface="+mn-cs"/>
                        </a:rPr>
                        <a:t>7.8</a:t>
                      </a:r>
                      <a:r>
                        <a:rPr lang="en-US" dirty="0"/>
                        <a:t>%</a:t>
                      </a:r>
                    </a:p>
                  </a:txBody>
                  <a:tcPr/>
                </a:tc>
                <a:extLst>
                  <a:ext uri="{0D108BD9-81ED-4DB2-BD59-A6C34878D82A}">
                    <a16:rowId xmlns:a16="http://schemas.microsoft.com/office/drawing/2014/main" val="4207740833"/>
                  </a:ext>
                </a:extLst>
              </a:tr>
              <a:tr h="512022">
                <a:tc>
                  <a:txBody>
                    <a:bodyPr/>
                    <a:lstStyle/>
                    <a:p>
                      <a:r>
                        <a:rPr lang="en-US" sz="1800" b="1" i="0" kern="1200" dirty="0">
                          <a:solidFill>
                            <a:schemeClr val="dk1"/>
                          </a:solidFill>
                          <a:effectLst/>
                          <a:latin typeface="+mn-lt"/>
                          <a:ea typeface="+mn-ea"/>
                          <a:cs typeface="+mn-cs"/>
                        </a:rPr>
                        <a:t>1.0</a:t>
                      </a:r>
                      <a:endParaRPr lang="en-US" dirty="0"/>
                    </a:p>
                  </a:txBody>
                  <a:tcPr/>
                </a:tc>
                <a:tc>
                  <a:txBody>
                    <a:bodyPr/>
                    <a:lstStyle/>
                    <a:p>
                      <a:r>
                        <a:rPr lang="en-US" sz="1800" b="0" i="0" kern="1200">
                          <a:solidFill>
                            <a:schemeClr val="dk1"/>
                          </a:solidFill>
                          <a:effectLst/>
                          <a:latin typeface="+mn-lt"/>
                          <a:ea typeface="+mn-ea"/>
                          <a:cs typeface="+mn-cs"/>
                        </a:rPr>
                        <a:t>79</a:t>
                      </a:r>
                      <a:r>
                        <a:rPr lang="en-US"/>
                        <a:t>%</a:t>
                      </a:r>
                      <a:endParaRPr lang="en-US" dirty="0"/>
                    </a:p>
                  </a:txBody>
                  <a:tcPr/>
                </a:tc>
                <a:extLst>
                  <a:ext uri="{0D108BD9-81ED-4DB2-BD59-A6C34878D82A}">
                    <a16:rowId xmlns:a16="http://schemas.microsoft.com/office/drawing/2014/main" val="3884262763"/>
                  </a:ext>
                </a:extLst>
              </a:tr>
            </a:tbl>
          </a:graphicData>
        </a:graphic>
      </p:graphicFrame>
    </p:spTree>
    <p:extLst>
      <p:ext uri="{BB962C8B-B14F-4D97-AF65-F5344CB8AC3E}">
        <p14:creationId xmlns:p14="http://schemas.microsoft.com/office/powerpoint/2010/main" val="2258505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9DB676-2C78-444E-06FE-10D77843590E}"/>
              </a:ext>
            </a:extLst>
          </p:cNvPr>
          <p:cNvSpPr txBox="1"/>
          <p:nvPr/>
        </p:nvSpPr>
        <p:spPr>
          <a:xfrm>
            <a:off x="0" y="179401"/>
            <a:ext cx="12192000" cy="830997"/>
          </a:xfrm>
          <a:prstGeom prst="rect">
            <a:avLst/>
          </a:prstGeom>
          <a:noFill/>
        </p:spPr>
        <p:txBody>
          <a:bodyPr wrap="square">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Implementation of the model</a:t>
            </a:r>
          </a:p>
        </p:txBody>
      </p:sp>
      <p:sp>
        <p:nvSpPr>
          <p:cNvPr id="4" name="TextBox 3">
            <a:extLst>
              <a:ext uri="{FF2B5EF4-FFF2-40B4-BE49-F238E27FC236}">
                <a16:creationId xmlns:a16="http://schemas.microsoft.com/office/drawing/2014/main" id="{03D8F1E8-ACDD-25D4-77DF-F1C56B8A6E05}"/>
              </a:ext>
            </a:extLst>
          </p:cNvPr>
          <p:cNvSpPr txBox="1"/>
          <p:nvPr/>
        </p:nvSpPr>
        <p:spPr>
          <a:xfrm>
            <a:off x="465667" y="1176867"/>
            <a:ext cx="11032066" cy="1200329"/>
          </a:xfrm>
          <a:prstGeom prst="rect">
            <a:avLst/>
          </a:prstGeom>
          <a:noFill/>
        </p:spPr>
        <p:txBody>
          <a:bodyPr wrap="square" rtlCol="0">
            <a:spAutoFit/>
          </a:bodyPr>
          <a:lstStyle/>
          <a:p>
            <a:pPr algn="just"/>
            <a:r>
              <a:rPr lang="en-US" dirty="0"/>
              <a:t> </a:t>
            </a:r>
            <a:r>
              <a:rPr lang="en-US" sz="2400" dirty="0">
                <a:latin typeface="Roboto" panose="02000000000000000000" pitchFamily="2" charset="0"/>
                <a:ea typeface="Roboto" panose="02000000000000000000" pitchFamily="2" charset="0"/>
                <a:cs typeface="Roboto" panose="02000000000000000000" pitchFamily="2" charset="0"/>
              </a:rPr>
              <a:t>The 5 different algorithms- Logistic Regression, Decision Tree, Random Forest, K-Nearest Neighbor and Gaussian Naive Bayes are applied to find out the best performer. Logistic Regression had the highest accuracy of around 80%. </a:t>
            </a:r>
          </a:p>
        </p:txBody>
      </p:sp>
      <p:pic>
        <p:nvPicPr>
          <p:cNvPr id="6" name="Picture 5">
            <a:extLst>
              <a:ext uri="{FF2B5EF4-FFF2-40B4-BE49-F238E27FC236}">
                <a16:creationId xmlns:a16="http://schemas.microsoft.com/office/drawing/2014/main" id="{FAED8CF4-4576-87D6-2B4A-8450B5C161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267" y="2543665"/>
            <a:ext cx="10930466" cy="3569268"/>
          </a:xfrm>
          <a:prstGeom prst="rect">
            <a:avLst/>
          </a:prstGeom>
        </p:spPr>
      </p:pic>
    </p:spTree>
    <p:extLst>
      <p:ext uri="{BB962C8B-B14F-4D97-AF65-F5344CB8AC3E}">
        <p14:creationId xmlns:p14="http://schemas.microsoft.com/office/powerpoint/2010/main" val="3462806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BE4BA3-1779-0AD4-BA57-A3CFC10BABA9}"/>
              </a:ext>
            </a:extLst>
          </p:cNvPr>
          <p:cNvSpPr txBox="1"/>
          <p:nvPr/>
        </p:nvSpPr>
        <p:spPr>
          <a:xfrm>
            <a:off x="0" y="103201"/>
            <a:ext cx="12192000" cy="830997"/>
          </a:xfrm>
          <a:prstGeom prst="rect">
            <a:avLst/>
          </a:prstGeom>
          <a:noFill/>
        </p:spPr>
        <p:txBody>
          <a:bodyPr wrap="square">
            <a:spAutoFit/>
          </a:bodyPr>
          <a:lstStyle/>
          <a:p>
            <a:pPr algn="ctr"/>
            <a:r>
              <a:rPr lang="en-US" sz="4800" b="1" dirty="0">
                <a:ln w="9525">
                  <a:solidFill>
                    <a:schemeClr val="bg1"/>
                  </a:solidFill>
                  <a:prstDash val="solid"/>
                </a:ln>
                <a:effectLst>
                  <a:outerShdw blurRad="12700" dist="38100" dir="2700000" algn="tl" rotWithShape="0">
                    <a:schemeClr val="bg1">
                      <a:lumMod val="50000"/>
                    </a:schemeClr>
                  </a:outerShdw>
                </a:effectLst>
              </a:rPr>
              <a:t>Conclusion</a:t>
            </a:r>
          </a:p>
        </p:txBody>
      </p:sp>
      <p:sp>
        <p:nvSpPr>
          <p:cNvPr id="5" name="TextBox 4">
            <a:extLst>
              <a:ext uri="{FF2B5EF4-FFF2-40B4-BE49-F238E27FC236}">
                <a16:creationId xmlns:a16="http://schemas.microsoft.com/office/drawing/2014/main" id="{B817077C-712F-E8BE-5994-2C42BA526609}"/>
              </a:ext>
            </a:extLst>
          </p:cNvPr>
          <p:cNvSpPr txBox="1"/>
          <p:nvPr/>
        </p:nvSpPr>
        <p:spPr>
          <a:xfrm>
            <a:off x="249767" y="1812837"/>
            <a:ext cx="11692466" cy="1200329"/>
          </a:xfrm>
          <a:prstGeom prst="rect">
            <a:avLst/>
          </a:prstGeom>
          <a:noFill/>
        </p:spPr>
        <p:txBody>
          <a:bodyPr wrap="square">
            <a:spAutoFit/>
          </a:bodyPr>
          <a:lstStyle/>
          <a:p>
            <a:pPr algn="just"/>
            <a:r>
              <a:rPr lang="en-US" sz="2400" dirty="0">
                <a:latin typeface="Roboto" panose="02000000000000000000" pitchFamily="2" charset="0"/>
                <a:ea typeface="Roboto" panose="02000000000000000000" pitchFamily="2" charset="0"/>
                <a:cs typeface="Roboto" panose="02000000000000000000" pitchFamily="2" charset="0"/>
              </a:rPr>
              <a:t>The program once given a large data set can accurately predict and correlate the various factors affecting the credit worthiness of a customer by looking and analyzing different aspects about the customer's profile and records.</a:t>
            </a:r>
          </a:p>
        </p:txBody>
      </p:sp>
    </p:spTree>
    <p:extLst>
      <p:ext uri="{BB962C8B-B14F-4D97-AF65-F5344CB8AC3E}">
        <p14:creationId xmlns:p14="http://schemas.microsoft.com/office/powerpoint/2010/main" val="2326672480"/>
      </p:ext>
    </p:extLst>
  </p:cSld>
  <p:clrMapOvr>
    <a:masterClrMapping/>
  </p:clrMapOvr>
</p:sld>
</file>

<file path=ppt/theme/theme1.xml><?xml version="1.0" encoding="utf-8"?>
<a:theme xmlns:a="http://schemas.openxmlformats.org/drawingml/2006/main" name="Parcel">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docProps/app.xml><?xml version="1.0" encoding="utf-8"?>
<Properties xmlns="http://schemas.openxmlformats.org/officeDocument/2006/extended-properties" xmlns:vt="http://schemas.openxmlformats.org/officeDocument/2006/docPropsVTypes">
  <Template>TM10001115[[fn=Parcel]]</Template>
  <TotalTime>152</TotalTime>
  <Words>403</Words>
  <Application>Microsoft Office PowerPoint</Application>
  <PresentationFormat>Widescreen</PresentationFormat>
  <Paragraphs>66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Gill Sans MT</vt:lpstr>
      <vt:lpstr>Roboto</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 Thakur</dc:creator>
  <cp:lastModifiedBy>Samar Thakur</cp:lastModifiedBy>
  <cp:revision>5</cp:revision>
  <dcterms:created xsi:type="dcterms:W3CDTF">2023-08-21T15:29:53Z</dcterms:created>
  <dcterms:modified xsi:type="dcterms:W3CDTF">2023-08-21T18:25:59Z</dcterms:modified>
</cp:coreProperties>
</file>