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ya vidwans" userId="a0aeea00982be641" providerId="LiveId" clId="{E25DA7F2-8DD9-4249-A4BC-BC14E5F29EEF}"/>
    <pc:docChg chg="undo custSel modSld">
      <pc:chgData name="shriya vidwans" userId="a0aeea00982be641" providerId="LiveId" clId="{E25DA7F2-8DD9-4249-A4BC-BC14E5F29EEF}" dt="2023-04-22T18:57:22.064" v="149" actId="20577"/>
      <pc:docMkLst>
        <pc:docMk/>
      </pc:docMkLst>
      <pc:sldChg chg="modSp mod">
        <pc:chgData name="shriya vidwans" userId="a0aeea00982be641" providerId="LiveId" clId="{E25DA7F2-8DD9-4249-A4BC-BC14E5F29EEF}" dt="2023-04-22T18:57:22.064" v="149" actId="20577"/>
        <pc:sldMkLst>
          <pc:docMk/>
          <pc:sldMk cId="2284363060" sldId="256"/>
        </pc:sldMkLst>
        <pc:spChg chg="mod">
          <ac:chgData name="shriya vidwans" userId="a0aeea00982be641" providerId="LiveId" clId="{E25DA7F2-8DD9-4249-A4BC-BC14E5F29EEF}" dt="2023-04-22T18:57:22.064" v="149" actId="20577"/>
          <ac:spMkLst>
            <pc:docMk/>
            <pc:sldMk cId="2284363060" sldId="256"/>
            <ac:spMk id="6" creationId="{2F38D337-300D-76FE-EDA4-BBD6248A41CD}"/>
          </ac:spMkLst>
        </pc:spChg>
      </pc:sldChg>
      <pc:sldChg chg="modSp mod">
        <pc:chgData name="shriya vidwans" userId="a0aeea00982be641" providerId="LiveId" clId="{E25DA7F2-8DD9-4249-A4BC-BC14E5F29EEF}" dt="2023-04-22T18:44:41.165" v="11" actId="20577"/>
        <pc:sldMkLst>
          <pc:docMk/>
          <pc:sldMk cId="1248912317" sldId="257"/>
        </pc:sldMkLst>
        <pc:spChg chg="mod">
          <ac:chgData name="shriya vidwans" userId="a0aeea00982be641" providerId="LiveId" clId="{E25DA7F2-8DD9-4249-A4BC-BC14E5F29EEF}" dt="2023-04-22T18:44:41.165" v="11" actId="20577"/>
          <ac:spMkLst>
            <pc:docMk/>
            <pc:sldMk cId="1248912317" sldId="257"/>
            <ac:spMk id="3" creationId="{84E578C2-F1BD-2042-E19B-A0BE5C05A9A0}"/>
          </ac:spMkLst>
        </pc:spChg>
      </pc:sldChg>
      <pc:sldChg chg="modSp mod">
        <pc:chgData name="shriya vidwans" userId="a0aeea00982be641" providerId="LiveId" clId="{E25DA7F2-8DD9-4249-A4BC-BC14E5F29EEF}" dt="2023-04-22T18:46:43.060" v="44" actId="1076"/>
        <pc:sldMkLst>
          <pc:docMk/>
          <pc:sldMk cId="3044904404" sldId="258"/>
        </pc:sldMkLst>
        <pc:spChg chg="mod">
          <ac:chgData name="shriya vidwans" userId="a0aeea00982be641" providerId="LiveId" clId="{E25DA7F2-8DD9-4249-A4BC-BC14E5F29EEF}" dt="2023-04-22T18:46:43.060" v="44" actId="1076"/>
          <ac:spMkLst>
            <pc:docMk/>
            <pc:sldMk cId="3044904404" sldId="258"/>
            <ac:spMk id="2" creationId="{8B542E2B-06D0-90CB-C299-C4CF59987429}"/>
          </ac:spMkLst>
        </pc:spChg>
        <pc:spChg chg="mod">
          <ac:chgData name="shriya vidwans" userId="a0aeea00982be641" providerId="LiveId" clId="{E25DA7F2-8DD9-4249-A4BC-BC14E5F29EEF}" dt="2023-04-22T18:46:33.620" v="43" actId="1076"/>
          <ac:spMkLst>
            <pc:docMk/>
            <pc:sldMk cId="3044904404" sldId="258"/>
            <ac:spMk id="3" creationId="{008C6603-4F7A-0582-5644-F803B6593F63}"/>
          </ac:spMkLst>
        </pc:spChg>
      </pc:sldChg>
      <pc:sldChg chg="modSp mod">
        <pc:chgData name="shriya vidwans" userId="a0aeea00982be641" providerId="LiveId" clId="{E25DA7F2-8DD9-4249-A4BC-BC14E5F29EEF}" dt="2023-04-22T18:49:29.102" v="60" actId="1076"/>
        <pc:sldMkLst>
          <pc:docMk/>
          <pc:sldMk cId="2225570834" sldId="259"/>
        </pc:sldMkLst>
        <pc:spChg chg="mod">
          <ac:chgData name="shriya vidwans" userId="a0aeea00982be641" providerId="LiveId" clId="{E25DA7F2-8DD9-4249-A4BC-BC14E5F29EEF}" dt="2023-04-22T18:49:29.102" v="60" actId="1076"/>
          <ac:spMkLst>
            <pc:docMk/>
            <pc:sldMk cId="2225570834" sldId="259"/>
            <ac:spMk id="2" creationId="{7C772A8B-2799-7D7F-1115-782AF4C69874}"/>
          </ac:spMkLst>
        </pc:spChg>
        <pc:spChg chg="mod">
          <ac:chgData name="shriya vidwans" userId="a0aeea00982be641" providerId="LiveId" clId="{E25DA7F2-8DD9-4249-A4BC-BC14E5F29EEF}" dt="2023-04-22T18:49:23.619" v="59" actId="1076"/>
          <ac:spMkLst>
            <pc:docMk/>
            <pc:sldMk cId="2225570834" sldId="259"/>
            <ac:spMk id="3" creationId="{3E744DD9-4954-75CC-32BE-956C61AB739C}"/>
          </ac:spMkLst>
        </pc:spChg>
      </pc:sldChg>
      <pc:sldChg chg="modSp mod">
        <pc:chgData name="shriya vidwans" userId="a0aeea00982be641" providerId="LiveId" clId="{E25DA7F2-8DD9-4249-A4BC-BC14E5F29EEF}" dt="2023-04-22T18:54:05.658" v="69" actId="1076"/>
        <pc:sldMkLst>
          <pc:docMk/>
          <pc:sldMk cId="1328164971" sldId="260"/>
        </pc:sldMkLst>
        <pc:spChg chg="mod">
          <ac:chgData name="shriya vidwans" userId="a0aeea00982be641" providerId="LiveId" clId="{E25DA7F2-8DD9-4249-A4BC-BC14E5F29EEF}" dt="2023-04-22T18:53:57.445" v="66" actId="1076"/>
          <ac:spMkLst>
            <pc:docMk/>
            <pc:sldMk cId="1328164971" sldId="260"/>
            <ac:spMk id="2" creationId="{C4F945D3-F3A7-06DF-5231-F533491D1581}"/>
          </ac:spMkLst>
        </pc:spChg>
        <pc:spChg chg="mod">
          <ac:chgData name="shriya vidwans" userId="a0aeea00982be641" providerId="LiveId" clId="{E25DA7F2-8DD9-4249-A4BC-BC14E5F29EEF}" dt="2023-04-22T18:54:05.658" v="69" actId="1076"/>
          <ac:spMkLst>
            <pc:docMk/>
            <pc:sldMk cId="1328164971" sldId="260"/>
            <ac:spMk id="3" creationId="{A696A985-4102-CD52-B6B3-B9C1E8C7211F}"/>
          </ac:spMkLst>
        </pc:spChg>
      </pc:sldChg>
      <pc:sldChg chg="modSp mod">
        <pc:chgData name="shriya vidwans" userId="a0aeea00982be641" providerId="LiveId" clId="{E25DA7F2-8DD9-4249-A4BC-BC14E5F29EEF}" dt="2023-04-22T18:55:37.927" v="94" actId="1076"/>
        <pc:sldMkLst>
          <pc:docMk/>
          <pc:sldMk cId="537561573" sldId="261"/>
        </pc:sldMkLst>
        <pc:spChg chg="mod">
          <ac:chgData name="shriya vidwans" userId="a0aeea00982be641" providerId="LiveId" clId="{E25DA7F2-8DD9-4249-A4BC-BC14E5F29EEF}" dt="2023-04-22T18:55:37.927" v="94" actId="1076"/>
          <ac:spMkLst>
            <pc:docMk/>
            <pc:sldMk cId="537561573" sldId="261"/>
            <ac:spMk id="2" creationId="{36A895F4-95CB-99AE-2A1D-5CAB922CFBC3}"/>
          </ac:spMkLst>
        </pc:spChg>
        <pc:spChg chg="mod">
          <ac:chgData name="shriya vidwans" userId="a0aeea00982be641" providerId="LiveId" clId="{E25DA7F2-8DD9-4249-A4BC-BC14E5F29EEF}" dt="2023-04-22T18:55:33.906" v="93" actId="1076"/>
          <ac:spMkLst>
            <pc:docMk/>
            <pc:sldMk cId="537561573" sldId="261"/>
            <ac:spMk id="3" creationId="{AF2E4329-D6A5-92B4-3275-921DC87EDD2C}"/>
          </ac:spMkLst>
        </pc:spChg>
      </pc:sldChg>
      <pc:sldChg chg="modSp mod">
        <pc:chgData name="shriya vidwans" userId="a0aeea00982be641" providerId="LiveId" clId="{E25DA7F2-8DD9-4249-A4BC-BC14E5F29EEF}" dt="2023-04-22T18:57:04.960" v="133" actId="1076"/>
        <pc:sldMkLst>
          <pc:docMk/>
          <pc:sldMk cId="404039570" sldId="262"/>
        </pc:sldMkLst>
        <pc:spChg chg="mod">
          <ac:chgData name="shriya vidwans" userId="a0aeea00982be641" providerId="LiveId" clId="{E25DA7F2-8DD9-4249-A4BC-BC14E5F29EEF}" dt="2023-04-22T18:57:04.960" v="133" actId="1076"/>
          <ac:spMkLst>
            <pc:docMk/>
            <pc:sldMk cId="404039570" sldId="262"/>
            <ac:spMk id="3" creationId="{3AC7FC3E-7E0F-922B-B879-0DFB986D5C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995282-4268-49DA-A484-BAC04CA3EF3D}"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338092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95282-4268-49DA-A484-BAC04CA3EF3D}"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1568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995282-4268-49DA-A484-BAC04CA3EF3D}"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1628957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995282-4268-49DA-A484-BAC04CA3EF3D}"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1C373-8979-4F65-8388-08CD99B391CA}"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40523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95282-4268-49DA-A484-BAC04CA3EF3D}"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481905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995282-4268-49DA-A484-BAC04CA3EF3D}" type="datetimeFigureOut">
              <a:rPr lang="en-IN" smtClean="0"/>
              <a:t>23-04-2023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2082525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995282-4268-49DA-A484-BAC04CA3EF3D}" type="datetimeFigureOut">
              <a:rPr lang="en-IN" smtClean="0"/>
              <a:t>23-04-2023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3737625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95282-4268-49DA-A484-BAC04CA3EF3D}"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1507038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95282-4268-49DA-A484-BAC04CA3EF3D}"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266497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95282-4268-49DA-A484-BAC04CA3EF3D}"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320980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95282-4268-49DA-A484-BAC04CA3EF3D}"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40272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995282-4268-49DA-A484-BAC04CA3EF3D}"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315224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995282-4268-49DA-A484-BAC04CA3EF3D}" type="datetimeFigureOut">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245200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995282-4268-49DA-A484-BAC04CA3EF3D}" type="datetimeFigureOut">
              <a:rPr lang="en-IN" smtClean="0"/>
              <a:t>23-04-2023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404654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995282-4268-49DA-A484-BAC04CA3EF3D}" type="datetimeFigureOut">
              <a:rPr lang="en-IN" smtClean="0"/>
              <a:t>23-04-2023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1519251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995282-4268-49DA-A484-BAC04CA3EF3D}" type="datetimeFigureOut">
              <a:rPr lang="en-IN" smtClean="0"/>
              <a:t>23-04-2023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362411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95282-4268-49DA-A484-BAC04CA3EF3D}"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1C373-8979-4F65-8388-08CD99B391CA}" type="slidenum">
              <a:rPr lang="en-IN" smtClean="0"/>
              <a:t>‹#›</a:t>
            </a:fld>
            <a:endParaRPr lang="en-IN"/>
          </a:p>
        </p:txBody>
      </p:sp>
    </p:spTree>
    <p:extLst>
      <p:ext uri="{BB962C8B-B14F-4D97-AF65-F5344CB8AC3E}">
        <p14:creationId xmlns:p14="http://schemas.microsoft.com/office/powerpoint/2010/main" val="93355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995282-4268-49DA-A484-BAC04CA3EF3D}" type="datetimeFigureOut">
              <a:rPr lang="en-IN" smtClean="0"/>
              <a:t>23-04-2023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21C373-8979-4F65-8388-08CD99B391CA}" type="slidenum">
              <a:rPr lang="en-IN" smtClean="0"/>
              <a:t>‹#›</a:t>
            </a:fld>
            <a:endParaRPr lang="en-IN"/>
          </a:p>
        </p:txBody>
      </p:sp>
    </p:spTree>
    <p:extLst>
      <p:ext uri="{BB962C8B-B14F-4D97-AF65-F5344CB8AC3E}">
        <p14:creationId xmlns:p14="http://schemas.microsoft.com/office/powerpoint/2010/main" val="969982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8F6C49-5FC7-5410-0F71-75D75E5AEF29}"/>
              </a:ext>
            </a:extLst>
          </p:cNvPr>
          <p:cNvPicPr>
            <a:picLocks noChangeAspect="1"/>
          </p:cNvPicPr>
          <p:nvPr/>
        </p:nvPicPr>
        <p:blipFill>
          <a:blip r:embed="rId2"/>
          <a:stretch>
            <a:fillRect/>
          </a:stretch>
        </p:blipFill>
        <p:spPr>
          <a:xfrm>
            <a:off x="1154955" y="108993"/>
            <a:ext cx="9933403" cy="1513459"/>
          </a:xfrm>
          <a:prstGeom prst="rect">
            <a:avLst/>
          </a:prstGeom>
        </p:spPr>
      </p:pic>
      <p:sp>
        <p:nvSpPr>
          <p:cNvPr id="5" name="Google Shape;56;p13">
            <a:extLst>
              <a:ext uri="{FF2B5EF4-FFF2-40B4-BE49-F238E27FC236}">
                <a16:creationId xmlns:a16="http://schemas.microsoft.com/office/drawing/2014/main" id="{31FA0902-C024-0103-1916-483A47E34F66}"/>
              </a:ext>
            </a:extLst>
          </p:cNvPr>
          <p:cNvSpPr txBox="1"/>
          <p:nvPr/>
        </p:nvSpPr>
        <p:spPr>
          <a:xfrm>
            <a:off x="1510048" y="1828800"/>
            <a:ext cx="8825658" cy="984855"/>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Clr>
                <a:schemeClr val="dk1"/>
              </a:buClr>
              <a:buSzPts val="1100"/>
              <a:buFont typeface="Arial"/>
              <a:buNone/>
            </a:pPr>
            <a:r>
              <a:rPr lang="en" sz="2800" b="1" dirty="0"/>
              <a:t>DEPARTMENT OF COMPUTER ENGINEERING</a:t>
            </a:r>
            <a:endParaRPr sz="2800" b="1" dirty="0"/>
          </a:p>
          <a:p>
            <a:pPr marL="0" lvl="0" indent="0" algn="l" rtl="0">
              <a:spcBef>
                <a:spcPts val="0"/>
              </a:spcBef>
              <a:spcAft>
                <a:spcPts val="0"/>
              </a:spcAft>
              <a:buNone/>
            </a:pPr>
            <a:endParaRPr sz="2400" b="1" dirty="0"/>
          </a:p>
        </p:txBody>
      </p:sp>
      <p:sp>
        <p:nvSpPr>
          <p:cNvPr id="6" name="Google Shape;55;p13">
            <a:extLst>
              <a:ext uri="{FF2B5EF4-FFF2-40B4-BE49-F238E27FC236}">
                <a16:creationId xmlns:a16="http://schemas.microsoft.com/office/drawing/2014/main" id="{2F38D337-300D-76FE-EDA4-BBD6248A41CD}"/>
              </a:ext>
            </a:extLst>
          </p:cNvPr>
          <p:cNvSpPr txBox="1"/>
          <p:nvPr/>
        </p:nvSpPr>
        <p:spPr>
          <a:xfrm>
            <a:off x="1631725" y="2579819"/>
            <a:ext cx="8703981" cy="10464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t>Cloud Computing Project</a:t>
            </a:r>
          </a:p>
          <a:p>
            <a:pPr marL="0" lvl="0" indent="0" algn="ctr" rtl="0">
              <a:spcBef>
                <a:spcPts val="0"/>
              </a:spcBef>
              <a:spcAft>
                <a:spcPts val="0"/>
              </a:spcAft>
              <a:buNone/>
            </a:pPr>
            <a:r>
              <a:rPr lang="en" sz="2800" b="1"/>
              <a:t>Employee Profile </a:t>
            </a:r>
            <a:endParaRPr sz="2800" b="1" dirty="0"/>
          </a:p>
        </p:txBody>
      </p:sp>
      <p:sp>
        <p:nvSpPr>
          <p:cNvPr id="7" name="Google Shape;54;p13">
            <a:extLst>
              <a:ext uri="{FF2B5EF4-FFF2-40B4-BE49-F238E27FC236}">
                <a16:creationId xmlns:a16="http://schemas.microsoft.com/office/drawing/2014/main" id="{5C17E6ED-53D1-6301-B9C5-564A711D398F}"/>
              </a:ext>
            </a:extLst>
          </p:cNvPr>
          <p:cNvSpPr txBox="1">
            <a:spLocks noGrp="1"/>
          </p:cNvSpPr>
          <p:nvPr>
            <p:ph type="subTitle" idx="1"/>
          </p:nvPr>
        </p:nvSpPr>
        <p:spPr>
          <a:xfrm>
            <a:off x="1017013" y="4044346"/>
            <a:ext cx="9933403" cy="18880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solidFill>
                  <a:schemeClr val="tx1"/>
                </a:solidFill>
              </a:rPr>
              <a:t>Chaitali </a:t>
            </a:r>
            <a:r>
              <a:rPr lang="en-US" b="1" dirty="0" err="1">
                <a:solidFill>
                  <a:schemeClr val="tx1"/>
                </a:solidFill>
              </a:rPr>
              <a:t>Sule</a:t>
            </a:r>
            <a:r>
              <a:rPr lang="en-US" b="1" dirty="0">
                <a:solidFill>
                  <a:schemeClr val="tx1"/>
                </a:solidFill>
              </a:rPr>
              <a:t>                                   Roll No: 49                                   </a:t>
            </a:r>
            <a:r>
              <a:rPr lang="en-US" b="1" dirty="0" err="1">
                <a:solidFill>
                  <a:schemeClr val="tx1"/>
                </a:solidFill>
              </a:rPr>
              <a:t>Div</a:t>
            </a:r>
            <a:r>
              <a:rPr lang="en-US" b="1" dirty="0">
                <a:solidFill>
                  <a:schemeClr val="tx1"/>
                </a:solidFill>
              </a:rPr>
              <a:t>: C</a:t>
            </a:r>
          </a:p>
          <a:p>
            <a:pPr marL="0" lvl="0" indent="0" algn="l" rtl="0">
              <a:spcBef>
                <a:spcPts val="0"/>
              </a:spcBef>
              <a:spcAft>
                <a:spcPts val="0"/>
              </a:spcAft>
              <a:buNone/>
            </a:pPr>
            <a:r>
              <a:rPr lang="en-US" b="1" dirty="0">
                <a:solidFill>
                  <a:schemeClr val="tx1"/>
                </a:solidFill>
              </a:rPr>
              <a:t>Shriya Vidwans                              Roll No: 61                                  </a:t>
            </a:r>
            <a:r>
              <a:rPr lang="en-US" b="1" dirty="0" err="1">
                <a:solidFill>
                  <a:schemeClr val="tx1"/>
                </a:solidFill>
              </a:rPr>
              <a:t>Div</a:t>
            </a:r>
            <a:r>
              <a:rPr lang="en-US" b="1" dirty="0">
                <a:solidFill>
                  <a:schemeClr val="tx1"/>
                </a:solidFill>
              </a:rPr>
              <a:t>: C</a:t>
            </a:r>
          </a:p>
          <a:p>
            <a:pPr marL="0" lvl="0" indent="0" algn="l" rtl="0">
              <a:spcBef>
                <a:spcPts val="0"/>
              </a:spcBef>
              <a:spcAft>
                <a:spcPts val="0"/>
              </a:spcAft>
              <a:buNone/>
            </a:pPr>
            <a:endParaRPr lang="en-US" b="1" dirty="0">
              <a:solidFill>
                <a:schemeClr val="tx1"/>
              </a:solidFill>
            </a:endParaRPr>
          </a:p>
          <a:p>
            <a:pPr marL="0" lvl="0" indent="0" algn="ctr" rtl="0">
              <a:spcBef>
                <a:spcPts val="0"/>
              </a:spcBef>
              <a:spcAft>
                <a:spcPts val="0"/>
              </a:spcAft>
              <a:buNone/>
            </a:pPr>
            <a:r>
              <a:rPr lang="en-US" b="1" dirty="0">
                <a:solidFill>
                  <a:schemeClr val="tx1"/>
                </a:solidFill>
              </a:rPr>
              <a:t>Under the Guidance of Prof. Deepali </a:t>
            </a:r>
            <a:r>
              <a:rPr lang="en-US" b="1" dirty="0" err="1">
                <a:solidFill>
                  <a:schemeClr val="tx1"/>
                </a:solidFill>
              </a:rPr>
              <a:t>kayande</a:t>
            </a:r>
            <a:endParaRPr lang="en-US" b="1" dirty="0">
              <a:solidFill>
                <a:schemeClr val="tx1"/>
              </a:solidFill>
            </a:endParaRPr>
          </a:p>
          <a:p>
            <a:pPr marL="0" lvl="0" indent="0" algn="ctr" rtl="0">
              <a:spcBef>
                <a:spcPts val="0"/>
              </a:spcBef>
              <a:spcAft>
                <a:spcPts val="0"/>
              </a:spcAft>
              <a:buNone/>
            </a:pPr>
            <a:endParaRPr lang="en-US" sz="1600" dirty="0"/>
          </a:p>
          <a:p>
            <a:pPr marL="0" lvl="0" indent="0" algn="ctr" rtl="0">
              <a:spcBef>
                <a:spcPts val="0"/>
              </a:spcBef>
              <a:spcAft>
                <a:spcPts val="0"/>
              </a:spcAft>
              <a:buNone/>
            </a:pPr>
            <a:endParaRPr sz="1400" dirty="0"/>
          </a:p>
        </p:txBody>
      </p:sp>
    </p:spTree>
    <p:extLst>
      <p:ext uri="{BB962C8B-B14F-4D97-AF65-F5344CB8AC3E}">
        <p14:creationId xmlns:p14="http://schemas.microsoft.com/office/powerpoint/2010/main" val="228436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F8E1-043F-5BFB-0AC6-8A13CCCC09C6}"/>
              </a:ext>
            </a:extLst>
          </p:cNvPr>
          <p:cNvSpPr>
            <a:spLocks noGrp="1"/>
          </p:cNvSpPr>
          <p:nvPr>
            <p:ph type="title"/>
          </p:nvPr>
        </p:nvSpPr>
        <p:spPr>
          <a:xfrm>
            <a:off x="360229" y="320196"/>
            <a:ext cx="10432706" cy="1400530"/>
          </a:xfrm>
        </p:spPr>
        <p:txBody>
          <a:bodyPr/>
          <a:lstStyle/>
          <a:p>
            <a:r>
              <a:rPr lang="en-US" sz="3600" b="1" dirty="0"/>
              <a:t>Introduction to AWS Cloud and its services</a:t>
            </a:r>
            <a:br>
              <a:rPr lang="en-US" dirty="0"/>
            </a:br>
            <a:endParaRPr lang="en-IN" dirty="0"/>
          </a:p>
        </p:txBody>
      </p:sp>
      <p:sp>
        <p:nvSpPr>
          <p:cNvPr id="3" name="Content Placeholder 2">
            <a:extLst>
              <a:ext uri="{FF2B5EF4-FFF2-40B4-BE49-F238E27FC236}">
                <a16:creationId xmlns:a16="http://schemas.microsoft.com/office/drawing/2014/main" id="{84E578C2-F1BD-2042-E19B-A0BE5C05A9A0}"/>
              </a:ext>
            </a:extLst>
          </p:cNvPr>
          <p:cNvSpPr>
            <a:spLocks noGrp="1"/>
          </p:cNvSpPr>
          <p:nvPr>
            <p:ph idx="1"/>
          </p:nvPr>
        </p:nvSpPr>
        <p:spPr>
          <a:xfrm>
            <a:off x="360229" y="1020461"/>
            <a:ext cx="10188501" cy="5517343"/>
          </a:xfrm>
        </p:spPr>
        <p:txBody>
          <a:bodyPr>
            <a:normAutofit fontScale="92500" lnSpcReduction="20000"/>
          </a:bodyPr>
          <a:lstStyle/>
          <a:p>
            <a:pPr marL="0" indent="0">
              <a:buNone/>
            </a:pPr>
            <a:r>
              <a:rPr lang="en-US" dirty="0"/>
              <a:t>Amazon Web Services (AWS) is a cloud computing platform that provides a wide range of services and solutions to businesses and individuals. AWS provides a wide range of services that can be used to build, deploy, and manage applications and infrastructure. Some of the popular services offered by AWS are:</a:t>
            </a:r>
          </a:p>
          <a:p>
            <a:pPr algn="l">
              <a:buFont typeface="+mj-lt"/>
              <a:buAutoNum type="arabicPeriod"/>
            </a:pPr>
            <a:r>
              <a:rPr lang="en-US" b="0" i="0" dirty="0">
                <a:effectLst/>
              </a:rPr>
              <a:t>AWS Lambda: AWS Lambda is used to execute the application logic and retrieve or insert data into the DynamoDB database. Lambda functions are used to handle the retrieval and insertion of data into the database.</a:t>
            </a:r>
          </a:p>
          <a:p>
            <a:pPr algn="l">
              <a:buFont typeface="+mj-lt"/>
              <a:buAutoNum type="arabicPeriod"/>
            </a:pPr>
            <a:r>
              <a:rPr lang="en-US" b="0" i="0" dirty="0">
                <a:effectLst/>
              </a:rPr>
              <a:t>Amazon API Gateway: Amazon API Gateway is used to expose the Lambda functions as RESTful APIs. API Gateway provides a secure and scalable way to manage the APIs, as well as rate limiting, caching, and monitoring.</a:t>
            </a:r>
          </a:p>
          <a:p>
            <a:pPr algn="l">
              <a:buFont typeface="+mj-lt"/>
              <a:buAutoNum type="arabicPeriod"/>
            </a:pPr>
            <a:r>
              <a:rPr lang="en-US" b="0" i="0" dirty="0">
                <a:effectLst/>
              </a:rPr>
              <a:t>Amazon DynamoDB: Amazon DynamoDB is a highly scalable NoSQL database that is used to store employee profile data. DynamoDB is fast, efficient, and highly available.</a:t>
            </a:r>
          </a:p>
          <a:p>
            <a:pPr algn="l">
              <a:buFont typeface="+mj-lt"/>
              <a:buAutoNum type="arabicPeriod"/>
            </a:pPr>
            <a:r>
              <a:rPr lang="en-US" b="0" i="0" dirty="0">
                <a:effectLst/>
              </a:rPr>
              <a:t>Amazon S3: Amazon S3 is used to store the frontend code of the web application. The frontend code is hosted on S3 and distributed to users using CloudFront.</a:t>
            </a:r>
          </a:p>
          <a:p>
            <a:pPr algn="l">
              <a:buFont typeface="+mj-lt"/>
              <a:buAutoNum type="arabicPeriod"/>
            </a:pPr>
            <a:r>
              <a:rPr lang="en-US" b="0" i="0" dirty="0">
                <a:effectLst/>
              </a:rPr>
              <a:t>Amazon CloudFront: Amazon CloudFront is used to distribute the frontend code of the web application to users. CloudFront provides a highly available and secure content delivery network (CDN) that delivers the frontend code to users from a location nearest to them.</a:t>
            </a:r>
          </a:p>
          <a:p>
            <a:endParaRPr lang="en-IN" dirty="0"/>
          </a:p>
        </p:txBody>
      </p:sp>
    </p:spTree>
    <p:extLst>
      <p:ext uri="{BB962C8B-B14F-4D97-AF65-F5344CB8AC3E}">
        <p14:creationId xmlns:p14="http://schemas.microsoft.com/office/powerpoint/2010/main" val="124891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42E2B-06D0-90CB-C299-C4CF59987429}"/>
              </a:ext>
            </a:extLst>
          </p:cNvPr>
          <p:cNvSpPr>
            <a:spLocks noGrp="1"/>
          </p:cNvSpPr>
          <p:nvPr>
            <p:ph type="title"/>
          </p:nvPr>
        </p:nvSpPr>
        <p:spPr>
          <a:xfrm>
            <a:off x="1393638" y="531160"/>
            <a:ext cx="9404723" cy="792986"/>
          </a:xfrm>
        </p:spPr>
        <p:txBody>
          <a:bodyPr/>
          <a:lstStyle/>
          <a:p>
            <a:r>
              <a:rPr lang="en-US" sz="4000" dirty="0"/>
              <a:t>Overview of the project</a:t>
            </a:r>
            <a:endParaRPr lang="en-IN" sz="4000" dirty="0"/>
          </a:p>
        </p:txBody>
      </p:sp>
      <p:sp>
        <p:nvSpPr>
          <p:cNvPr id="3" name="Content Placeholder 2">
            <a:extLst>
              <a:ext uri="{FF2B5EF4-FFF2-40B4-BE49-F238E27FC236}">
                <a16:creationId xmlns:a16="http://schemas.microsoft.com/office/drawing/2014/main" id="{008C6603-4F7A-0582-5644-F803B6593F63}"/>
              </a:ext>
            </a:extLst>
          </p:cNvPr>
          <p:cNvSpPr>
            <a:spLocks noGrp="1"/>
          </p:cNvSpPr>
          <p:nvPr>
            <p:ph idx="1"/>
          </p:nvPr>
        </p:nvSpPr>
        <p:spPr>
          <a:xfrm>
            <a:off x="1157302" y="1734866"/>
            <a:ext cx="8946541" cy="4195481"/>
          </a:xfrm>
        </p:spPr>
        <p:txBody>
          <a:bodyPr>
            <a:normAutofit fontScale="92500"/>
          </a:bodyPr>
          <a:lstStyle/>
          <a:p>
            <a:pPr algn="just"/>
            <a:r>
              <a:rPr lang="en-US" sz="2800" b="0" i="0" dirty="0">
                <a:effectLst/>
                <a:latin typeface="Söhne"/>
              </a:rPr>
              <a:t>The Save and View Employee Profile Website Project is a web application built using AWS Cloud Services. The purpose of this project is to provide a user-friendly and scalable way to save and view employee profile data. The project consists of several components, including the front end, back end, and database. The front end is hosted on Amazon S3 and distributed to users using Amazon CloudFront. The backend is built using AWS Lambda functions and is exposed as RESTful APIs using Amazon API Gateway. The data is stored in Amazon DynamoDB, a highly scalable NoSQL database.</a:t>
            </a:r>
            <a:endParaRPr lang="en-IN" sz="2800" dirty="0"/>
          </a:p>
        </p:txBody>
      </p:sp>
    </p:spTree>
    <p:extLst>
      <p:ext uri="{BB962C8B-B14F-4D97-AF65-F5344CB8AC3E}">
        <p14:creationId xmlns:p14="http://schemas.microsoft.com/office/powerpoint/2010/main" val="304490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2A8B-2799-7D7F-1115-782AF4C69874}"/>
              </a:ext>
            </a:extLst>
          </p:cNvPr>
          <p:cNvSpPr>
            <a:spLocks noGrp="1"/>
          </p:cNvSpPr>
          <p:nvPr>
            <p:ph type="title"/>
          </p:nvPr>
        </p:nvSpPr>
        <p:spPr>
          <a:xfrm>
            <a:off x="593102" y="311426"/>
            <a:ext cx="9404723" cy="899004"/>
          </a:xfrm>
        </p:spPr>
        <p:txBody>
          <a:bodyPr/>
          <a:lstStyle/>
          <a:p>
            <a:r>
              <a:rPr lang="en-IN" sz="3200" b="1" dirty="0"/>
              <a:t>Architecture of the project</a:t>
            </a:r>
          </a:p>
        </p:txBody>
      </p:sp>
      <p:sp>
        <p:nvSpPr>
          <p:cNvPr id="3" name="Content Placeholder 2">
            <a:extLst>
              <a:ext uri="{FF2B5EF4-FFF2-40B4-BE49-F238E27FC236}">
                <a16:creationId xmlns:a16="http://schemas.microsoft.com/office/drawing/2014/main" id="{3E744DD9-4954-75CC-32BE-956C61AB739C}"/>
              </a:ext>
            </a:extLst>
          </p:cNvPr>
          <p:cNvSpPr>
            <a:spLocks noGrp="1"/>
          </p:cNvSpPr>
          <p:nvPr>
            <p:ph idx="1"/>
          </p:nvPr>
        </p:nvSpPr>
        <p:spPr>
          <a:xfrm>
            <a:off x="318052" y="1232451"/>
            <a:ext cx="11052313" cy="5314123"/>
          </a:xfrm>
        </p:spPr>
        <p:txBody>
          <a:bodyPr>
            <a:normAutofit fontScale="92500" lnSpcReduction="20000"/>
          </a:bodyPr>
          <a:lstStyle/>
          <a:p>
            <a:pPr marL="0" indent="0">
              <a:buNone/>
            </a:pPr>
            <a:r>
              <a:rPr lang="en-US" dirty="0"/>
              <a:t>The architecture consists of the following components:</a:t>
            </a:r>
          </a:p>
          <a:p>
            <a:endParaRPr lang="en-US" dirty="0"/>
          </a:p>
          <a:p>
            <a:r>
              <a:rPr lang="en-US" dirty="0"/>
              <a:t>Frontend: The frontend of the web application is hosted on Amazon S3, a highly scalable object storage service. The static web content is distributed to users via Amazon CloudFront, a globally distributed content delivery network.</a:t>
            </a:r>
          </a:p>
          <a:p>
            <a:endParaRPr lang="en-US" dirty="0"/>
          </a:p>
          <a:p>
            <a:r>
              <a:rPr lang="en-US" dirty="0"/>
              <a:t>Backend: The backend of the web application is built using AWS Lambda functions, which provide the necessary business logic for the application. The Lambda functions are triggered by API Gateway, which serves as a RESTful API endpoint for the web application. The API Gateway handles all incoming requests from the frontend and forwards them to the appropriate Lambda function for processing.</a:t>
            </a:r>
          </a:p>
          <a:p>
            <a:endParaRPr lang="en-US" dirty="0"/>
          </a:p>
          <a:p>
            <a:r>
              <a:rPr lang="en-US" dirty="0"/>
              <a:t>Database: The employee profile data is stored in Amazon DynamoDB, a highly scalable NoSQL database. The Lambda functions retrieve and store data from the database, using AWS SDKs.</a:t>
            </a:r>
          </a:p>
          <a:p>
            <a:endParaRPr lang="en-US" dirty="0"/>
          </a:p>
          <a:p>
            <a:r>
              <a:rPr lang="en-US" dirty="0"/>
              <a:t>Monitoring and Logging: AWS CloudWatch is used to monitor and log the application's performance, and the logs are stored in Amazon S3.</a:t>
            </a:r>
            <a:endParaRPr lang="en-IN" dirty="0"/>
          </a:p>
        </p:txBody>
      </p:sp>
    </p:spTree>
    <p:extLst>
      <p:ext uri="{BB962C8B-B14F-4D97-AF65-F5344CB8AC3E}">
        <p14:creationId xmlns:p14="http://schemas.microsoft.com/office/powerpoint/2010/main" val="222557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45D3-F3A7-06DF-5231-F533491D1581}"/>
              </a:ext>
            </a:extLst>
          </p:cNvPr>
          <p:cNvSpPr>
            <a:spLocks noGrp="1"/>
          </p:cNvSpPr>
          <p:nvPr>
            <p:ph type="title"/>
          </p:nvPr>
        </p:nvSpPr>
        <p:spPr>
          <a:xfrm>
            <a:off x="646111" y="192157"/>
            <a:ext cx="9404723" cy="1400530"/>
          </a:xfrm>
        </p:spPr>
        <p:txBody>
          <a:bodyPr/>
          <a:lstStyle/>
          <a:p>
            <a:r>
              <a:rPr lang="en-IN" sz="3600" dirty="0"/>
              <a:t>Flow of Architecture</a:t>
            </a:r>
          </a:p>
        </p:txBody>
      </p:sp>
      <p:sp>
        <p:nvSpPr>
          <p:cNvPr id="3" name="Content Placeholder 2">
            <a:extLst>
              <a:ext uri="{FF2B5EF4-FFF2-40B4-BE49-F238E27FC236}">
                <a16:creationId xmlns:a16="http://schemas.microsoft.com/office/drawing/2014/main" id="{A696A985-4102-CD52-B6B3-B9C1E8C7211F}"/>
              </a:ext>
            </a:extLst>
          </p:cNvPr>
          <p:cNvSpPr>
            <a:spLocks noGrp="1"/>
          </p:cNvSpPr>
          <p:nvPr>
            <p:ph idx="1"/>
          </p:nvPr>
        </p:nvSpPr>
        <p:spPr>
          <a:xfrm>
            <a:off x="371061" y="887895"/>
            <a:ext cx="10880033" cy="5870713"/>
          </a:xfrm>
        </p:spPr>
        <p:txBody>
          <a:bodyPr>
            <a:normAutofit fontScale="85000" lnSpcReduction="10000"/>
          </a:bodyPr>
          <a:lstStyle/>
          <a:p>
            <a:r>
              <a:rPr lang="en-US" dirty="0"/>
              <a:t>The user accesses the frontend of the web application hosted on Amazon S3, which is distributed to them via Amazon CloudFront.</a:t>
            </a:r>
          </a:p>
          <a:p>
            <a:endParaRPr lang="en-US" dirty="0"/>
          </a:p>
          <a:p>
            <a:r>
              <a:rPr lang="en-US" dirty="0"/>
              <a:t>When the user interacts with the web application, a request is sent to Amazon API Gateway.</a:t>
            </a:r>
          </a:p>
          <a:p>
            <a:endParaRPr lang="en-US" dirty="0"/>
          </a:p>
          <a:p>
            <a:r>
              <a:rPr lang="en-US" dirty="0"/>
              <a:t>Amazon API Gateway forwards the request to the appropriate AWS Lambda function based on the API endpoint.</a:t>
            </a:r>
          </a:p>
          <a:p>
            <a:endParaRPr lang="en-US" dirty="0"/>
          </a:p>
          <a:p>
            <a:r>
              <a:rPr lang="en-US" dirty="0"/>
              <a:t>The AWS Lambda function processes the request, interacts with Amazon DynamoDB to retrieve or store data, and returns the response to Amazon API Gateway.</a:t>
            </a:r>
          </a:p>
          <a:p>
            <a:endParaRPr lang="en-US" dirty="0"/>
          </a:p>
          <a:p>
            <a:r>
              <a:rPr lang="en-US" dirty="0"/>
              <a:t>Amazon API Gateway returns the response to the frontend of the web application, which renders the data to the user.</a:t>
            </a:r>
          </a:p>
          <a:p>
            <a:endParaRPr lang="en-US" dirty="0"/>
          </a:p>
          <a:p>
            <a:r>
              <a:rPr lang="en-US" dirty="0"/>
              <a:t>If the user tries to access a protected resource, they are redirected to Amazon Cognito, which authenticates and authorizes them before returning them to the web application.</a:t>
            </a:r>
          </a:p>
          <a:p>
            <a:endParaRPr lang="en-US" dirty="0"/>
          </a:p>
          <a:p>
            <a:r>
              <a:rPr lang="en-US" dirty="0"/>
              <a:t>AWS CloudWatch monitors the performance of the application and logs the events that occur.</a:t>
            </a:r>
            <a:endParaRPr lang="en-IN" dirty="0"/>
          </a:p>
        </p:txBody>
      </p:sp>
    </p:spTree>
    <p:extLst>
      <p:ext uri="{BB962C8B-B14F-4D97-AF65-F5344CB8AC3E}">
        <p14:creationId xmlns:p14="http://schemas.microsoft.com/office/powerpoint/2010/main" val="132816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95F4-95CB-99AE-2A1D-5CAB922CFBC3}"/>
              </a:ext>
            </a:extLst>
          </p:cNvPr>
          <p:cNvSpPr>
            <a:spLocks noGrp="1"/>
          </p:cNvSpPr>
          <p:nvPr>
            <p:ph type="title"/>
          </p:nvPr>
        </p:nvSpPr>
        <p:spPr>
          <a:xfrm>
            <a:off x="646111" y="172278"/>
            <a:ext cx="9404723" cy="742122"/>
          </a:xfrm>
        </p:spPr>
        <p:txBody>
          <a:bodyPr/>
          <a:lstStyle/>
          <a:p>
            <a:r>
              <a:rPr lang="en-IN" dirty="0"/>
              <a:t>Functionalities</a:t>
            </a:r>
          </a:p>
        </p:txBody>
      </p:sp>
      <p:sp>
        <p:nvSpPr>
          <p:cNvPr id="3" name="Content Placeholder 2">
            <a:extLst>
              <a:ext uri="{FF2B5EF4-FFF2-40B4-BE49-F238E27FC236}">
                <a16:creationId xmlns:a16="http://schemas.microsoft.com/office/drawing/2014/main" id="{AF2E4329-D6A5-92B4-3275-921DC87EDD2C}"/>
              </a:ext>
            </a:extLst>
          </p:cNvPr>
          <p:cNvSpPr>
            <a:spLocks noGrp="1"/>
          </p:cNvSpPr>
          <p:nvPr>
            <p:ph idx="1"/>
          </p:nvPr>
        </p:nvSpPr>
        <p:spPr>
          <a:xfrm>
            <a:off x="251791" y="914400"/>
            <a:ext cx="10866783" cy="6294782"/>
          </a:xfrm>
        </p:spPr>
        <p:txBody>
          <a:bodyPr>
            <a:normAutofit/>
          </a:bodyPr>
          <a:lstStyle/>
          <a:p>
            <a:r>
              <a:rPr lang="en-US" dirty="0"/>
              <a:t>User registration and authentication: Users can register for an account and authenticate themselves to access the web application.</a:t>
            </a:r>
          </a:p>
          <a:p>
            <a:r>
              <a:rPr lang="en-US" dirty="0"/>
              <a:t>Employee profile creation: Users can create and save employee profiles by entering details such as name, position, email address, and phone number.</a:t>
            </a:r>
          </a:p>
          <a:p>
            <a:r>
              <a:rPr lang="en-US" dirty="0"/>
              <a:t>Employee profile viewing: Users can view all saved employee profiles and search for specific profiles based on different criteria.</a:t>
            </a:r>
          </a:p>
          <a:p>
            <a:r>
              <a:rPr lang="en-US" dirty="0"/>
              <a:t>Employee profile updating: Users can update existing employee profiles by editing the details they previously entered.</a:t>
            </a:r>
          </a:p>
          <a:p>
            <a:r>
              <a:rPr lang="en-US" dirty="0"/>
              <a:t>Employee profile deletion: Users can delete employee profiles that are no longer needed.</a:t>
            </a:r>
          </a:p>
          <a:p>
            <a:r>
              <a:rPr lang="en-US" dirty="0"/>
              <a:t>Secure access: The web application is secured using Amazon Cognito, which ensures that only authorized users can access protected resources.</a:t>
            </a:r>
          </a:p>
          <a:p>
            <a:r>
              <a:rPr lang="en-US" dirty="0"/>
              <a:t>Scalability: The application is built using AWS Cloud Services, which allows for automatic scaling of resources to meet changing demands.</a:t>
            </a:r>
          </a:p>
          <a:p>
            <a:r>
              <a:rPr lang="en-US" dirty="0"/>
              <a:t>Reliability: The application is designed to be highly available and fault-tolerant using AWS Lambda, Amazon DynamoDB, and Amazon S3.</a:t>
            </a:r>
            <a:endParaRPr lang="en-IN" dirty="0"/>
          </a:p>
        </p:txBody>
      </p:sp>
    </p:spTree>
    <p:extLst>
      <p:ext uri="{BB962C8B-B14F-4D97-AF65-F5344CB8AC3E}">
        <p14:creationId xmlns:p14="http://schemas.microsoft.com/office/powerpoint/2010/main" val="53756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D2B5-54D8-83F3-7957-25B7B2D6DD6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AC7FC3E-7E0F-922B-B879-0DFB986D5CE5}"/>
              </a:ext>
            </a:extLst>
          </p:cNvPr>
          <p:cNvSpPr>
            <a:spLocks noGrp="1"/>
          </p:cNvSpPr>
          <p:nvPr>
            <p:ph idx="1"/>
          </p:nvPr>
        </p:nvSpPr>
        <p:spPr>
          <a:xfrm>
            <a:off x="646111" y="1285461"/>
            <a:ext cx="10154411" cy="5214730"/>
          </a:xfrm>
        </p:spPr>
        <p:txBody>
          <a:bodyPr>
            <a:normAutofit lnSpcReduction="10000"/>
          </a:bodyPr>
          <a:lstStyle/>
          <a:p>
            <a:pPr marL="0" indent="0" algn="just">
              <a:buNone/>
            </a:pPr>
            <a:r>
              <a:rPr lang="en-US" dirty="0"/>
              <a:t>The Employee Profile Website using AWS Cloud Services demonstrates how to leverage the power of the cloud to create a secure, scalable, and reliable web application. The project utilizes various AWS services such as AWS Lambda, Amazon API Gateway, Amazon DynamoDB, Amazon S3, Amazon Cognito, and AWS CloudWatch to achieve its functionality. The application provides a user-friendly interface for creating, viewing, updating, and deleting employee profiles. It also uses Amazon Cognito to ensure that only authorized users can access protected resources, providing an additional layer of security to the application.</a:t>
            </a:r>
          </a:p>
          <a:p>
            <a:pPr marL="0" indent="0" algn="just">
              <a:buNone/>
            </a:pPr>
            <a:r>
              <a:rPr lang="en-US" dirty="0"/>
              <a:t>The architecture of the project is designed to be highly available, fault-tolerant, and scalable to meet changing demands. It uses AWS Lambda functions to process requests and interact with Amazon DynamoDB to store and retrieve data.</a:t>
            </a:r>
          </a:p>
          <a:p>
            <a:pPr marL="0" indent="0" algn="just">
              <a:buNone/>
            </a:pPr>
            <a:r>
              <a:rPr lang="en-US" dirty="0"/>
              <a:t>Overall, the Save and View Employee Profile Website Project using AWS Cloud Services is a great example of how AWS services can be used to create scalable, secure, and reliable web applications. It showcases the power of AWS and how it can be leveraged to create modern web applications.</a:t>
            </a:r>
            <a:endParaRPr lang="en-IN" dirty="0"/>
          </a:p>
        </p:txBody>
      </p:sp>
    </p:spTree>
    <p:extLst>
      <p:ext uri="{BB962C8B-B14F-4D97-AF65-F5344CB8AC3E}">
        <p14:creationId xmlns:p14="http://schemas.microsoft.com/office/powerpoint/2010/main" val="404039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37</TotalTime>
  <Words>1101</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Söhne</vt:lpstr>
      <vt:lpstr>Wingdings 3</vt:lpstr>
      <vt:lpstr>Ion</vt:lpstr>
      <vt:lpstr>PowerPoint Presentation</vt:lpstr>
      <vt:lpstr>Introduction to AWS Cloud and its services </vt:lpstr>
      <vt:lpstr>Overview of the project</vt:lpstr>
      <vt:lpstr>Architecture of the project</vt:lpstr>
      <vt:lpstr>Flow of Architecture</vt:lpstr>
      <vt:lpstr>Functionalities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shriya vidwans</dc:creator>
  <cp:lastModifiedBy>shriya vidwans</cp:lastModifiedBy>
  <cp:revision>1</cp:revision>
  <dcterms:created xsi:type="dcterms:W3CDTF">2023-04-20T02:55:17Z</dcterms:created>
  <dcterms:modified xsi:type="dcterms:W3CDTF">2023-04-22T18:57:23Z</dcterms:modified>
</cp:coreProperties>
</file>