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77" r:id="rId4"/>
    <p:sldId id="259" r:id="rId5"/>
    <p:sldId id="260" r:id="rId6"/>
    <p:sldId id="262" r:id="rId7"/>
    <p:sldId id="264" r:id="rId8"/>
    <p:sldId id="265" r:id="rId9"/>
    <p:sldId id="281" r:id="rId10"/>
    <p:sldId id="266" r:id="rId11"/>
    <p:sldId id="273" r:id="rId12"/>
    <p:sldId id="267" r:id="rId13"/>
    <p:sldId id="268" r:id="rId14"/>
    <p:sldId id="280" r:id="rId15"/>
    <p:sldId id="269" r:id="rId16"/>
    <p:sldId id="278" r:id="rId17"/>
    <p:sldId id="270" r:id="rId18"/>
    <p:sldId id="271" r:id="rId19"/>
    <p:sldId id="276" r:id="rId20"/>
    <p:sldId id="279" r:id="rId21"/>
    <p:sldId id="275" r:id="rId22"/>
    <p:sldId id="27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5872" autoAdjust="0"/>
    <p:restoredTop sz="94928" autoAdjust="0"/>
  </p:normalViewPr>
  <p:slideViewPr>
    <p:cSldViewPr>
      <p:cViewPr varScale="1">
        <p:scale>
          <a:sx n="87" d="100"/>
          <a:sy n="87" d="100"/>
        </p:scale>
        <p:origin x="-134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1CF0B-7443-4489-A42E-492D87FD7A28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7ACC31-F881-4F72-8D5B-8CE6DAA2565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ACC31-F881-4F72-8D5B-8CE6DAA2565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ACC31-F881-4F72-8D5B-8CE6DAA2565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ACC31-F881-4F72-8D5B-8CE6DAA2565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ACC31-F881-4F72-8D5B-8CE6DAA2565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ACC31-F881-4F72-8D5B-8CE6DAA2565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8F2B7-FE5F-4943-8332-8ABFCDA4E591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C401-2623-4C6C-A65E-FDBE4B16BD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8F2B7-FE5F-4943-8332-8ABFCDA4E591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C401-2623-4C6C-A65E-FDBE4B16BD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8F2B7-FE5F-4943-8332-8ABFCDA4E591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C401-2623-4C6C-A65E-FDBE4B16BD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8F2B7-FE5F-4943-8332-8ABFCDA4E591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C401-2623-4C6C-A65E-FDBE4B16BD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8F2B7-FE5F-4943-8332-8ABFCDA4E591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C401-2623-4C6C-A65E-FDBE4B16BD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8F2B7-FE5F-4943-8332-8ABFCDA4E591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C401-2623-4C6C-A65E-FDBE4B16BD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8F2B7-FE5F-4943-8332-8ABFCDA4E591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C401-2623-4C6C-A65E-FDBE4B16BD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8F2B7-FE5F-4943-8332-8ABFCDA4E591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C401-2623-4C6C-A65E-FDBE4B16BD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8F2B7-FE5F-4943-8332-8ABFCDA4E591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C401-2623-4C6C-A65E-FDBE4B16BD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8F2B7-FE5F-4943-8332-8ABFCDA4E591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C401-2623-4C6C-A65E-FDBE4B16BD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8F2B7-FE5F-4943-8332-8ABFCDA4E591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C401-2623-4C6C-A65E-FDBE4B16BD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8F2B7-FE5F-4943-8332-8ABFCDA4E591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0C401-2623-4C6C-A65E-FDBE4B16BD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1143000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Aharoni" pitchFamily="2" charset="-79"/>
                <a:cs typeface="Aharoni" pitchFamily="2" charset="-79"/>
              </a:rPr>
              <a:t>Diamond Analysis and </a:t>
            </a:r>
            <a:br>
              <a:rPr lang="en-US" sz="4000" dirty="0" smtClean="0">
                <a:latin typeface="Aharoni" pitchFamily="2" charset="-79"/>
                <a:cs typeface="Aharoni" pitchFamily="2" charset="-79"/>
              </a:rPr>
            </a:br>
            <a:r>
              <a:rPr lang="en-US" sz="4000" dirty="0" smtClean="0">
                <a:latin typeface="Aharoni" pitchFamily="2" charset="-79"/>
                <a:cs typeface="Aharoni" pitchFamily="2" charset="-79"/>
              </a:rPr>
              <a:t>Diamond Price Prediction</a:t>
            </a:r>
            <a:endParaRPr lang="en-US" sz="4000" dirty="0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25602" name="Picture 2" descr="Diamond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981200"/>
            <a:ext cx="6057900" cy="3409951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7162800" y="6248400"/>
            <a:ext cx="1832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- Shriyutha K 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latin typeface="Aharoni" pitchFamily="2" charset="-79"/>
                <a:cs typeface="Aharoni" pitchFamily="2" charset="-79"/>
              </a:rPr>
              <a:t>Bar - plot Analysis</a:t>
            </a:r>
            <a:endParaRPr lang="en-US" sz="3200" dirty="0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990600"/>
            <a:ext cx="4296229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8200" y="914400"/>
            <a:ext cx="4330382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33600" y="3962400"/>
            <a:ext cx="499291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haroni" pitchFamily="2" charset="-79"/>
                <a:cs typeface="Aharoni" pitchFamily="2" charset="-79"/>
              </a:rPr>
              <a:t>Bar - plot Analysis</a:t>
            </a:r>
            <a:endParaRPr 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9" y="1066800"/>
            <a:ext cx="437893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3886200"/>
            <a:ext cx="4267200" cy="2619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8200" y="3962400"/>
            <a:ext cx="4322064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8200" y="1066800"/>
            <a:ext cx="4295775" cy="2577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haroni" pitchFamily="2" charset="-79"/>
                <a:cs typeface="Aharoni" pitchFamily="2" charset="-79"/>
              </a:rPr>
              <a:t>Scatter - plot Analysis</a:t>
            </a:r>
            <a:endParaRPr lang="en-US" sz="2800" dirty="0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762000"/>
            <a:ext cx="44958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505200"/>
            <a:ext cx="41148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8200" y="3733800"/>
            <a:ext cx="440201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1" y="838200"/>
            <a:ext cx="4038600" cy="2462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haroni" pitchFamily="2" charset="-79"/>
                <a:cs typeface="Aharoni" pitchFamily="2" charset="-79"/>
              </a:rPr>
              <a:t>Box-plot Analysis</a:t>
            </a:r>
            <a:endParaRPr lang="en-US" sz="3200" dirty="0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66800"/>
            <a:ext cx="424553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990600"/>
            <a:ext cx="4160039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4038600"/>
            <a:ext cx="4191000" cy="2621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3962400"/>
            <a:ext cx="4419599" cy="2691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haroni" pitchFamily="2" charset="-79"/>
                <a:cs typeface="Aharoni" pitchFamily="2" charset="-79"/>
              </a:rPr>
              <a:t>Box-plot Analysis</a:t>
            </a:r>
            <a:endParaRPr lang="en-US" sz="28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62000"/>
            <a:ext cx="8991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3886200"/>
            <a:ext cx="88392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latin typeface="Aharoni" pitchFamily="2" charset="-79"/>
                <a:cs typeface="Aharoni" pitchFamily="2" charset="-79"/>
              </a:rPr>
              <a:t>PREDICTIVE MODELING</a:t>
            </a:r>
            <a:br>
              <a:rPr lang="en-US" sz="3600" dirty="0" smtClean="0">
                <a:latin typeface="Aharoni" pitchFamily="2" charset="-79"/>
                <a:cs typeface="Aharoni" pitchFamily="2" charset="-79"/>
              </a:rPr>
            </a:br>
            <a:r>
              <a:rPr lang="en-US" sz="3600" dirty="0" smtClean="0">
                <a:latin typeface="Aharoni" pitchFamily="2" charset="-79"/>
                <a:cs typeface="Aharoni" pitchFamily="2" charset="-79"/>
              </a:rPr>
              <a:t>Correlation Matrix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/>
            </a:r>
            <a:br>
              <a:rPr lang="en-US" dirty="0" smtClean="0">
                <a:latin typeface="Aharoni" pitchFamily="2" charset="-79"/>
                <a:cs typeface="Aharoni" pitchFamily="2" charset="-79"/>
              </a:rPr>
            </a:b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400" y="1752600"/>
            <a:ext cx="4488111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24000"/>
            <a:ext cx="4152900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858000" y="648866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Library (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corrplot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800" dirty="0" smtClean="0">
                <a:latin typeface="Aharoni" pitchFamily="2" charset="-79"/>
                <a:cs typeface="Aharoni" pitchFamily="2" charset="-79"/>
              </a:rPr>
              <a:t>DIAGNOSTIC ANALYSIS </a:t>
            </a:r>
            <a:br>
              <a:rPr lang="en-US" sz="2800" dirty="0" smtClean="0">
                <a:latin typeface="Aharoni" pitchFamily="2" charset="-79"/>
                <a:cs typeface="Aharoni" pitchFamily="2" charset="-79"/>
              </a:rPr>
            </a:br>
            <a:r>
              <a:rPr lang="en-US" sz="2800" dirty="0" smtClean="0">
                <a:latin typeface="Aharoni" pitchFamily="2" charset="-79"/>
                <a:cs typeface="Aharoni" pitchFamily="2" charset="-79"/>
              </a:rPr>
              <a:t>Mean Values Respect to Diamond count</a:t>
            </a:r>
            <a:br>
              <a:rPr lang="en-US" sz="2800" dirty="0" smtClean="0">
                <a:latin typeface="Aharoni" pitchFamily="2" charset="-79"/>
                <a:cs typeface="Aharoni" pitchFamily="2" charset="-79"/>
              </a:rPr>
            </a:br>
            <a:r>
              <a:rPr lang="en-US" sz="2000" dirty="0" err="1" smtClean="0">
                <a:latin typeface="Aharoni" pitchFamily="2" charset="-79"/>
                <a:cs typeface="Aharoni" pitchFamily="2" charset="-79"/>
              </a:rPr>
              <a:t>rbind</a:t>
            </a:r>
            <a:r>
              <a:rPr lang="en-US" sz="2000" dirty="0" smtClean="0">
                <a:latin typeface="Aharoni" pitchFamily="2" charset="-79"/>
                <a:cs typeface="Aharoni" pitchFamily="2" charset="-79"/>
              </a:rPr>
              <a:t> - function </a:t>
            </a:r>
            <a:endParaRPr lang="en-US" sz="2000" dirty="0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1" y="2971800"/>
            <a:ext cx="64008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0" y="3124200"/>
            <a:ext cx="2362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2700" dirty="0" smtClean="0">
                <a:latin typeface="Aharoni" pitchFamily="2" charset="-79"/>
                <a:cs typeface="Aharoni" pitchFamily="2" charset="-79"/>
              </a:rPr>
              <a:t>PREDICTIVE MODELING </a:t>
            </a:r>
            <a:br>
              <a:rPr lang="en-US" sz="2700" dirty="0" smtClean="0">
                <a:latin typeface="Aharoni" pitchFamily="2" charset="-79"/>
                <a:cs typeface="Aharoni" pitchFamily="2" charset="-79"/>
              </a:rPr>
            </a:br>
            <a:r>
              <a:rPr lang="en-US" sz="2000" dirty="0" smtClean="0">
                <a:latin typeface="Aharoni" pitchFamily="2" charset="-79"/>
                <a:cs typeface="Aharoni" pitchFamily="2" charset="-79"/>
              </a:rPr>
              <a:t>Splitting Data for Training (80%) and Testing (20%)</a:t>
            </a:r>
            <a:br>
              <a:rPr lang="en-US" sz="2000" dirty="0" smtClean="0">
                <a:latin typeface="Aharoni" pitchFamily="2" charset="-79"/>
                <a:cs typeface="Aharoni" pitchFamily="2" charset="-79"/>
              </a:rPr>
            </a:br>
            <a:endParaRPr lang="en-US" sz="2000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90600"/>
            <a:ext cx="434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362200"/>
            <a:ext cx="4343399" cy="2068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4572000"/>
            <a:ext cx="4495800" cy="2037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5181600" y="2971800"/>
            <a:ext cx="2362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Training Data</a:t>
            </a:r>
          </a:p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80 %</a:t>
            </a:r>
          </a:p>
        </p:txBody>
      </p:sp>
      <p:sp>
        <p:nvSpPr>
          <p:cNvPr id="7" name="Rectangle 6"/>
          <p:cNvSpPr/>
          <p:nvPr/>
        </p:nvSpPr>
        <p:spPr>
          <a:xfrm>
            <a:off x="5029200" y="5181600"/>
            <a:ext cx="2514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Testing Data</a:t>
            </a:r>
          </a:p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20 %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63970" y="6488668"/>
            <a:ext cx="1980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Library (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caTools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Aharoni" pitchFamily="2" charset="-79"/>
                <a:cs typeface="Aharoni" pitchFamily="2" charset="-79"/>
              </a:rPr>
              <a:t>PREDICTIVE MODELING</a:t>
            </a:r>
            <a:br>
              <a:rPr lang="en-US" sz="2400" dirty="0" smtClean="0">
                <a:latin typeface="Aharoni" pitchFamily="2" charset="-79"/>
                <a:cs typeface="Aharoni" pitchFamily="2" charset="-79"/>
              </a:rPr>
            </a:b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 LINEAR REGRESSION</a:t>
            </a:r>
            <a:endParaRPr lang="en-US" sz="2400" dirty="0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371600"/>
            <a:ext cx="3809999" cy="841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2209800"/>
            <a:ext cx="3657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81600" y="457200"/>
            <a:ext cx="3733800" cy="1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019800" y="152400"/>
            <a:ext cx="19591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Aharoni" pitchFamily="2" charset="-79"/>
                <a:cs typeface="Aharoni" pitchFamily="2" charset="-79"/>
              </a:rPr>
              <a:t>Model Coefficients</a:t>
            </a:r>
            <a:endParaRPr lang="en-US" sz="16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00800" y="1981200"/>
            <a:ext cx="10534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Aharoni" pitchFamily="2" charset="-79"/>
                <a:cs typeface="Aharoni" pitchFamily="2" charset="-79"/>
              </a:rPr>
              <a:t>Accuracy</a:t>
            </a:r>
            <a:endParaRPr lang="en-US" sz="1600" dirty="0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01542" y="2286000"/>
            <a:ext cx="404245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7423657" y="6488668"/>
            <a:ext cx="1720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Library (caret)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138316" y="3429000"/>
            <a:ext cx="5005684" cy="305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>
                <a:latin typeface="Aharoni" pitchFamily="2" charset="-79"/>
                <a:cs typeface="Aharoni" pitchFamily="2" charset="-79"/>
              </a:rPr>
              <a:t>PREDICTIVE MODELING</a:t>
            </a:r>
            <a:br>
              <a:rPr lang="en-US" sz="2400" dirty="0" smtClean="0">
                <a:latin typeface="Aharoni" pitchFamily="2" charset="-79"/>
                <a:cs typeface="Aharoni" pitchFamily="2" charset="-79"/>
              </a:rPr>
            </a:b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 RAMDOM FOREST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445825" y="6488668"/>
            <a:ext cx="2698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Library (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randomForest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)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867400"/>
            <a:ext cx="4191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1600200" y="5334000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Accuracy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524000"/>
            <a:ext cx="4419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87554" y="685800"/>
            <a:ext cx="4156446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3"/>
          <p:cNvSpPr/>
          <p:nvPr/>
        </p:nvSpPr>
        <p:spPr>
          <a:xfrm>
            <a:off x="6553200" y="304800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Aharoni" pitchFamily="2" charset="-79"/>
                <a:cs typeface="Aharoni" pitchFamily="2" charset="-79"/>
              </a:rPr>
              <a:t>varImpPlot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51087" y="3581400"/>
            <a:ext cx="4392913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6200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latin typeface="Aharoni" pitchFamily="2" charset="-79"/>
                <a:cs typeface="Aharoni" pitchFamily="2" charset="-79"/>
              </a:rPr>
              <a:t>DATASET</a:t>
            </a:r>
            <a:br>
              <a:rPr lang="en-US" b="1" dirty="0" smtClean="0">
                <a:latin typeface="Aharoni" pitchFamily="2" charset="-79"/>
                <a:cs typeface="Aharoni" pitchFamily="2" charset="-79"/>
              </a:rPr>
            </a:br>
            <a:endParaRPr lang="en-US" dirty="0"/>
          </a:p>
        </p:txBody>
      </p:sp>
      <p:pic>
        <p:nvPicPr>
          <p:cNvPr id="4" name="Picture 4" descr="Database Vector SVG Icon (38) - SVG Rep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447800"/>
            <a:ext cx="762000" cy="6096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52400" y="2209800"/>
            <a:ext cx="64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Aharoni" pitchFamily="2" charset="-79"/>
                <a:cs typeface="Aharoni" pitchFamily="2" charset="-79"/>
              </a:rPr>
              <a:t>The dataset used here is Diamonds</a:t>
            </a:r>
          </a:p>
          <a:p>
            <a:r>
              <a:rPr lang="en-US" sz="1600" dirty="0" smtClean="0">
                <a:latin typeface="Aharoni" pitchFamily="2" charset="-79"/>
                <a:cs typeface="Aharoni" pitchFamily="2" charset="-79"/>
              </a:rPr>
              <a:t>from </a:t>
            </a:r>
            <a:r>
              <a:rPr lang="en-US" sz="1600" dirty="0" err="1" smtClean="0">
                <a:latin typeface="Aharoni" pitchFamily="2" charset="-79"/>
                <a:cs typeface="Aharoni" pitchFamily="2" charset="-79"/>
              </a:rPr>
              <a:t>Kaggle</a:t>
            </a:r>
            <a:r>
              <a:rPr lang="en-US" sz="1600" dirty="0" smtClean="0">
                <a:latin typeface="Aharoni" pitchFamily="2" charset="-79"/>
                <a:cs typeface="Aharoni" pitchFamily="2" charset="-79"/>
              </a:rPr>
              <a:t> </a:t>
            </a:r>
            <a:endParaRPr lang="en-US" sz="1600" dirty="0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6" name="Picture 2" descr="Map location icon | Pre-Designed Illustrator Graphics ~ Creative Marke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4191000"/>
            <a:ext cx="1524000" cy="7620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152400" y="5029200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smtClean="0">
                <a:latin typeface="Aharoni" pitchFamily="2" charset="-79"/>
                <a:cs typeface="Aharoni" pitchFamily="2" charset="-79"/>
              </a:rPr>
              <a:t>https://www.kaggle.com/shivam2503</a:t>
            </a:r>
          </a:p>
          <a:p>
            <a:r>
              <a:rPr lang="en-US" sz="1600" dirty="0" smtClean="0">
                <a:latin typeface="Aharoni" pitchFamily="2" charset="-79"/>
                <a:cs typeface="Aharoni" pitchFamily="2" charset="-79"/>
              </a:rPr>
              <a:t>/diamonds/download</a:t>
            </a:r>
            <a:endParaRPr lang="en-US" sz="16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82146" y="1828800"/>
            <a:ext cx="46618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Aharoni" pitchFamily="2" charset="-79"/>
                <a:cs typeface="Aharoni" pitchFamily="2" charset="-79"/>
              </a:rPr>
              <a:t>There are 11 variables provided in the data set</a:t>
            </a:r>
            <a:endParaRPr lang="en-US" sz="16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0" y="2286000"/>
            <a:ext cx="4572000" cy="43973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>
                <a:latin typeface="Aharoni" pitchFamily="2" charset="-79"/>
                <a:cs typeface="Aharoni" pitchFamily="2" charset="-79"/>
              </a:rPr>
              <a:t>Count : (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16383)</a:t>
            </a:r>
          </a:p>
          <a:p>
            <a:pPr marL="228600" indent="-2286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>
                <a:latin typeface="Aharoni" pitchFamily="2" charset="-79"/>
                <a:cs typeface="Aharoni" pitchFamily="2" charset="-79"/>
              </a:rPr>
              <a:t>Carat : 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(0.2 – 3.0) - </a:t>
            </a:r>
            <a:r>
              <a:rPr lang="en-US" sz="1400" dirty="0" smtClean="0">
                <a:latin typeface="Aharoni" pitchFamily="2" charset="-79"/>
                <a:cs typeface="Aharoni" pitchFamily="2" charset="-79"/>
              </a:rPr>
              <a:t>weight</a:t>
            </a:r>
          </a:p>
          <a:p>
            <a:pPr marL="228600" indent="-2286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>
                <a:latin typeface="Aharoni" pitchFamily="2" charset="-79"/>
                <a:cs typeface="Aharoni" pitchFamily="2" charset="-79"/>
              </a:rPr>
              <a:t>Cut : </a:t>
            </a:r>
            <a:r>
              <a:rPr lang="en-US" sz="1400" dirty="0" smtClean="0">
                <a:latin typeface="Aharoni" pitchFamily="2" charset="-79"/>
                <a:cs typeface="Aharoni" pitchFamily="2" charset="-79"/>
              </a:rPr>
              <a:t>Fair, Good, Very Good, Premium, Ideal</a:t>
            </a:r>
          </a:p>
          <a:p>
            <a:pPr marL="228600" indent="-2286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>
                <a:latin typeface="Aharoni" pitchFamily="2" charset="-79"/>
                <a:cs typeface="Aharoni" pitchFamily="2" charset="-79"/>
              </a:rPr>
              <a:t>Color : </a:t>
            </a:r>
            <a:r>
              <a:rPr lang="en-US" sz="1400" dirty="0" smtClean="0">
                <a:latin typeface="Aharoni" pitchFamily="2" charset="-79"/>
                <a:cs typeface="Aharoni" pitchFamily="2" charset="-79"/>
              </a:rPr>
              <a:t>D, E, F, G, H, I ,J</a:t>
            </a:r>
          </a:p>
          <a:p>
            <a:pPr marL="228600" indent="-2286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>
                <a:latin typeface="Aharoni" pitchFamily="2" charset="-79"/>
                <a:cs typeface="Aharoni" pitchFamily="2" charset="-79"/>
              </a:rPr>
              <a:t>Clarity : </a:t>
            </a:r>
            <a:r>
              <a:rPr lang="en-US" sz="1400" b="1" dirty="0" smtClean="0">
                <a:latin typeface="Aharoni" pitchFamily="2" charset="-79"/>
                <a:cs typeface="Aharoni" pitchFamily="2" charset="-79"/>
              </a:rPr>
              <a:t>IF, VVS1, VVS2, VS1, VS2, SI1, SI2, I1</a:t>
            </a:r>
          </a:p>
          <a:p>
            <a:pPr marL="228600" indent="-2286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>
                <a:latin typeface="Aharoni" pitchFamily="2" charset="-79"/>
                <a:cs typeface="Aharoni" pitchFamily="2" charset="-79"/>
              </a:rPr>
              <a:t>Depth :  total </a:t>
            </a:r>
            <a:r>
              <a:rPr lang="en-US" sz="1400" dirty="0" smtClean="0">
                <a:latin typeface="Aharoni" pitchFamily="2" charset="-79"/>
                <a:cs typeface="Aharoni" pitchFamily="2" charset="-79"/>
              </a:rPr>
              <a:t>depth = z </a:t>
            </a:r>
            <a:r>
              <a:rPr lang="en-US" sz="1600" dirty="0" smtClean="0">
                <a:latin typeface="Aharoni" pitchFamily="2" charset="-79"/>
                <a:cs typeface="Aharoni" pitchFamily="2" charset="-79"/>
              </a:rPr>
              <a:t>/</a:t>
            </a:r>
            <a:r>
              <a:rPr lang="en-US" sz="1400" dirty="0" smtClean="0">
                <a:latin typeface="Aharoni" pitchFamily="2" charset="-79"/>
                <a:cs typeface="Aharoni" pitchFamily="2" charset="-79"/>
              </a:rPr>
              <a:t> (z * 100)</a:t>
            </a:r>
            <a:endParaRPr lang="en-US" sz="1600" dirty="0" smtClean="0">
              <a:latin typeface="Aharoni" pitchFamily="2" charset="-79"/>
              <a:cs typeface="Aharoni" pitchFamily="2" charset="-79"/>
            </a:endParaRPr>
          </a:p>
          <a:p>
            <a:pPr marL="228600" indent="-2286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baseline="0" dirty="0" smtClean="0">
                <a:latin typeface="Aharoni" pitchFamily="2" charset="-79"/>
                <a:cs typeface="Aharoni" pitchFamily="2" charset="-79"/>
              </a:rPr>
              <a:t>Table : </a:t>
            </a:r>
            <a:r>
              <a:rPr lang="en-US" sz="1400" baseline="0" dirty="0" smtClean="0">
                <a:latin typeface="Aharoni" pitchFamily="2" charset="-79"/>
                <a:cs typeface="Aharoni" pitchFamily="2" charset="-79"/>
              </a:rPr>
              <a:t>table = y</a:t>
            </a:r>
            <a:r>
              <a:rPr lang="en-US" sz="14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1600" dirty="0" smtClean="0">
                <a:latin typeface="Aharoni" pitchFamily="2" charset="-79"/>
                <a:cs typeface="Aharoni" pitchFamily="2" charset="-79"/>
              </a:rPr>
              <a:t>/</a:t>
            </a:r>
            <a:r>
              <a:rPr lang="en-US" sz="1400" dirty="0" smtClean="0">
                <a:latin typeface="Aharoni" pitchFamily="2" charset="-79"/>
                <a:cs typeface="Aharoni" pitchFamily="2" charset="-79"/>
              </a:rPr>
              <a:t> (x </a:t>
            </a:r>
            <a:r>
              <a:rPr lang="en-US" sz="1600" dirty="0" smtClean="0">
                <a:latin typeface="Aharoni" pitchFamily="2" charset="-79"/>
                <a:cs typeface="Aharoni" pitchFamily="2" charset="-79"/>
              </a:rPr>
              <a:t>* 100) - </a:t>
            </a:r>
            <a:r>
              <a:rPr lang="en-US" sz="1400" dirty="0" smtClean="0">
                <a:latin typeface="Aharoni" pitchFamily="2" charset="-79"/>
                <a:cs typeface="Aharoni" pitchFamily="2" charset="-79"/>
              </a:rPr>
              <a:t>height</a:t>
            </a:r>
            <a:endParaRPr lang="en-US" sz="1400" baseline="0" dirty="0" smtClean="0">
              <a:latin typeface="Aharoni" pitchFamily="2" charset="-79"/>
              <a:cs typeface="Aharoni" pitchFamily="2" charset="-79"/>
            </a:endParaRPr>
          </a:p>
          <a:p>
            <a:pPr marL="228600" indent="-2286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baseline="0" dirty="0" smtClean="0">
                <a:latin typeface="Aharoni" pitchFamily="2" charset="-79"/>
                <a:cs typeface="Aharoni" pitchFamily="2" charset="-79"/>
              </a:rPr>
              <a:t>Price </a:t>
            </a:r>
            <a:r>
              <a:rPr lang="en-US" sz="1600" dirty="0">
                <a:latin typeface="Aharoni" pitchFamily="2" charset="-79"/>
                <a:cs typeface="Aharoni" pitchFamily="2" charset="-79"/>
              </a:rPr>
              <a:t>: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 (326 – 6541)</a:t>
            </a:r>
            <a:endParaRPr lang="en-US" baseline="0" dirty="0" smtClean="0">
              <a:latin typeface="Aharoni" pitchFamily="2" charset="-79"/>
              <a:cs typeface="Aharoni" pitchFamily="2" charset="-79"/>
            </a:endParaRPr>
          </a:p>
          <a:p>
            <a:pPr marL="228600" indent="-2286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baseline="0" dirty="0" smtClean="0">
                <a:latin typeface="Aharoni" pitchFamily="2" charset="-79"/>
                <a:cs typeface="Aharoni" pitchFamily="2" charset="-79"/>
              </a:rPr>
              <a:t> X </a:t>
            </a:r>
            <a:r>
              <a:rPr lang="en-US" sz="1400" baseline="0" dirty="0" smtClean="0">
                <a:latin typeface="Aharoni" pitchFamily="2" charset="-79"/>
                <a:cs typeface="Aharoni" pitchFamily="2" charset="-79"/>
              </a:rPr>
              <a:t>:  top </a:t>
            </a:r>
            <a:r>
              <a:rPr lang="en-US" sz="1400" dirty="0" smtClean="0">
                <a:latin typeface="Aharoni" pitchFamily="2" charset="-79"/>
                <a:cs typeface="Aharoni" pitchFamily="2" charset="-79"/>
              </a:rPr>
              <a:t>length </a:t>
            </a:r>
            <a:r>
              <a:rPr lang="en-US" sz="1400" dirty="0">
                <a:latin typeface="Aharoni" pitchFamily="2" charset="-79"/>
                <a:cs typeface="Aharoni" pitchFamily="2" charset="-79"/>
              </a:rPr>
              <a:t>in mm 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(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0 – 9.23)</a:t>
            </a:r>
            <a:endParaRPr lang="en-US" baseline="0" dirty="0" smtClean="0">
              <a:latin typeface="Aharoni" pitchFamily="2" charset="-79"/>
              <a:cs typeface="Aharoni" pitchFamily="2" charset="-79"/>
            </a:endParaRPr>
          </a:p>
          <a:p>
            <a:pPr marL="228600" indent="-2286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baseline="0" dirty="0" smtClean="0">
                <a:latin typeface="Aharoni" pitchFamily="2" charset="-79"/>
                <a:cs typeface="Aharoni" pitchFamily="2" charset="-79"/>
              </a:rPr>
              <a:t> Y :  </a:t>
            </a:r>
            <a:r>
              <a:rPr lang="en-US" sz="1400" baseline="0" dirty="0" smtClean="0">
                <a:latin typeface="Aharoni" pitchFamily="2" charset="-79"/>
                <a:cs typeface="Aharoni" pitchFamily="2" charset="-79"/>
              </a:rPr>
              <a:t>top </a:t>
            </a:r>
            <a:r>
              <a:rPr lang="en-US" sz="1400" b="1" dirty="0" smtClean="0">
                <a:latin typeface="Aharoni" pitchFamily="2" charset="-79"/>
                <a:cs typeface="Aharoni" pitchFamily="2" charset="-79"/>
              </a:rPr>
              <a:t>width </a:t>
            </a:r>
            <a:r>
              <a:rPr lang="en-US" sz="1400" b="1" dirty="0">
                <a:latin typeface="Aharoni" pitchFamily="2" charset="-79"/>
                <a:cs typeface="Aharoni" pitchFamily="2" charset="-79"/>
              </a:rPr>
              <a:t>in mm </a:t>
            </a:r>
            <a:r>
              <a:rPr lang="en-US" b="1" dirty="0">
                <a:latin typeface="Aharoni" pitchFamily="2" charset="-79"/>
                <a:cs typeface="Aharoni" pitchFamily="2" charset="-79"/>
              </a:rPr>
              <a:t>(</a:t>
            </a:r>
            <a:r>
              <a:rPr lang="en-US" b="1" dirty="0" smtClean="0">
                <a:latin typeface="Aharoni" pitchFamily="2" charset="-79"/>
                <a:cs typeface="Aharoni" pitchFamily="2" charset="-79"/>
              </a:rPr>
              <a:t>0 – 9.1)</a:t>
            </a:r>
            <a:endParaRPr lang="en-US" b="1" baseline="0" dirty="0" smtClean="0">
              <a:latin typeface="Aharoni" pitchFamily="2" charset="-79"/>
              <a:cs typeface="Aharoni" pitchFamily="2" charset="-79"/>
            </a:endParaRPr>
          </a:p>
          <a:p>
            <a:pPr marL="228600" indent="-2286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>
                <a:latin typeface="Aharoni" pitchFamily="2" charset="-79"/>
                <a:cs typeface="Aharoni" pitchFamily="2" charset="-79"/>
              </a:rPr>
              <a:t> Z :  </a:t>
            </a:r>
            <a:r>
              <a:rPr lang="en-US" sz="1400" dirty="0" smtClean="0">
                <a:latin typeface="Aharoni" pitchFamily="2" charset="-79"/>
                <a:cs typeface="Aharoni" pitchFamily="2" charset="-79"/>
              </a:rPr>
              <a:t>top</a:t>
            </a:r>
            <a:r>
              <a:rPr lang="en-US" sz="16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smtClean="0">
                <a:latin typeface="Aharoni" pitchFamily="2" charset="-79"/>
                <a:cs typeface="Aharoni" pitchFamily="2" charset="-79"/>
              </a:rPr>
              <a:t>depth </a:t>
            </a:r>
            <a:r>
              <a:rPr lang="en-US" sz="1400" dirty="0">
                <a:latin typeface="Aharoni" pitchFamily="2" charset="-79"/>
                <a:cs typeface="Aharoni" pitchFamily="2" charset="-79"/>
              </a:rPr>
              <a:t>in mm 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(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0 – 5.77)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67400" y="228600"/>
            <a:ext cx="1992586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715962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latin typeface="Aharoni" pitchFamily="2" charset="-79"/>
                <a:cs typeface="Aharoni" pitchFamily="2" charset="-79"/>
              </a:rPr>
              <a:t>PREDICTIVE MODELING</a:t>
            </a:r>
            <a:br>
              <a:rPr lang="en-US" sz="2800" dirty="0" smtClean="0">
                <a:latin typeface="Aharoni" pitchFamily="2" charset="-79"/>
                <a:cs typeface="Aharoni" pitchFamily="2" charset="-79"/>
              </a:rPr>
            </a:br>
            <a:r>
              <a:rPr lang="en-US" sz="2800" dirty="0" smtClean="0">
                <a:latin typeface="Aharoni" pitchFamily="2" charset="-79"/>
                <a:cs typeface="Aharoni" pitchFamily="2" charset="-79"/>
              </a:rPr>
              <a:t> DECISION TREE MODEL</a:t>
            </a:r>
            <a:endParaRPr 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19200"/>
            <a:ext cx="3962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514600"/>
            <a:ext cx="35814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8200" y="228600"/>
            <a:ext cx="434302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24400" y="3505200"/>
            <a:ext cx="4419600" cy="2753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2400" y="5791200"/>
            <a:ext cx="4038600" cy="901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1524000" y="5334000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Accuracy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23657" y="6488668"/>
            <a:ext cx="1726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Library (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rpart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haroni" pitchFamily="2" charset="-79"/>
                <a:cs typeface="Aharoni" pitchFamily="2" charset="-79"/>
              </a:rPr>
              <a:t>Predicted Results</a:t>
            </a:r>
            <a:endParaRPr lang="en-US" sz="3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524000"/>
            <a:ext cx="6629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799" y="3124200"/>
            <a:ext cx="6553201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7239000" y="6324600"/>
            <a:ext cx="1720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Library (caret)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latin typeface="Aharoni" pitchFamily="2" charset="-79"/>
                <a:cs typeface="Aharoni" pitchFamily="2" charset="-79"/>
              </a:rPr>
              <a:t>CONCLUSION</a:t>
            </a:r>
            <a:endParaRPr lang="en-US" sz="3200" dirty="0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371600"/>
            <a:ext cx="77724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2819400"/>
            <a:ext cx="77724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04800" y="990600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Aharoni" pitchFamily="2" charset="-79"/>
                <a:cs typeface="Aharoni" pitchFamily="2" charset="-79"/>
              </a:rPr>
              <a:t> If you want to buy a diamond with  highest price , you should look for these values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2438400"/>
            <a:ext cx="8153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Aharoni" pitchFamily="2" charset="-79"/>
                <a:cs typeface="Aharoni" pitchFamily="2" charset="-79"/>
              </a:rPr>
              <a:t> If you want to buy a diamond with  lowest price , you should look for these values.</a:t>
            </a:r>
            <a:endParaRPr lang="en-US" sz="14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3687901"/>
            <a:ext cx="8458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>
                <a:latin typeface="Aharoni" pitchFamily="2" charset="-79"/>
                <a:cs typeface="Aharoni" pitchFamily="2" charset="-79"/>
              </a:rPr>
              <a:t> Carat , cut and  clarity are the primary factor responsible for variation of price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>
                <a:latin typeface="Aharoni" pitchFamily="2" charset="-79"/>
                <a:cs typeface="Aharoni" pitchFamily="2" charset="-79"/>
              </a:rPr>
              <a:t> Price of diamond linearly correlated with x, y, z and carat.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>
                <a:latin typeface="Aharoni" pitchFamily="2" charset="-79"/>
                <a:cs typeface="Aharoni" pitchFamily="2" charset="-79"/>
              </a:rPr>
              <a:t> Random forest Model works better than Linear Regression  and Decision tree model.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sz="1600" dirty="0" smtClean="0">
              <a:latin typeface="Aharoni" pitchFamily="2" charset="-79"/>
              <a:cs typeface="Aharoni" pitchFamily="2" charset="-79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1400" dirty="0" smtClean="0">
                <a:latin typeface="Aharoni" pitchFamily="2" charset="-79"/>
                <a:cs typeface="Aharoni" pitchFamily="2" charset="-79"/>
              </a:rPr>
              <a:t>If you want to buy  a high quality diamond, you should look for these values</a:t>
            </a:r>
            <a:r>
              <a:rPr lang="en-US" sz="1600" dirty="0" smtClean="0">
                <a:latin typeface="Aharoni" pitchFamily="2" charset="-79"/>
                <a:cs typeface="Aharoni" pitchFamily="2" charset="-79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" y="6019800"/>
            <a:ext cx="7848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DATASET</a:t>
            </a:r>
            <a:br>
              <a:rPr lang="en-US" dirty="0" smtClean="0">
                <a:latin typeface="Aharoni" pitchFamily="2" charset="-79"/>
                <a:cs typeface="Aharoni" pitchFamily="2" charset="-79"/>
              </a:rPr>
            </a:b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362200"/>
            <a:ext cx="8265427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143000" y="1371600"/>
            <a:ext cx="655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Diamond Dataset : 11 columns – 16383 instances  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DATASET</a:t>
            </a:r>
            <a:br>
              <a:rPr lang="en-US" dirty="0" smtClean="0">
                <a:latin typeface="Aharoni" pitchFamily="2" charset="-79"/>
                <a:cs typeface="Aharoni" pitchFamily="2" charset="-79"/>
              </a:rPr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" y="1066800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Diamond Dataset : 11 columns – 16383 instances  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28800"/>
            <a:ext cx="7391400" cy="4068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haroni" pitchFamily="2" charset="-79"/>
                <a:cs typeface="Aharoni" pitchFamily="2" charset="-79"/>
              </a:rPr>
              <a:t>Checking for missing</a:t>
            </a:r>
            <a:r>
              <a:rPr lang="en-US" sz="3200" baseline="0" dirty="0" smtClean="0">
                <a:latin typeface="Aharoni" pitchFamily="2" charset="-79"/>
                <a:cs typeface="Aharoni" pitchFamily="2" charset="-79"/>
              </a:rPr>
              <a:t> values (NA)</a:t>
            </a:r>
            <a:r>
              <a:rPr lang="en-US" sz="3200" dirty="0" smtClean="0">
                <a:latin typeface="Aharoni" pitchFamily="2" charset="-79"/>
                <a:cs typeface="Aharoni" pitchFamily="2" charset="-79"/>
              </a:rPr>
              <a:t/>
            </a:r>
            <a:br>
              <a:rPr lang="en-US" sz="3200" dirty="0" smtClean="0">
                <a:latin typeface="Aharoni" pitchFamily="2" charset="-79"/>
                <a:cs typeface="Aharoni" pitchFamily="2" charset="-79"/>
              </a:rPr>
            </a:br>
            <a:endParaRPr lang="en-US" sz="32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1" y="1295400"/>
            <a:ext cx="67056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3124200"/>
            <a:ext cx="6629400" cy="3170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629400" y="6488668"/>
            <a:ext cx="24091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Aharoni" pitchFamily="2" charset="-79"/>
                <a:cs typeface="Aharoni" pitchFamily="2" charset="-79"/>
              </a:rPr>
              <a:t>Library(</a:t>
            </a:r>
            <a:r>
              <a:rPr lang="en-US" sz="1600" dirty="0" err="1" smtClean="0">
                <a:latin typeface="Aharoni" pitchFamily="2" charset="-79"/>
                <a:cs typeface="Aharoni" pitchFamily="2" charset="-79"/>
              </a:rPr>
              <a:t>DataExplorer</a:t>
            </a:r>
            <a:r>
              <a:rPr lang="en-US" sz="1600" dirty="0" smtClean="0">
                <a:latin typeface="Aharoni" pitchFamily="2" charset="-79"/>
                <a:cs typeface="Aharoni" pitchFamily="2" charset="-79"/>
              </a:rPr>
              <a:t>)</a:t>
            </a:r>
            <a:endParaRPr lang="en-US" sz="1600" dirty="0"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b="1" dirty="0" smtClean="0">
                <a:latin typeface="Aharoni" pitchFamily="2" charset="-79"/>
                <a:cs typeface="Aharoni" pitchFamily="2" charset="-79"/>
              </a:rPr>
              <a:t>Descriptive Statistics (Histogram Plot Analysis)</a:t>
            </a:r>
            <a:r>
              <a:rPr lang="en-US" b="1" dirty="0" smtClean="0">
                <a:latin typeface="Aharoni" pitchFamily="2" charset="-79"/>
                <a:cs typeface="Aharoni" pitchFamily="2" charset="-79"/>
              </a:rPr>
              <a:t/>
            </a:r>
            <a:br>
              <a:rPr lang="en-US" b="1" dirty="0" smtClean="0">
                <a:latin typeface="Aharoni" pitchFamily="2" charset="-79"/>
                <a:cs typeface="Aharoni" pitchFamily="2" charset="-79"/>
              </a:rPr>
            </a:b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143000"/>
            <a:ext cx="277065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1143000"/>
            <a:ext cx="2956331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19800" y="1143000"/>
            <a:ext cx="2920750" cy="1793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2400" y="3124200"/>
            <a:ext cx="291087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971800" y="3124200"/>
            <a:ext cx="2971800" cy="191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019800" y="3124200"/>
            <a:ext cx="298634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12" name="Picture 8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28600" y="5148091"/>
            <a:ext cx="2671471" cy="1709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7924800" y="6324600"/>
            <a:ext cx="7617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latin typeface="Aharoni" pitchFamily="2" charset="-79"/>
                <a:cs typeface="Aharoni" pitchFamily="2" charset="-79"/>
              </a:rPr>
              <a:t>hist</a:t>
            </a:r>
            <a:r>
              <a:rPr lang="en-US" sz="2000" dirty="0" smtClean="0">
                <a:latin typeface="Aharoni" pitchFamily="2" charset="-79"/>
                <a:cs typeface="Aharoni" pitchFamily="2" charset="-79"/>
              </a:rPr>
              <a:t>()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latin typeface="Aharoni" pitchFamily="2" charset="-79"/>
                <a:cs typeface="Aharoni" pitchFamily="2" charset="-79"/>
              </a:rPr>
              <a:t>Descriptive Statistics (</a:t>
            </a:r>
            <a:r>
              <a:rPr lang="en-US" sz="3600" dirty="0" smtClean="0">
                <a:latin typeface="Aharoni" pitchFamily="2" charset="-79"/>
                <a:cs typeface="Aharoni" pitchFamily="2" charset="-79"/>
              </a:rPr>
              <a:t>Box-plot Analysis</a:t>
            </a:r>
            <a:r>
              <a:rPr lang="en-US" sz="3600" b="1" dirty="0" smtClean="0">
                <a:latin typeface="Aharoni" pitchFamily="2" charset="-79"/>
                <a:cs typeface="Aharoni" pitchFamily="2" charset="-79"/>
              </a:rPr>
              <a:t>)</a:t>
            </a:r>
            <a:br>
              <a:rPr lang="en-US" sz="3600" b="1" dirty="0" smtClean="0">
                <a:latin typeface="Aharoni" pitchFamily="2" charset="-79"/>
                <a:cs typeface="Aharoni" pitchFamily="2" charset="-79"/>
              </a:rPr>
            </a:br>
            <a:r>
              <a:rPr lang="en-US" b="1" dirty="0" smtClean="0">
                <a:latin typeface="Aharoni" pitchFamily="2" charset="-79"/>
                <a:cs typeface="Aharoni" pitchFamily="2" charset="-79"/>
              </a:rPr>
              <a:t/>
            </a:r>
            <a:br>
              <a:rPr lang="en-US" b="1" dirty="0" smtClean="0">
                <a:latin typeface="Aharoni" pitchFamily="2" charset="-79"/>
                <a:cs typeface="Aharoni" pitchFamily="2" charset="-79"/>
              </a:rPr>
            </a:b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990600"/>
            <a:ext cx="7934074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6248400" y="6172200"/>
            <a:ext cx="1871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Aharoni" pitchFamily="2" charset="-79"/>
                <a:cs typeface="Aharoni" pitchFamily="2" charset="-79"/>
              </a:rPr>
              <a:t>library(ggplot2)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latin typeface="Aharoni" pitchFamily="2" charset="-79"/>
                <a:cs typeface="Aharoni" pitchFamily="2" charset="-79"/>
              </a:rPr>
              <a:t>Diagnostic Analysis(Pie Chart)</a:t>
            </a:r>
            <a:br>
              <a:rPr lang="en-US" sz="3200" dirty="0" smtClean="0">
                <a:latin typeface="Aharoni" pitchFamily="2" charset="-79"/>
                <a:cs typeface="Aharoni" pitchFamily="2" charset="-79"/>
              </a:rPr>
            </a:br>
            <a:endParaRPr lang="en-US" sz="3200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276600"/>
            <a:ext cx="40481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1143000"/>
            <a:ext cx="3429000" cy="2826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533400"/>
            <a:ext cx="3669748" cy="2743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05400" y="3962400"/>
            <a:ext cx="4038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5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91000" y="5562600"/>
            <a:ext cx="32670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33400" y="3962401"/>
            <a:ext cx="35052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7924800" y="6324600"/>
            <a:ext cx="10005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Aharoni" pitchFamily="2" charset="-79"/>
                <a:cs typeface="Aharoni" pitchFamily="2" charset="-79"/>
              </a:rPr>
              <a:t>pie3D()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3496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haroni" pitchFamily="2" charset="-79"/>
                <a:cs typeface="Aharoni" pitchFamily="2" charset="-79"/>
              </a:rPr>
              <a:t>Histogram Plot Analysis</a:t>
            </a:r>
            <a:endParaRPr lang="en-US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685800"/>
            <a:ext cx="4800600" cy="2976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810000"/>
            <a:ext cx="4267200" cy="2847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3810000"/>
            <a:ext cx="43434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18824</TotalTime>
  <Words>383</Words>
  <Application>Microsoft Office PowerPoint</Application>
  <PresentationFormat>On-screen Show (4:3)</PresentationFormat>
  <Paragraphs>72</Paragraphs>
  <Slides>22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Diamond Analysis and  Diamond Price Prediction</vt:lpstr>
      <vt:lpstr>DATASET </vt:lpstr>
      <vt:lpstr>DATASET </vt:lpstr>
      <vt:lpstr>DATASET </vt:lpstr>
      <vt:lpstr>Checking for missing values (NA) </vt:lpstr>
      <vt:lpstr>Descriptive Statistics (Histogram Plot Analysis) </vt:lpstr>
      <vt:lpstr>Descriptive Statistics (Box-plot Analysis)  </vt:lpstr>
      <vt:lpstr>Diagnostic Analysis(Pie Chart) </vt:lpstr>
      <vt:lpstr>Histogram Plot Analysis</vt:lpstr>
      <vt:lpstr>Bar - plot Analysis</vt:lpstr>
      <vt:lpstr>Bar - plot Analysis</vt:lpstr>
      <vt:lpstr>Scatter - plot Analysis</vt:lpstr>
      <vt:lpstr>Box-plot Analysis</vt:lpstr>
      <vt:lpstr>Box-plot Analysis</vt:lpstr>
      <vt:lpstr>PREDICTIVE MODELING Correlation Matrix </vt:lpstr>
      <vt:lpstr>DIAGNOSTIC ANALYSIS  Mean Values Respect to Diamond count rbind - function </vt:lpstr>
      <vt:lpstr>PREDICTIVE MODELING  Splitting Data for Training (80%) and Testing (20%) </vt:lpstr>
      <vt:lpstr>PREDICTIVE MODELING  LINEAR REGRESSION</vt:lpstr>
      <vt:lpstr>PREDICTIVE MODELING  RAMDOM FOREST</vt:lpstr>
      <vt:lpstr>PREDICTIVE MODELING  DECISION TREE MODEL</vt:lpstr>
      <vt:lpstr>Predicted 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Diamond Analysis And  Diamond Price Prediction</dc:title>
  <dc:creator>Vinay Krishna</dc:creator>
  <cp:lastModifiedBy>Vinay Krishna</cp:lastModifiedBy>
  <cp:revision>180</cp:revision>
  <dcterms:created xsi:type="dcterms:W3CDTF">2020-10-27T19:14:37Z</dcterms:created>
  <dcterms:modified xsi:type="dcterms:W3CDTF">2020-11-16T23:00:01Z</dcterms:modified>
</cp:coreProperties>
</file>