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59" r:id="rId3"/>
    <p:sldId id="272" r:id="rId4"/>
    <p:sldId id="273" r:id="rId5"/>
    <p:sldId id="271" r:id="rId6"/>
    <p:sldId id="266" r:id="rId7"/>
    <p:sldId id="267" r:id="rId8"/>
    <p:sldId id="268"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3887" autoAdjust="0"/>
  </p:normalViewPr>
  <p:slideViewPr>
    <p:cSldViewPr snapToGrid="0">
      <p:cViewPr varScale="1">
        <p:scale>
          <a:sx n="88" d="100"/>
          <a:sy n="88" d="100"/>
        </p:scale>
        <p:origin x="486" y="78"/>
      </p:cViewPr>
      <p:guideLst/>
    </p:cSldViewPr>
  </p:slideViewPr>
  <p:notesTextViewPr>
    <p:cViewPr>
      <p:scale>
        <a:sx n="1" d="1"/>
        <a:sy n="1" d="1"/>
      </p:scale>
      <p:origin x="0" y="-45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Big data requires big computing power. As data proliferates from social-networking services, </a:t>
            </a:r>
            <a:r>
              <a:rPr lang="en-US" sz="1200" kern="1200" dirty="0" err="1" smtClean="0">
                <a:solidFill>
                  <a:schemeClr val="tx1"/>
                </a:solidFill>
                <a:effectLst/>
                <a:latin typeface="+mn-lt"/>
                <a:ea typeface="+mn-ea"/>
                <a:cs typeface="+mn-cs"/>
              </a:rPr>
              <a:t>IoT</a:t>
            </a:r>
            <a:r>
              <a:rPr lang="en-US" sz="1200" kern="1200" dirty="0" smtClean="0">
                <a:solidFill>
                  <a:schemeClr val="tx1"/>
                </a:solidFill>
                <a:effectLst/>
                <a:latin typeface="+mn-lt"/>
                <a:ea typeface="+mn-ea"/>
                <a:cs typeface="+mn-cs"/>
              </a:rPr>
              <a:t> devices, mobile phones, point-of-sale terminals, genomics studies, and other sources, the demand for computing resources to handle that data and extract meaning from it grows, too. In the old days, getting access to a Cray or a high-performance compute cluster required a government clearance or access to some of the world’s most famous institutions.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cloud changes that by bringing the power of HPC to the masses. With a few button clicks, you can deploy a cluster of virtual machines, or </a:t>
            </a:r>
            <a:r>
              <a:rPr lang="en-US" sz="1200" i="1" kern="1200" dirty="0" smtClean="0">
                <a:solidFill>
                  <a:schemeClr val="tx1"/>
                </a:solidFill>
                <a:effectLst/>
                <a:latin typeface="+mn-lt"/>
                <a:ea typeface="+mn-ea"/>
                <a:cs typeface="+mn-cs"/>
              </a:rPr>
              <a:t>VMs</a:t>
            </a:r>
            <a:r>
              <a:rPr lang="en-US" sz="1200" kern="1200" dirty="0" smtClean="0">
                <a:solidFill>
                  <a:schemeClr val="tx1"/>
                </a:solidFill>
                <a:effectLst/>
                <a:latin typeface="+mn-lt"/>
                <a:ea typeface="+mn-ea"/>
                <a:cs typeface="+mn-cs"/>
              </a:rPr>
              <a:t>, to the cloud and then utilize it the same way you would a physical cluster. Recently, Microsoft partnered with a U.S. firm to deploy a cluster containing more than 100,000 cores to the cloud and then used it to perform the largest risk analysis ever performed. On a single core, the job would have taken almost 20 years. With 100,000 cores, it ran from start to finish in 90 minutes. </a:t>
            </a:r>
            <a:r>
              <a:rPr lang="en-US" sz="1200" i="1" kern="1200" dirty="0" smtClean="0">
                <a:solidFill>
                  <a:schemeClr val="tx1"/>
                </a:solidFill>
                <a:effectLst/>
                <a:latin typeface="+mn-lt"/>
                <a:ea typeface="+mn-ea"/>
                <a:cs typeface="+mn-cs"/>
              </a:rPr>
              <a:t>This</a:t>
            </a:r>
            <a:r>
              <a:rPr lang="en-US" sz="1200" kern="1200" dirty="0" smtClean="0">
                <a:solidFill>
                  <a:schemeClr val="tx1"/>
                </a:solidFill>
                <a:effectLst/>
                <a:latin typeface="+mn-lt"/>
                <a:ea typeface="+mn-ea"/>
                <a:cs typeface="+mn-cs"/>
              </a:rPr>
              <a:t> is how the cloud is changing the face of research: by placing unparalleled computing power at your fingertips and allowing anyone, not just research elites, to bring the power of massive parallel processing to bear on large data sets.</a:t>
            </a:r>
          </a:p>
        </p:txBody>
      </p:sp>
      <p:sp>
        <p:nvSpPr>
          <p:cNvPr id="4" name="Slide Number Placeholder 3"/>
          <p:cNvSpPr>
            <a:spLocks noGrp="1"/>
          </p:cNvSpPr>
          <p:nvPr>
            <p:ph type="sldNum" sz="quarter" idx="10"/>
          </p:nvPr>
        </p:nvSpPr>
        <p:spPr/>
        <p:txBody>
          <a:bodyPr/>
          <a:lstStyle/>
          <a:p>
            <a:fld id="{BC60BE34-BC89-4C98-A56B-79B7A098D024}" type="slidenum">
              <a:rPr lang="en-US" smtClean="0"/>
              <a:t>1</a:t>
            </a:fld>
            <a:endParaRPr lang="en-US"/>
          </a:p>
        </p:txBody>
      </p:sp>
    </p:spTree>
    <p:extLst>
      <p:ext uri="{BB962C8B-B14F-4D97-AF65-F5344CB8AC3E}">
        <p14:creationId xmlns:p14="http://schemas.microsoft.com/office/powerpoint/2010/main" val="237520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Although I won’t be using it in my demo, 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a:p>
            <a:endParaRPr lang="en-US" dirty="0" smtClean="0"/>
          </a:p>
          <a:p>
            <a:r>
              <a:rPr lang="en-US" dirty="0" smtClean="0"/>
              <a:t>N-series VMs are currently in preview</a:t>
            </a:r>
            <a:r>
              <a:rPr lang="en-US" baseline="0" dirty="0" smtClean="0"/>
              <a:t> and are an answer to researchers who need GPU power to perform complex calculations. They are equipped with NVIDIA Tesla GPUs.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1584824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background,</a:t>
            </a:r>
            <a:r>
              <a:rPr lang="en-US" baseline="0" dirty="0" smtClean="0"/>
              <a:t> see https://blogs.msdn.microsoft.com/uk_faculty_connection/2016/09/12/choosing-the-most-appropiate-azure-virtual-machine-specification/?wt.mc_id=DX_873849. Not shown here are H machines, which are optimized for extremely heavy computing workloads.</a:t>
            </a:r>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3030059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521332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3002701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2402288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1020586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9</a:t>
            </a:fld>
            <a:endParaRPr lang="en-US"/>
          </a:p>
        </p:txBody>
      </p:sp>
    </p:spTree>
    <p:extLst>
      <p:ext uri="{BB962C8B-B14F-4D97-AF65-F5344CB8AC3E}">
        <p14:creationId xmlns:p14="http://schemas.microsoft.com/office/powerpoint/2010/main" val="2036639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bit.ly/a4r-github"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1045221" cy="1359196"/>
          </a:xfrm>
        </p:spPr>
        <p:txBody>
          <a:bodyPr/>
          <a:lstStyle/>
          <a:p>
            <a:r>
              <a:rPr lang="en-US" dirty="0" smtClean="0"/>
              <a:t>High-Performance Computing (HPC) in Azure</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8315970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597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HPC in Azure</a:t>
            </a:r>
            <a:endParaRPr lang="en-US" dirty="0"/>
          </a:p>
        </p:txBody>
      </p:sp>
      <p:sp>
        <p:nvSpPr>
          <p:cNvPr id="3" name="Content Placeholder 2"/>
          <p:cNvSpPr>
            <a:spLocks noGrp="1"/>
          </p:cNvSpPr>
          <p:nvPr>
            <p:ph idx="1"/>
          </p:nvPr>
        </p:nvSpPr>
        <p:spPr>
          <a:xfrm>
            <a:off x="519248" y="1447800"/>
            <a:ext cx="11151916" cy="4473917"/>
          </a:xfrm>
        </p:spPr>
        <p:txBody>
          <a:bodyPr/>
          <a:lstStyle/>
          <a:p>
            <a:r>
              <a:rPr lang="en-US" dirty="0" smtClean="0"/>
              <a:t>Run massively parallel compute jobs in the cloud</a:t>
            </a:r>
          </a:p>
          <a:p>
            <a:pPr lvl="1"/>
            <a:r>
              <a:rPr lang="en-US" dirty="0" smtClean="0"/>
              <a:t>Photorealistic 3D rendering</a:t>
            </a:r>
          </a:p>
          <a:p>
            <a:pPr lvl="1"/>
            <a:r>
              <a:rPr lang="en-US" dirty="0" smtClean="0"/>
              <a:t>Brute force </a:t>
            </a:r>
            <a:r>
              <a:rPr lang="en-US" dirty="0" err="1" smtClean="0"/>
              <a:t>cryptographical</a:t>
            </a:r>
            <a:r>
              <a:rPr lang="en-US" dirty="0" smtClean="0"/>
              <a:t> analysis</a:t>
            </a:r>
          </a:p>
          <a:p>
            <a:pPr lvl="1"/>
            <a:r>
              <a:rPr lang="en-US" dirty="0" smtClean="0"/>
              <a:t>Financial </a:t>
            </a:r>
            <a:r>
              <a:rPr lang="en-US" dirty="0" smtClean="0"/>
              <a:t>risk modeling, genomics research, and more</a:t>
            </a:r>
          </a:p>
          <a:p>
            <a:r>
              <a:rPr lang="en-US" dirty="0" smtClean="0"/>
              <a:t>Deploy an HPC cluster in minutes and scale as needed</a:t>
            </a:r>
          </a:p>
          <a:p>
            <a:r>
              <a:rPr lang="en-US" dirty="0" smtClean="0"/>
              <a:t>Automate deployments with deployment templates</a:t>
            </a:r>
          </a:p>
          <a:p>
            <a:r>
              <a:rPr lang="en-US" dirty="0" smtClean="0"/>
              <a:t>Combine with Azure Batch for batch scheduling and </a:t>
            </a:r>
            <a:r>
              <a:rPr lang="en-US" dirty="0"/>
              <a:t>compute management (</a:t>
            </a:r>
            <a:r>
              <a:rPr lang="en-US" dirty="0">
                <a:hlinkClick r:id="rId3"/>
              </a:rPr>
              <a:t>http://</a:t>
            </a:r>
            <a:r>
              <a:rPr lang="en-US" dirty="0" smtClean="0">
                <a:hlinkClick r:id="rId3"/>
              </a:rPr>
              <a:t>bit.ly/a4r-batch</a:t>
            </a:r>
            <a:r>
              <a:rPr lang="en-US" dirty="0" smtClean="0"/>
              <a:t>)</a:t>
            </a:r>
          </a:p>
          <a:p>
            <a:r>
              <a:rPr lang="en-US" dirty="0" smtClean="0"/>
              <a:t>Linux or Windows</a:t>
            </a:r>
            <a:endParaRPr lang="en-US" dirty="0"/>
          </a:p>
        </p:txBody>
      </p:sp>
    </p:spTree>
    <p:extLst>
      <p:ext uri="{BB962C8B-B14F-4D97-AF65-F5344CB8AC3E}">
        <p14:creationId xmlns:p14="http://schemas.microsoft.com/office/powerpoint/2010/main" val="5543066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cxnSp>
        <p:nvCxnSpPr>
          <p:cNvPr id="4" name="Straight Connector 3"/>
          <p:cNvCxnSpPr/>
          <p:nvPr/>
        </p:nvCxnSpPr>
        <p:spPr>
          <a:xfrm>
            <a:off x="3068307" y="1493750"/>
            <a:ext cx="492" cy="536425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493750"/>
            <a:ext cx="3066413" cy="618631"/>
          </a:xfrm>
          <a:prstGeom prst="rect">
            <a:avLst/>
          </a:prstGeom>
        </p:spPr>
        <p:txBody>
          <a:bodyPr wrap="square" anchor="b">
            <a:spAutoFit/>
          </a:bodyPr>
          <a:lstStyle/>
          <a:p>
            <a:pPr algn="ctr">
              <a:lnSpc>
                <a:spcPct val="95000"/>
              </a:lnSpc>
              <a:buSzPct val="90000"/>
            </a:pPr>
            <a:r>
              <a:rPr lang="en-US" sz="3600" spc="-200" dirty="0" smtClean="0">
                <a:solidFill>
                  <a:srgbClr val="00B0F0"/>
                </a:solidFill>
                <a:latin typeface="Segoe UI Light" panose="020B0502040204020203" pitchFamily="34" charset="0"/>
                <a:cs typeface="Segoe UI Light" panose="020B0502040204020203" pitchFamily="34" charset="0"/>
              </a:rPr>
              <a:t>A-Series</a:t>
            </a:r>
            <a:endParaRPr lang="en-US" sz="4400" spc="-294" dirty="0">
              <a:solidFill>
                <a:srgbClr val="00B0F0"/>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6135211" y="1746096"/>
            <a:ext cx="8349" cy="5111904"/>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068798" y="1493750"/>
            <a:ext cx="3064029" cy="618631"/>
          </a:xfrm>
          <a:prstGeom prst="rect">
            <a:avLst/>
          </a:prstGeom>
        </p:spPr>
        <p:txBody>
          <a:bodyPr wrap="square" anchor="b">
            <a:spAutoFit/>
          </a:bodyPr>
          <a:lstStyle/>
          <a:p>
            <a:pPr algn="ctr">
              <a:lnSpc>
                <a:spcPct val="95000"/>
              </a:lnSpc>
              <a:buSzPct val="90000"/>
            </a:pPr>
            <a:r>
              <a:rPr lang="en-US" sz="3600" spc="-200" dirty="0">
                <a:solidFill>
                  <a:srgbClr val="00B0F0"/>
                </a:solidFill>
                <a:latin typeface="Segoe UI Light" panose="020B0502040204020203" pitchFamily="34" charset="0"/>
                <a:cs typeface="Segoe UI Light" panose="020B0502040204020203" pitchFamily="34" charset="0"/>
              </a:rPr>
              <a:t>D</a:t>
            </a:r>
            <a:r>
              <a:rPr lang="en-US" sz="3600" spc="-200" dirty="0" smtClean="0">
                <a:solidFill>
                  <a:srgbClr val="00B0F0"/>
                </a:solidFill>
                <a:latin typeface="Segoe UI Light" panose="020B0502040204020203" pitchFamily="34" charset="0"/>
                <a:cs typeface="Segoe UI Light" panose="020B0502040204020203" pitchFamily="34" charset="0"/>
              </a:rPr>
              <a:t>-Series</a:t>
            </a:r>
            <a:endParaRPr lang="en-US" sz="4400" spc="-294" dirty="0">
              <a:solidFill>
                <a:srgbClr val="00B0F0"/>
              </a:solidFill>
              <a:latin typeface="Segoe UI Light" panose="020B0502040204020203" pitchFamily="34" charset="0"/>
              <a:cs typeface="Segoe UI Light" panose="020B0502040204020203" pitchFamily="34" charset="0"/>
            </a:endParaRPr>
          </a:p>
        </p:txBody>
      </p:sp>
      <p:cxnSp>
        <p:nvCxnSpPr>
          <p:cNvPr id="28" name="Straight Connector 27"/>
          <p:cNvCxnSpPr/>
          <p:nvPr/>
        </p:nvCxnSpPr>
        <p:spPr>
          <a:xfrm flipH="1">
            <a:off x="6132827" y="1493749"/>
            <a:ext cx="7376" cy="5354935"/>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148552" y="1493750"/>
            <a:ext cx="3052031" cy="618631"/>
          </a:xfrm>
          <a:prstGeom prst="rect">
            <a:avLst/>
          </a:prstGeom>
        </p:spPr>
        <p:txBody>
          <a:bodyPr wrap="square" anchor="b">
            <a:spAutoFit/>
          </a:bodyPr>
          <a:lstStyle/>
          <a:p>
            <a:pPr algn="ctr">
              <a:lnSpc>
                <a:spcPct val="95000"/>
              </a:lnSpc>
              <a:buSzPct val="90000"/>
            </a:pPr>
            <a:r>
              <a:rPr lang="en-US" sz="3600" spc="-200" dirty="0" smtClean="0">
                <a:solidFill>
                  <a:srgbClr val="00B0F0"/>
                </a:solidFill>
                <a:latin typeface="Segoe UI Light" panose="020B0502040204020203" pitchFamily="34" charset="0"/>
                <a:cs typeface="Segoe UI Light" panose="020B0502040204020203" pitchFamily="34" charset="0"/>
              </a:rPr>
              <a:t>F/G/H-Series</a:t>
            </a:r>
            <a:endParaRPr lang="en-US" sz="4400" spc="-294" dirty="0">
              <a:solidFill>
                <a:srgbClr val="00B0F0"/>
              </a:solidFill>
              <a:latin typeface="Segoe UI Light" panose="020B0502040204020203" pitchFamily="34" charset="0"/>
              <a:cs typeface="Segoe UI Light" panose="020B0502040204020203" pitchFamily="34" charset="0"/>
            </a:endParaRPr>
          </a:p>
        </p:txBody>
      </p:sp>
      <p:cxnSp>
        <p:nvCxnSpPr>
          <p:cNvPr id="30" name="Straight Connector 29"/>
          <p:cNvCxnSpPr/>
          <p:nvPr/>
        </p:nvCxnSpPr>
        <p:spPr>
          <a:xfrm>
            <a:off x="9196855" y="1493749"/>
            <a:ext cx="3729" cy="536425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208932" y="1493750"/>
            <a:ext cx="2983068" cy="618631"/>
          </a:xfrm>
          <a:prstGeom prst="rect">
            <a:avLst/>
          </a:prstGeom>
        </p:spPr>
        <p:txBody>
          <a:bodyPr wrap="square" anchor="b">
            <a:spAutoFit/>
          </a:bodyPr>
          <a:lstStyle/>
          <a:p>
            <a:pPr algn="ctr">
              <a:lnSpc>
                <a:spcPct val="95000"/>
              </a:lnSpc>
              <a:buSzPct val="90000"/>
            </a:pPr>
            <a:r>
              <a:rPr lang="en-US" sz="3600" spc="-200" dirty="0" smtClean="0">
                <a:solidFill>
                  <a:srgbClr val="00B0F0"/>
                </a:solidFill>
                <a:latin typeface="Segoe UI Light" panose="020B0502040204020203" pitchFamily="34" charset="0"/>
                <a:cs typeface="Segoe UI Light" panose="020B0502040204020203" pitchFamily="34" charset="0"/>
              </a:rPr>
              <a:t>N-Series*</a:t>
            </a:r>
            <a:endParaRPr lang="en-US" sz="4400" spc="-294" dirty="0">
              <a:solidFill>
                <a:srgbClr val="00B0F0"/>
              </a:solidFill>
              <a:latin typeface="Segoe UI Light" panose="020B0502040204020203" pitchFamily="34" charset="0"/>
              <a:cs typeface="Segoe UI Light" panose="020B0502040204020203" pitchFamily="34" charset="0"/>
            </a:endParaRPr>
          </a:p>
        </p:txBody>
      </p:sp>
      <p:sp>
        <p:nvSpPr>
          <p:cNvPr id="40" name="Rectangle 39"/>
          <p:cNvSpPr/>
          <p:nvPr/>
        </p:nvSpPr>
        <p:spPr bwMode="auto">
          <a:xfrm>
            <a:off x="286632" y="2508641"/>
            <a:ext cx="600473"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A0</a:t>
            </a:r>
          </a:p>
        </p:txBody>
      </p:sp>
      <p:sp>
        <p:nvSpPr>
          <p:cNvPr id="44" name="Rectangle 43"/>
          <p:cNvSpPr/>
          <p:nvPr/>
        </p:nvSpPr>
        <p:spPr bwMode="auto">
          <a:xfrm>
            <a:off x="939813" y="2508641"/>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A1</a:t>
            </a:r>
            <a:endParaRPr lang="en-US" sz="1600" dirty="0" smtClean="0">
              <a:solidFill>
                <a:schemeClr val="accent2"/>
              </a:solidFill>
            </a:endParaRPr>
          </a:p>
        </p:txBody>
      </p:sp>
      <p:sp>
        <p:nvSpPr>
          <p:cNvPr id="45" name="Rectangle 44"/>
          <p:cNvSpPr/>
          <p:nvPr/>
        </p:nvSpPr>
        <p:spPr bwMode="auto">
          <a:xfrm>
            <a:off x="1592994" y="2508641"/>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A2</a:t>
            </a:r>
            <a:endParaRPr lang="en-US" sz="1600" dirty="0" smtClean="0">
              <a:solidFill>
                <a:schemeClr val="accent2"/>
              </a:solidFill>
            </a:endParaRPr>
          </a:p>
        </p:txBody>
      </p:sp>
      <p:sp>
        <p:nvSpPr>
          <p:cNvPr id="46" name="Rectangle 45"/>
          <p:cNvSpPr/>
          <p:nvPr/>
        </p:nvSpPr>
        <p:spPr bwMode="auto">
          <a:xfrm>
            <a:off x="2246175" y="2508641"/>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A3</a:t>
            </a:r>
            <a:endParaRPr lang="en-US" sz="1600" dirty="0" smtClean="0">
              <a:solidFill>
                <a:schemeClr val="accent2"/>
              </a:solidFill>
            </a:endParaRPr>
          </a:p>
        </p:txBody>
      </p:sp>
      <p:sp>
        <p:nvSpPr>
          <p:cNvPr id="47" name="Rectangle 46"/>
          <p:cNvSpPr/>
          <p:nvPr/>
        </p:nvSpPr>
        <p:spPr bwMode="auto">
          <a:xfrm>
            <a:off x="286632" y="3023648"/>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A4</a:t>
            </a:r>
            <a:endParaRPr lang="en-US" sz="1600" dirty="0" smtClean="0">
              <a:solidFill>
                <a:schemeClr val="accent2"/>
              </a:solidFill>
            </a:endParaRPr>
          </a:p>
        </p:txBody>
      </p:sp>
      <p:sp>
        <p:nvSpPr>
          <p:cNvPr id="48" name="Rectangle 47"/>
          <p:cNvSpPr/>
          <p:nvPr/>
        </p:nvSpPr>
        <p:spPr bwMode="auto">
          <a:xfrm>
            <a:off x="939813" y="3023648"/>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A5</a:t>
            </a:r>
            <a:endParaRPr lang="en-US" sz="1600" dirty="0" smtClean="0">
              <a:solidFill>
                <a:schemeClr val="accent2"/>
              </a:solidFill>
            </a:endParaRPr>
          </a:p>
        </p:txBody>
      </p:sp>
      <p:sp>
        <p:nvSpPr>
          <p:cNvPr id="49" name="Rectangle 48"/>
          <p:cNvSpPr/>
          <p:nvPr/>
        </p:nvSpPr>
        <p:spPr bwMode="auto">
          <a:xfrm>
            <a:off x="1592994" y="3023648"/>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A6</a:t>
            </a:r>
            <a:endParaRPr lang="en-US" sz="1600" dirty="0" smtClean="0">
              <a:solidFill>
                <a:schemeClr val="accent2"/>
              </a:solidFill>
            </a:endParaRPr>
          </a:p>
        </p:txBody>
      </p:sp>
      <p:sp>
        <p:nvSpPr>
          <p:cNvPr id="50" name="Rectangle 49"/>
          <p:cNvSpPr/>
          <p:nvPr/>
        </p:nvSpPr>
        <p:spPr bwMode="auto">
          <a:xfrm>
            <a:off x="2246175" y="3023648"/>
            <a:ext cx="600474"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2"/>
                </a:solidFill>
              </a:rPr>
              <a:t>A7</a:t>
            </a:r>
            <a:endParaRPr lang="en-US" sz="1600" dirty="0" smtClean="0">
              <a:solidFill>
                <a:schemeClr val="accent2"/>
              </a:solidFill>
            </a:endParaRPr>
          </a:p>
        </p:txBody>
      </p:sp>
      <p:sp>
        <p:nvSpPr>
          <p:cNvPr id="51" name="Rectangle 50"/>
          <p:cNvSpPr/>
          <p:nvPr/>
        </p:nvSpPr>
        <p:spPr bwMode="auto">
          <a:xfrm>
            <a:off x="286632" y="3926912"/>
            <a:ext cx="600474"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A8</a:t>
            </a:r>
          </a:p>
        </p:txBody>
      </p:sp>
      <p:sp>
        <p:nvSpPr>
          <p:cNvPr id="52" name="Rectangle 51"/>
          <p:cNvSpPr/>
          <p:nvPr/>
        </p:nvSpPr>
        <p:spPr bwMode="auto">
          <a:xfrm>
            <a:off x="939813" y="3926912"/>
            <a:ext cx="600474"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A9</a:t>
            </a:r>
          </a:p>
        </p:txBody>
      </p:sp>
      <p:sp>
        <p:nvSpPr>
          <p:cNvPr id="53" name="Rectangle 52"/>
          <p:cNvSpPr/>
          <p:nvPr/>
        </p:nvSpPr>
        <p:spPr bwMode="auto">
          <a:xfrm>
            <a:off x="1592994" y="3926912"/>
            <a:ext cx="600474"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A10</a:t>
            </a:r>
          </a:p>
        </p:txBody>
      </p:sp>
      <p:sp>
        <p:nvSpPr>
          <p:cNvPr id="55" name="Rectangle 54"/>
          <p:cNvSpPr/>
          <p:nvPr/>
        </p:nvSpPr>
        <p:spPr bwMode="auto">
          <a:xfrm>
            <a:off x="2246175" y="3926912"/>
            <a:ext cx="600474"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A11</a:t>
            </a:r>
          </a:p>
        </p:txBody>
      </p:sp>
      <p:sp>
        <p:nvSpPr>
          <p:cNvPr id="56" name="Rectangle 55"/>
          <p:cNvSpPr/>
          <p:nvPr/>
        </p:nvSpPr>
        <p:spPr bwMode="auto">
          <a:xfrm>
            <a:off x="3324306" y="2508641"/>
            <a:ext cx="600473" cy="43030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4"/>
                </a:solidFill>
              </a:rPr>
              <a:t>D1</a:t>
            </a:r>
          </a:p>
        </p:txBody>
      </p:sp>
      <p:sp>
        <p:nvSpPr>
          <p:cNvPr id="57" name="Rectangle 56"/>
          <p:cNvSpPr/>
          <p:nvPr/>
        </p:nvSpPr>
        <p:spPr bwMode="auto">
          <a:xfrm>
            <a:off x="3977487" y="2508641"/>
            <a:ext cx="600474" cy="43030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4"/>
                </a:solidFill>
              </a:rPr>
              <a:t>D2</a:t>
            </a:r>
          </a:p>
        </p:txBody>
      </p:sp>
      <p:sp>
        <p:nvSpPr>
          <p:cNvPr id="58" name="Rectangle 57"/>
          <p:cNvSpPr/>
          <p:nvPr/>
        </p:nvSpPr>
        <p:spPr bwMode="auto">
          <a:xfrm>
            <a:off x="4630668" y="2508641"/>
            <a:ext cx="600474" cy="43030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4"/>
                </a:solidFill>
              </a:rPr>
              <a:t>D3</a:t>
            </a:r>
          </a:p>
        </p:txBody>
      </p:sp>
      <p:sp>
        <p:nvSpPr>
          <p:cNvPr id="59" name="Rectangle 58"/>
          <p:cNvSpPr/>
          <p:nvPr/>
        </p:nvSpPr>
        <p:spPr bwMode="auto">
          <a:xfrm>
            <a:off x="5283849" y="2508641"/>
            <a:ext cx="600474" cy="43030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4"/>
                </a:solidFill>
              </a:rPr>
              <a:t>D4</a:t>
            </a:r>
          </a:p>
        </p:txBody>
      </p:sp>
      <p:sp>
        <p:nvSpPr>
          <p:cNvPr id="60" name="Rectangle 59"/>
          <p:cNvSpPr/>
          <p:nvPr/>
        </p:nvSpPr>
        <p:spPr bwMode="auto">
          <a:xfrm>
            <a:off x="3324306" y="3023648"/>
            <a:ext cx="600474" cy="43030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4"/>
                </a:solidFill>
              </a:rPr>
              <a:t>D11</a:t>
            </a:r>
          </a:p>
        </p:txBody>
      </p:sp>
      <p:sp>
        <p:nvSpPr>
          <p:cNvPr id="61" name="Rectangle 60"/>
          <p:cNvSpPr/>
          <p:nvPr/>
        </p:nvSpPr>
        <p:spPr bwMode="auto">
          <a:xfrm>
            <a:off x="3977487" y="3023648"/>
            <a:ext cx="600474" cy="43030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4"/>
                </a:solidFill>
              </a:rPr>
              <a:t>D12</a:t>
            </a:r>
          </a:p>
        </p:txBody>
      </p:sp>
      <p:sp>
        <p:nvSpPr>
          <p:cNvPr id="62" name="Rectangle 61"/>
          <p:cNvSpPr/>
          <p:nvPr/>
        </p:nvSpPr>
        <p:spPr bwMode="auto">
          <a:xfrm>
            <a:off x="4630668" y="3023648"/>
            <a:ext cx="600474" cy="43030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4"/>
                </a:solidFill>
              </a:rPr>
              <a:t>D13</a:t>
            </a:r>
          </a:p>
        </p:txBody>
      </p:sp>
      <p:sp>
        <p:nvSpPr>
          <p:cNvPr id="63" name="Rectangle 62"/>
          <p:cNvSpPr/>
          <p:nvPr/>
        </p:nvSpPr>
        <p:spPr bwMode="auto">
          <a:xfrm>
            <a:off x="5283849" y="3023648"/>
            <a:ext cx="600474" cy="430306"/>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4"/>
                </a:solidFill>
              </a:rPr>
              <a:t>D14</a:t>
            </a:r>
          </a:p>
        </p:txBody>
      </p:sp>
      <p:sp>
        <p:nvSpPr>
          <p:cNvPr id="73" name="TextBox 72"/>
          <p:cNvSpPr txBox="1"/>
          <p:nvPr/>
        </p:nvSpPr>
        <p:spPr>
          <a:xfrm>
            <a:off x="9414995" y="2261401"/>
            <a:ext cx="1829027"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NVIDIA M60 x 1/2/4</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74" name="TextBox 73"/>
          <p:cNvSpPr txBox="1"/>
          <p:nvPr/>
        </p:nvSpPr>
        <p:spPr>
          <a:xfrm>
            <a:off x="9414995" y="3347772"/>
            <a:ext cx="176330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NVIDIA K80 x 1/2/4</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75" name="TextBox 74"/>
          <p:cNvSpPr txBox="1"/>
          <p:nvPr/>
        </p:nvSpPr>
        <p:spPr>
          <a:xfrm>
            <a:off x="286632" y="3690505"/>
            <a:ext cx="1710789"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Compute-intensive</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76" name="Rectangle 75"/>
          <p:cNvSpPr/>
          <p:nvPr/>
        </p:nvSpPr>
        <p:spPr bwMode="auto">
          <a:xfrm>
            <a:off x="6399558" y="5357837"/>
            <a:ext cx="600473"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H8</a:t>
            </a:r>
            <a:endParaRPr lang="en-US" sz="1600" dirty="0">
              <a:gradFill>
                <a:gsLst>
                  <a:gs pos="0">
                    <a:srgbClr val="FFFFFF"/>
                  </a:gs>
                  <a:gs pos="100000">
                    <a:srgbClr val="FFFFFF"/>
                  </a:gs>
                </a:gsLst>
                <a:lin ang="5400000" scaled="0"/>
              </a:gradFill>
            </a:endParaRPr>
          </a:p>
        </p:txBody>
      </p:sp>
      <p:sp>
        <p:nvSpPr>
          <p:cNvPr id="77" name="Rectangle 76"/>
          <p:cNvSpPr/>
          <p:nvPr/>
        </p:nvSpPr>
        <p:spPr bwMode="auto">
          <a:xfrm>
            <a:off x="7052739" y="5357837"/>
            <a:ext cx="600474"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H16</a:t>
            </a:r>
            <a:endParaRPr lang="en-US" sz="1600" dirty="0">
              <a:gradFill>
                <a:gsLst>
                  <a:gs pos="0">
                    <a:srgbClr val="FFFFFF"/>
                  </a:gs>
                  <a:gs pos="100000">
                    <a:srgbClr val="FFFFFF"/>
                  </a:gs>
                </a:gsLst>
                <a:lin ang="5400000" scaled="0"/>
              </a:gradFill>
            </a:endParaRPr>
          </a:p>
        </p:txBody>
      </p:sp>
      <p:sp>
        <p:nvSpPr>
          <p:cNvPr id="78" name="Rectangle 77"/>
          <p:cNvSpPr/>
          <p:nvPr/>
        </p:nvSpPr>
        <p:spPr bwMode="auto">
          <a:xfrm>
            <a:off x="7705920" y="5357837"/>
            <a:ext cx="600474"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H8m</a:t>
            </a:r>
            <a:endParaRPr lang="en-US" sz="1600" dirty="0">
              <a:gradFill>
                <a:gsLst>
                  <a:gs pos="0">
                    <a:srgbClr val="FFFFFF"/>
                  </a:gs>
                  <a:gs pos="100000">
                    <a:srgbClr val="FFFFFF"/>
                  </a:gs>
                </a:gsLst>
                <a:lin ang="5400000" scaled="0"/>
              </a:gradFill>
            </a:endParaRPr>
          </a:p>
        </p:txBody>
      </p:sp>
      <p:sp>
        <p:nvSpPr>
          <p:cNvPr id="79" name="Rectangle 78"/>
          <p:cNvSpPr/>
          <p:nvPr/>
        </p:nvSpPr>
        <p:spPr bwMode="auto">
          <a:xfrm>
            <a:off x="8359100" y="5357837"/>
            <a:ext cx="60442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H16m</a:t>
            </a:r>
            <a:endParaRPr lang="en-US" sz="1600" dirty="0">
              <a:gradFill>
                <a:gsLst>
                  <a:gs pos="0">
                    <a:srgbClr val="FFFFFF"/>
                  </a:gs>
                  <a:gs pos="100000">
                    <a:srgbClr val="FFFFFF"/>
                  </a:gs>
                </a:gsLst>
                <a:lin ang="5400000" scaled="0"/>
              </a:gradFill>
            </a:endParaRPr>
          </a:p>
        </p:txBody>
      </p:sp>
      <p:sp>
        <p:nvSpPr>
          <p:cNvPr id="80" name="Rectangle 79"/>
          <p:cNvSpPr/>
          <p:nvPr/>
        </p:nvSpPr>
        <p:spPr bwMode="auto">
          <a:xfrm>
            <a:off x="6399557" y="5872844"/>
            <a:ext cx="1253655"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H16r</a:t>
            </a:r>
            <a:endParaRPr lang="en-US" sz="1600" dirty="0">
              <a:gradFill>
                <a:gsLst>
                  <a:gs pos="0">
                    <a:srgbClr val="FFFFFF"/>
                  </a:gs>
                  <a:gs pos="100000">
                    <a:srgbClr val="FFFFFF"/>
                  </a:gs>
                </a:gsLst>
                <a:lin ang="5400000" scaled="0"/>
              </a:gradFill>
            </a:endParaRPr>
          </a:p>
        </p:txBody>
      </p:sp>
      <p:sp>
        <p:nvSpPr>
          <p:cNvPr id="81" name="Rectangle 80"/>
          <p:cNvSpPr/>
          <p:nvPr/>
        </p:nvSpPr>
        <p:spPr bwMode="auto">
          <a:xfrm>
            <a:off x="7709049" y="5872844"/>
            <a:ext cx="1254477" cy="430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H16mr</a:t>
            </a:r>
            <a:endParaRPr lang="en-US" sz="1600" dirty="0">
              <a:gradFill>
                <a:gsLst>
                  <a:gs pos="0">
                    <a:srgbClr val="FFFFFF"/>
                  </a:gs>
                  <a:gs pos="100000">
                    <a:srgbClr val="FFFFFF"/>
                  </a:gs>
                </a:gsLst>
                <a:lin ang="5400000" scaled="0"/>
              </a:gradFill>
            </a:endParaRPr>
          </a:p>
        </p:txBody>
      </p:sp>
      <p:sp>
        <p:nvSpPr>
          <p:cNvPr id="84" name="TextBox 83"/>
          <p:cNvSpPr txBox="1"/>
          <p:nvPr/>
        </p:nvSpPr>
        <p:spPr>
          <a:xfrm>
            <a:off x="3324306" y="2261401"/>
            <a:ext cx="223888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DS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85" name="Rectangle 84"/>
          <p:cNvSpPr/>
          <p:nvPr/>
        </p:nvSpPr>
        <p:spPr bwMode="auto">
          <a:xfrm>
            <a:off x="3324305" y="5357837"/>
            <a:ext cx="1239428"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D15v2</a:t>
            </a:r>
            <a:endParaRPr lang="en-US" sz="1600" dirty="0">
              <a:solidFill>
                <a:schemeClr val="bg1"/>
              </a:solidFill>
            </a:endParaRPr>
          </a:p>
        </p:txBody>
      </p:sp>
      <p:sp>
        <p:nvSpPr>
          <p:cNvPr id="96" name="Rectangle 95"/>
          <p:cNvSpPr/>
          <p:nvPr/>
        </p:nvSpPr>
        <p:spPr bwMode="auto">
          <a:xfrm>
            <a:off x="9420456" y="2504254"/>
            <a:ext cx="813307"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NV6</a:t>
            </a:r>
            <a:endParaRPr lang="en-US" sz="1600" dirty="0">
              <a:gradFill>
                <a:gsLst>
                  <a:gs pos="0">
                    <a:srgbClr val="FFFFFF"/>
                  </a:gs>
                  <a:gs pos="100000">
                    <a:srgbClr val="FFFFFF"/>
                  </a:gs>
                </a:gsLst>
                <a:lin ang="5400000" scaled="0"/>
              </a:gradFill>
            </a:endParaRPr>
          </a:p>
        </p:txBody>
      </p:sp>
      <p:sp>
        <p:nvSpPr>
          <p:cNvPr id="97" name="Rectangle 96"/>
          <p:cNvSpPr/>
          <p:nvPr/>
        </p:nvSpPr>
        <p:spPr bwMode="auto">
          <a:xfrm>
            <a:off x="10293920" y="2504254"/>
            <a:ext cx="813307"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NV12</a:t>
            </a:r>
            <a:endParaRPr lang="en-US" sz="1600" dirty="0">
              <a:gradFill>
                <a:gsLst>
                  <a:gs pos="0">
                    <a:srgbClr val="FFFFFF"/>
                  </a:gs>
                  <a:gs pos="100000">
                    <a:srgbClr val="FFFFFF"/>
                  </a:gs>
                </a:gsLst>
                <a:lin ang="5400000" scaled="0"/>
              </a:gradFill>
            </a:endParaRPr>
          </a:p>
        </p:txBody>
      </p:sp>
      <p:sp>
        <p:nvSpPr>
          <p:cNvPr id="98" name="Rectangle 97"/>
          <p:cNvSpPr/>
          <p:nvPr/>
        </p:nvSpPr>
        <p:spPr bwMode="auto">
          <a:xfrm>
            <a:off x="11167384" y="2504254"/>
            <a:ext cx="813307"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NV24</a:t>
            </a:r>
            <a:endParaRPr lang="en-US" sz="1600" dirty="0">
              <a:gradFill>
                <a:gsLst>
                  <a:gs pos="0">
                    <a:srgbClr val="FFFFFF"/>
                  </a:gs>
                  <a:gs pos="100000">
                    <a:srgbClr val="FFFFFF"/>
                  </a:gs>
                </a:gsLst>
                <a:lin ang="5400000" scaled="0"/>
              </a:gradFill>
            </a:endParaRPr>
          </a:p>
        </p:txBody>
      </p:sp>
      <p:sp>
        <p:nvSpPr>
          <p:cNvPr id="99" name="Rectangle 98"/>
          <p:cNvSpPr/>
          <p:nvPr/>
        </p:nvSpPr>
        <p:spPr bwMode="auto">
          <a:xfrm>
            <a:off x="9420456" y="3589128"/>
            <a:ext cx="813307"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NC6</a:t>
            </a:r>
            <a:endParaRPr lang="en-US" sz="1600" dirty="0">
              <a:gradFill>
                <a:gsLst>
                  <a:gs pos="0">
                    <a:srgbClr val="FFFFFF"/>
                  </a:gs>
                  <a:gs pos="100000">
                    <a:srgbClr val="FFFFFF"/>
                  </a:gs>
                </a:gsLst>
                <a:lin ang="5400000" scaled="0"/>
              </a:gradFill>
            </a:endParaRPr>
          </a:p>
        </p:txBody>
      </p:sp>
      <p:sp>
        <p:nvSpPr>
          <p:cNvPr id="100" name="Rectangle 99"/>
          <p:cNvSpPr/>
          <p:nvPr/>
        </p:nvSpPr>
        <p:spPr bwMode="auto">
          <a:xfrm>
            <a:off x="10293920" y="3589128"/>
            <a:ext cx="813307"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NC12</a:t>
            </a:r>
            <a:endParaRPr lang="en-US" sz="1600" dirty="0">
              <a:gradFill>
                <a:gsLst>
                  <a:gs pos="0">
                    <a:srgbClr val="FFFFFF"/>
                  </a:gs>
                  <a:gs pos="100000">
                    <a:srgbClr val="FFFFFF"/>
                  </a:gs>
                </a:gsLst>
                <a:lin ang="5400000" scaled="0"/>
              </a:gradFill>
            </a:endParaRPr>
          </a:p>
        </p:txBody>
      </p:sp>
      <p:sp>
        <p:nvSpPr>
          <p:cNvPr id="101" name="Rectangle 100"/>
          <p:cNvSpPr/>
          <p:nvPr/>
        </p:nvSpPr>
        <p:spPr bwMode="auto">
          <a:xfrm>
            <a:off x="11167384" y="3589128"/>
            <a:ext cx="813307" cy="4303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NC24</a:t>
            </a:r>
            <a:endParaRPr lang="en-US" sz="1600" dirty="0">
              <a:gradFill>
                <a:gsLst>
                  <a:gs pos="0">
                    <a:srgbClr val="FFFFFF"/>
                  </a:gs>
                  <a:gs pos="100000">
                    <a:srgbClr val="FFFFFF"/>
                  </a:gs>
                </a:gsLst>
                <a:lin ang="5400000" scaled="0"/>
              </a:gradFill>
            </a:endParaRPr>
          </a:p>
        </p:txBody>
      </p:sp>
      <p:sp>
        <p:nvSpPr>
          <p:cNvPr id="102" name="Rectangle 101"/>
          <p:cNvSpPr/>
          <p:nvPr/>
        </p:nvSpPr>
        <p:spPr bwMode="auto">
          <a:xfrm>
            <a:off x="6406290" y="2508641"/>
            <a:ext cx="600473" cy="4303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1"/>
                </a:solidFill>
              </a:rPr>
              <a:t>F1</a:t>
            </a:r>
            <a:endParaRPr lang="en-US" sz="1600" dirty="0">
              <a:solidFill>
                <a:schemeClr val="accent1"/>
              </a:solidFill>
            </a:endParaRPr>
          </a:p>
        </p:txBody>
      </p:sp>
      <p:sp>
        <p:nvSpPr>
          <p:cNvPr id="103" name="Rectangle 102"/>
          <p:cNvSpPr/>
          <p:nvPr/>
        </p:nvSpPr>
        <p:spPr bwMode="auto">
          <a:xfrm>
            <a:off x="7059471" y="2508641"/>
            <a:ext cx="600474" cy="4303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1"/>
                </a:solidFill>
              </a:rPr>
              <a:t>F2</a:t>
            </a:r>
            <a:endParaRPr lang="en-US" sz="1600" dirty="0">
              <a:solidFill>
                <a:schemeClr val="accent1"/>
              </a:solidFill>
            </a:endParaRPr>
          </a:p>
        </p:txBody>
      </p:sp>
      <p:sp>
        <p:nvSpPr>
          <p:cNvPr id="104" name="Rectangle 103"/>
          <p:cNvSpPr/>
          <p:nvPr/>
        </p:nvSpPr>
        <p:spPr bwMode="auto">
          <a:xfrm>
            <a:off x="7712652" y="2508641"/>
            <a:ext cx="600474" cy="4303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1"/>
                </a:solidFill>
              </a:rPr>
              <a:t>F4</a:t>
            </a:r>
            <a:endParaRPr lang="en-US" sz="1600" dirty="0">
              <a:solidFill>
                <a:schemeClr val="accent1"/>
              </a:solidFill>
            </a:endParaRPr>
          </a:p>
        </p:txBody>
      </p:sp>
      <p:sp>
        <p:nvSpPr>
          <p:cNvPr id="105" name="Rectangle 104"/>
          <p:cNvSpPr/>
          <p:nvPr/>
        </p:nvSpPr>
        <p:spPr bwMode="auto">
          <a:xfrm>
            <a:off x="8365833" y="2508641"/>
            <a:ext cx="600474" cy="4303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1"/>
                </a:solidFill>
              </a:rPr>
              <a:t>F8</a:t>
            </a:r>
            <a:endParaRPr lang="en-US" sz="1600" dirty="0">
              <a:solidFill>
                <a:schemeClr val="accent1"/>
              </a:solidFill>
            </a:endParaRPr>
          </a:p>
        </p:txBody>
      </p:sp>
      <p:sp>
        <p:nvSpPr>
          <p:cNvPr id="106" name="Rectangle 105"/>
          <p:cNvSpPr/>
          <p:nvPr/>
        </p:nvSpPr>
        <p:spPr bwMode="auto">
          <a:xfrm>
            <a:off x="6406290" y="3023648"/>
            <a:ext cx="600473" cy="4303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1"/>
                </a:solidFill>
              </a:rPr>
              <a:t>F16</a:t>
            </a:r>
            <a:endParaRPr lang="en-US" sz="1600" dirty="0">
              <a:solidFill>
                <a:schemeClr val="accent1"/>
              </a:solidFill>
            </a:endParaRPr>
          </a:p>
        </p:txBody>
      </p:sp>
      <p:sp>
        <p:nvSpPr>
          <p:cNvPr id="107" name="TextBox 106"/>
          <p:cNvSpPr txBox="1"/>
          <p:nvPr/>
        </p:nvSpPr>
        <p:spPr>
          <a:xfrm>
            <a:off x="6406290" y="2261401"/>
            <a:ext cx="2173159"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Fs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108" name="Rectangle 107"/>
          <p:cNvSpPr/>
          <p:nvPr/>
        </p:nvSpPr>
        <p:spPr bwMode="auto">
          <a:xfrm>
            <a:off x="6406290" y="3933239"/>
            <a:ext cx="600473" cy="430306"/>
          </a:xfrm>
          <a:prstGeom prst="rect">
            <a:avLst/>
          </a:prstGeom>
          <a:solidFill>
            <a:schemeClr val="accent1">
              <a:lumMod val="20000"/>
              <a:lumOff val="80000"/>
            </a:schemeClr>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1"/>
                </a:solidFill>
              </a:rPr>
              <a:t>G</a:t>
            </a:r>
            <a:r>
              <a:rPr lang="en-US" sz="1600" dirty="0" smtClean="0">
                <a:solidFill>
                  <a:schemeClr val="accent1"/>
                </a:solidFill>
              </a:rPr>
              <a:t>1</a:t>
            </a:r>
            <a:endParaRPr lang="en-US" sz="1600" dirty="0">
              <a:solidFill>
                <a:schemeClr val="accent1"/>
              </a:solidFill>
            </a:endParaRPr>
          </a:p>
        </p:txBody>
      </p:sp>
      <p:sp>
        <p:nvSpPr>
          <p:cNvPr id="109" name="Rectangle 108"/>
          <p:cNvSpPr/>
          <p:nvPr/>
        </p:nvSpPr>
        <p:spPr bwMode="auto">
          <a:xfrm>
            <a:off x="7059471" y="3933239"/>
            <a:ext cx="600474" cy="430306"/>
          </a:xfrm>
          <a:prstGeom prst="rect">
            <a:avLst/>
          </a:prstGeom>
          <a:solidFill>
            <a:schemeClr val="accent1">
              <a:lumMod val="20000"/>
              <a:lumOff val="80000"/>
            </a:schemeClr>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accent1"/>
                </a:solidFill>
              </a:rPr>
              <a:t>G</a:t>
            </a:r>
            <a:r>
              <a:rPr lang="en-US" sz="1600" dirty="0" smtClean="0">
                <a:solidFill>
                  <a:schemeClr val="accent1"/>
                </a:solidFill>
              </a:rPr>
              <a:t>2</a:t>
            </a:r>
            <a:endParaRPr lang="en-US" sz="1600" dirty="0">
              <a:solidFill>
                <a:schemeClr val="accent1"/>
              </a:solidFill>
            </a:endParaRPr>
          </a:p>
        </p:txBody>
      </p:sp>
      <p:sp>
        <p:nvSpPr>
          <p:cNvPr id="110" name="Rectangle 109"/>
          <p:cNvSpPr/>
          <p:nvPr/>
        </p:nvSpPr>
        <p:spPr bwMode="auto">
          <a:xfrm>
            <a:off x="7712652" y="3933239"/>
            <a:ext cx="600474" cy="430306"/>
          </a:xfrm>
          <a:prstGeom prst="rect">
            <a:avLst/>
          </a:prstGeom>
          <a:solidFill>
            <a:schemeClr val="accent1">
              <a:lumMod val="20000"/>
              <a:lumOff val="80000"/>
            </a:schemeClr>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1"/>
                </a:solidFill>
              </a:rPr>
              <a:t>G3</a:t>
            </a:r>
            <a:endParaRPr lang="en-US" sz="1600" dirty="0">
              <a:solidFill>
                <a:schemeClr val="accent1"/>
              </a:solidFill>
            </a:endParaRPr>
          </a:p>
        </p:txBody>
      </p:sp>
      <p:sp>
        <p:nvSpPr>
          <p:cNvPr id="111" name="Rectangle 110"/>
          <p:cNvSpPr/>
          <p:nvPr/>
        </p:nvSpPr>
        <p:spPr bwMode="auto">
          <a:xfrm>
            <a:off x="8365833" y="3933239"/>
            <a:ext cx="600474" cy="430306"/>
          </a:xfrm>
          <a:prstGeom prst="rect">
            <a:avLst/>
          </a:prstGeom>
          <a:solidFill>
            <a:schemeClr val="accent1">
              <a:lumMod val="20000"/>
              <a:lumOff val="80000"/>
            </a:schemeClr>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1"/>
                </a:solidFill>
              </a:rPr>
              <a:t>G4</a:t>
            </a:r>
            <a:endParaRPr lang="en-US" sz="1600" dirty="0">
              <a:solidFill>
                <a:schemeClr val="accent1"/>
              </a:solidFill>
            </a:endParaRPr>
          </a:p>
        </p:txBody>
      </p:sp>
      <p:sp>
        <p:nvSpPr>
          <p:cNvPr id="112" name="Rectangle 111"/>
          <p:cNvSpPr/>
          <p:nvPr/>
        </p:nvSpPr>
        <p:spPr bwMode="auto">
          <a:xfrm>
            <a:off x="6406290" y="4448246"/>
            <a:ext cx="600473" cy="430306"/>
          </a:xfrm>
          <a:prstGeom prst="rect">
            <a:avLst/>
          </a:prstGeom>
          <a:solidFill>
            <a:schemeClr val="accent1">
              <a:lumMod val="20000"/>
              <a:lumOff val="80000"/>
            </a:schemeClr>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accent1"/>
                </a:solidFill>
              </a:rPr>
              <a:t>G5</a:t>
            </a:r>
            <a:endParaRPr lang="en-US" sz="1600" dirty="0">
              <a:solidFill>
                <a:schemeClr val="accent1"/>
              </a:solidFill>
            </a:endParaRPr>
          </a:p>
        </p:txBody>
      </p:sp>
      <p:sp>
        <p:nvSpPr>
          <p:cNvPr id="113" name="TextBox 112"/>
          <p:cNvSpPr txBox="1"/>
          <p:nvPr/>
        </p:nvSpPr>
        <p:spPr>
          <a:xfrm>
            <a:off x="6406290" y="3685999"/>
            <a:ext cx="2235677"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GS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114" name="Rectangle 113"/>
          <p:cNvSpPr/>
          <p:nvPr/>
        </p:nvSpPr>
        <p:spPr bwMode="auto">
          <a:xfrm>
            <a:off x="3324306" y="3926912"/>
            <a:ext cx="600473"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D1v2</a:t>
            </a:r>
            <a:endParaRPr lang="en-US" sz="1600" dirty="0">
              <a:solidFill>
                <a:schemeClr val="bg1"/>
              </a:solidFill>
            </a:endParaRPr>
          </a:p>
        </p:txBody>
      </p:sp>
      <p:sp>
        <p:nvSpPr>
          <p:cNvPr id="115" name="Rectangle 114"/>
          <p:cNvSpPr/>
          <p:nvPr/>
        </p:nvSpPr>
        <p:spPr bwMode="auto">
          <a:xfrm>
            <a:off x="3977487" y="3926912"/>
            <a:ext cx="600474"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D2v2</a:t>
            </a:r>
            <a:endParaRPr lang="en-US" sz="1600" dirty="0">
              <a:solidFill>
                <a:schemeClr val="bg1"/>
              </a:solidFill>
            </a:endParaRPr>
          </a:p>
        </p:txBody>
      </p:sp>
      <p:sp>
        <p:nvSpPr>
          <p:cNvPr id="116" name="Rectangle 115"/>
          <p:cNvSpPr/>
          <p:nvPr/>
        </p:nvSpPr>
        <p:spPr bwMode="auto">
          <a:xfrm>
            <a:off x="4630668" y="3926912"/>
            <a:ext cx="600474"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D3v2</a:t>
            </a:r>
            <a:endParaRPr lang="en-US" sz="1600" dirty="0">
              <a:solidFill>
                <a:schemeClr val="bg1"/>
              </a:solidFill>
            </a:endParaRPr>
          </a:p>
        </p:txBody>
      </p:sp>
      <p:sp>
        <p:nvSpPr>
          <p:cNvPr id="117" name="Rectangle 116"/>
          <p:cNvSpPr/>
          <p:nvPr/>
        </p:nvSpPr>
        <p:spPr bwMode="auto">
          <a:xfrm>
            <a:off x="5283849" y="3926912"/>
            <a:ext cx="600474"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D4v2</a:t>
            </a:r>
            <a:endParaRPr lang="en-US" sz="1600" dirty="0">
              <a:solidFill>
                <a:schemeClr val="bg1"/>
              </a:solidFill>
            </a:endParaRPr>
          </a:p>
        </p:txBody>
      </p:sp>
      <p:sp>
        <p:nvSpPr>
          <p:cNvPr id="118" name="Rectangle 117"/>
          <p:cNvSpPr/>
          <p:nvPr/>
        </p:nvSpPr>
        <p:spPr bwMode="auto">
          <a:xfrm>
            <a:off x="3324306" y="4441919"/>
            <a:ext cx="600474"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D11v2</a:t>
            </a:r>
            <a:endParaRPr lang="en-US" sz="1500" dirty="0">
              <a:solidFill>
                <a:schemeClr val="bg1"/>
              </a:solidFill>
            </a:endParaRPr>
          </a:p>
        </p:txBody>
      </p:sp>
      <p:sp>
        <p:nvSpPr>
          <p:cNvPr id="119" name="Rectangle 118"/>
          <p:cNvSpPr/>
          <p:nvPr/>
        </p:nvSpPr>
        <p:spPr bwMode="auto">
          <a:xfrm>
            <a:off x="3977487" y="4441919"/>
            <a:ext cx="600474"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D12v2</a:t>
            </a:r>
            <a:endParaRPr lang="en-US" sz="1500" dirty="0">
              <a:solidFill>
                <a:schemeClr val="bg1"/>
              </a:solidFill>
            </a:endParaRPr>
          </a:p>
        </p:txBody>
      </p:sp>
      <p:sp>
        <p:nvSpPr>
          <p:cNvPr id="120" name="Rectangle 119"/>
          <p:cNvSpPr/>
          <p:nvPr/>
        </p:nvSpPr>
        <p:spPr bwMode="auto">
          <a:xfrm>
            <a:off x="4630668" y="4441919"/>
            <a:ext cx="600474"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D13v2</a:t>
            </a:r>
            <a:endParaRPr lang="en-US" sz="1500" dirty="0">
              <a:solidFill>
                <a:schemeClr val="bg1"/>
              </a:solidFill>
            </a:endParaRPr>
          </a:p>
        </p:txBody>
      </p:sp>
      <p:sp>
        <p:nvSpPr>
          <p:cNvPr id="121" name="Rectangle 120"/>
          <p:cNvSpPr/>
          <p:nvPr/>
        </p:nvSpPr>
        <p:spPr bwMode="auto">
          <a:xfrm>
            <a:off x="5283849" y="4441919"/>
            <a:ext cx="600474"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500" dirty="0" smtClean="0">
                <a:solidFill>
                  <a:schemeClr val="bg1"/>
                </a:solidFill>
              </a:rPr>
              <a:t>D14v2</a:t>
            </a:r>
            <a:endParaRPr lang="en-US" sz="1500" dirty="0">
              <a:solidFill>
                <a:schemeClr val="bg1"/>
              </a:solidFill>
            </a:endParaRPr>
          </a:p>
        </p:txBody>
      </p:sp>
      <p:sp>
        <p:nvSpPr>
          <p:cNvPr id="122" name="TextBox 121"/>
          <p:cNvSpPr txBox="1"/>
          <p:nvPr/>
        </p:nvSpPr>
        <p:spPr>
          <a:xfrm>
            <a:off x="3324306" y="3691417"/>
            <a:ext cx="223888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Also available in DS sizes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123" name="Rectangle 122"/>
          <p:cNvSpPr/>
          <p:nvPr/>
        </p:nvSpPr>
        <p:spPr bwMode="auto">
          <a:xfrm>
            <a:off x="4624517" y="5357837"/>
            <a:ext cx="1242773" cy="43030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DS15v2</a:t>
            </a:r>
            <a:endParaRPr lang="en-US" sz="1600" dirty="0">
              <a:solidFill>
                <a:schemeClr val="bg1"/>
              </a:solidFill>
            </a:endParaRPr>
          </a:p>
        </p:txBody>
      </p:sp>
      <p:sp>
        <p:nvSpPr>
          <p:cNvPr id="124" name="TextBox 123"/>
          <p:cNvSpPr txBox="1"/>
          <p:nvPr/>
        </p:nvSpPr>
        <p:spPr>
          <a:xfrm>
            <a:off x="6406290" y="5127141"/>
            <a:ext cx="2182200"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Molecular modeling etc.</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125" name="TextBox 124"/>
          <p:cNvSpPr txBox="1"/>
          <p:nvPr/>
        </p:nvSpPr>
        <p:spPr>
          <a:xfrm>
            <a:off x="3324305" y="5127141"/>
            <a:ext cx="2007473"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20 cores, 140 GB Ram</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126" name="TextBox 125"/>
          <p:cNvSpPr txBox="1"/>
          <p:nvPr/>
        </p:nvSpPr>
        <p:spPr>
          <a:xfrm>
            <a:off x="280724" y="2261401"/>
            <a:ext cx="2690352"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Up to 8 cores and 56 GB RAM</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133" name="TextBox 132"/>
          <p:cNvSpPr txBox="1"/>
          <p:nvPr/>
        </p:nvSpPr>
        <p:spPr>
          <a:xfrm>
            <a:off x="9414995" y="6076061"/>
            <a:ext cx="1943865" cy="221599"/>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solidFill>
                  <a:schemeClr val="accent2"/>
                </a:solidFill>
              </a:rPr>
              <a:t>* </a:t>
            </a:r>
            <a:r>
              <a:rPr lang="en-US" sz="1600" i="1" dirty="0" smtClean="0">
                <a:solidFill>
                  <a:schemeClr val="accent2"/>
                </a:solidFill>
              </a:rPr>
              <a:t>Currently in preview</a:t>
            </a:r>
            <a:endParaRPr lang="en-US" sz="1600" i="1" dirty="0">
              <a:solidFill>
                <a:schemeClr val="accent2"/>
              </a:solidFill>
            </a:endParaRPr>
          </a:p>
        </p:txBody>
      </p:sp>
    </p:spTree>
    <p:extLst>
      <p:ext uri="{BB962C8B-B14F-4D97-AF65-F5344CB8AC3E}">
        <p14:creationId xmlns:p14="http://schemas.microsoft.com/office/powerpoint/2010/main" val="22310201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VM Size</a:t>
            </a:r>
            <a:endParaRPr lang="en-US" dirty="0"/>
          </a:p>
        </p:txBody>
      </p:sp>
      <p:sp>
        <p:nvSpPr>
          <p:cNvPr id="4" name="Rectangle 3"/>
          <p:cNvSpPr/>
          <p:nvPr/>
        </p:nvSpPr>
        <p:spPr bwMode="auto">
          <a:xfrm>
            <a:off x="519249" y="1451960"/>
            <a:ext cx="3383328" cy="5271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 Memory</a:t>
            </a:r>
            <a:endParaRPr lang="en-US" sz="2400" dirty="0" smtClean="0">
              <a:gradFill>
                <a:gsLst>
                  <a:gs pos="0">
                    <a:srgbClr val="FFFFFF"/>
                  </a:gs>
                  <a:gs pos="100000">
                    <a:srgbClr val="FFFFFF"/>
                  </a:gs>
                </a:gsLst>
                <a:lin ang="5400000" scaled="0"/>
              </a:gradFill>
            </a:endParaRPr>
          </a:p>
        </p:txBody>
      </p:sp>
      <p:sp>
        <p:nvSpPr>
          <p:cNvPr id="5" name="Rectangle 4"/>
          <p:cNvSpPr/>
          <p:nvPr/>
        </p:nvSpPr>
        <p:spPr bwMode="auto">
          <a:xfrm>
            <a:off x="519249" y="2115842"/>
            <a:ext cx="3383328" cy="5271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&gt; Memory</a:t>
            </a:r>
            <a:endParaRPr lang="en-US" sz="2400" dirty="0" smtClean="0">
              <a:gradFill>
                <a:gsLst>
                  <a:gs pos="0">
                    <a:srgbClr val="FFFFFF"/>
                  </a:gs>
                  <a:gs pos="100000">
                    <a:srgbClr val="FFFFFF"/>
                  </a:gs>
                </a:gsLst>
                <a:lin ang="5400000" scaled="0"/>
              </a:gradFill>
            </a:endParaRPr>
          </a:p>
        </p:txBody>
      </p:sp>
      <p:sp>
        <p:nvSpPr>
          <p:cNvPr id="6" name="Rectangle 5"/>
          <p:cNvSpPr/>
          <p:nvPr/>
        </p:nvSpPr>
        <p:spPr bwMode="auto">
          <a:xfrm>
            <a:off x="519249" y="2779183"/>
            <a:ext cx="3383328" cy="5271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 &lt; Memory</a:t>
            </a:r>
            <a:endParaRPr lang="en-US" sz="2400" dirty="0" smtClean="0">
              <a:gradFill>
                <a:gsLst>
                  <a:gs pos="0">
                    <a:srgbClr val="FFFFFF"/>
                  </a:gs>
                  <a:gs pos="100000">
                    <a:srgbClr val="FFFFFF"/>
                  </a:gs>
                </a:gsLst>
                <a:lin ang="5400000" scaled="0"/>
              </a:gradFill>
            </a:endParaRPr>
          </a:p>
        </p:txBody>
      </p:sp>
      <p:sp>
        <p:nvSpPr>
          <p:cNvPr id="7" name="Rectangle 6"/>
          <p:cNvSpPr/>
          <p:nvPr/>
        </p:nvSpPr>
        <p:spPr bwMode="auto">
          <a:xfrm>
            <a:off x="519249" y="3442524"/>
            <a:ext cx="3383328" cy="5271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GPU</a:t>
            </a:r>
            <a:endParaRPr lang="en-US" sz="2400" dirty="0" smtClean="0">
              <a:gradFill>
                <a:gsLst>
                  <a:gs pos="0">
                    <a:srgbClr val="FFFFFF"/>
                  </a:gs>
                  <a:gs pos="100000">
                    <a:srgbClr val="FFFFFF"/>
                  </a:gs>
                </a:gsLst>
                <a:lin ang="5400000" scaled="0"/>
              </a:gradFill>
            </a:endParaRPr>
          </a:p>
        </p:txBody>
      </p:sp>
      <p:sp>
        <p:nvSpPr>
          <p:cNvPr id="8" name="Rectangle 7"/>
          <p:cNvSpPr/>
          <p:nvPr/>
        </p:nvSpPr>
        <p:spPr bwMode="auto">
          <a:xfrm>
            <a:off x="519249" y="4105865"/>
            <a:ext cx="3383328" cy="5271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CPU core++</a:t>
            </a:r>
            <a:endParaRPr lang="en-US" sz="2400" dirty="0" smtClean="0">
              <a:gradFill>
                <a:gsLst>
                  <a:gs pos="0">
                    <a:srgbClr val="FFFFFF"/>
                  </a:gs>
                  <a:gs pos="100000">
                    <a:srgbClr val="FFFFFF"/>
                  </a:gs>
                </a:gsLst>
                <a:lin ang="5400000" scaled="0"/>
              </a:gradFill>
            </a:endParaRPr>
          </a:p>
        </p:txBody>
      </p:sp>
      <p:sp>
        <p:nvSpPr>
          <p:cNvPr id="9" name="Rectangle 8"/>
          <p:cNvSpPr/>
          <p:nvPr/>
        </p:nvSpPr>
        <p:spPr bwMode="auto">
          <a:xfrm>
            <a:off x="519249" y="4769206"/>
            <a:ext cx="3383328" cy="5271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Memory++</a:t>
            </a:r>
            <a:endParaRPr lang="en-US" sz="2400" dirty="0" smtClean="0">
              <a:gradFill>
                <a:gsLst>
                  <a:gs pos="0">
                    <a:srgbClr val="FFFFFF"/>
                  </a:gs>
                  <a:gs pos="100000">
                    <a:srgbClr val="FFFFFF"/>
                  </a:gs>
                </a:gsLst>
                <a:lin ang="5400000" scaled="0"/>
              </a:gradFill>
            </a:endParaRPr>
          </a:p>
        </p:txBody>
      </p:sp>
      <p:sp>
        <p:nvSpPr>
          <p:cNvPr id="10" name="Rectangle 9"/>
          <p:cNvSpPr/>
          <p:nvPr/>
        </p:nvSpPr>
        <p:spPr bwMode="auto">
          <a:xfrm>
            <a:off x="519249" y="5432547"/>
            <a:ext cx="3383328" cy="52715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Networking++</a:t>
            </a:r>
            <a:endParaRPr lang="en-US" sz="2400" dirty="0" smtClean="0">
              <a:gradFill>
                <a:gsLst>
                  <a:gs pos="0">
                    <a:srgbClr val="FFFFFF"/>
                  </a:gs>
                  <a:gs pos="100000">
                    <a:srgbClr val="FFFFFF"/>
                  </a:gs>
                </a:gsLst>
                <a:lin ang="5400000" scaled="0"/>
              </a:gradFill>
            </a:endParaRPr>
          </a:p>
        </p:txBody>
      </p:sp>
      <p:sp>
        <p:nvSpPr>
          <p:cNvPr id="11" name="Rectangle 10"/>
          <p:cNvSpPr/>
          <p:nvPr/>
        </p:nvSpPr>
        <p:spPr bwMode="auto">
          <a:xfrm>
            <a:off x="4239479" y="1451960"/>
            <a:ext cx="2274055" cy="527156"/>
          </a:xfrm>
          <a:prstGeom prst="rect">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A0 - A7</a:t>
            </a:r>
          </a:p>
        </p:txBody>
      </p:sp>
      <p:sp>
        <p:nvSpPr>
          <p:cNvPr id="12" name="Rectangle 11"/>
          <p:cNvSpPr/>
          <p:nvPr/>
        </p:nvSpPr>
        <p:spPr bwMode="auto">
          <a:xfrm>
            <a:off x="4239479" y="2115842"/>
            <a:ext cx="2274055" cy="527156"/>
          </a:xfrm>
          <a:prstGeom prst="rect">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F1, F2, F4, F8, F16</a:t>
            </a:r>
          </a:p>
        </p:txBody>
      </p:sp>
      <p:sp>
        <p:nvSpPr>
          <p:cNvPr id="13" name="Rectangle 12"/>
          <p:cNvSpPr/>
          <p:nvPr/>
        </p:nvSpPr>
        <p:spPr bwMode="auto">
          <a:xfrm>
            <a:off x="4239479" y="2779183"/>
            <a:ext cx="2274055" cy="527156"/>
          </a:xfrm>
          <a:prstGeom prst="rect">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D11v2 - D15v2</a:t>
            </a:r>
            <a:endParaRPr lang="en-US" sz="2400" dirty="0" smtClean="0">
              <a:gradFill>
                <a:gsLst>
                  <a:gs pos="0">
                    <a:srgbClr val="FFFFFF"/>
                  </a:gs>
                  <a:gs pos="100000">
                    <a:srgbClr val="FFFFFF"/>
                  </a:gs>
                </a:gsLst>
                <a:lin ang="5400000" scaled="0"/>
              </a:gradFill>
            </a:endParaRPr>
          </a:p>
        </p:txBody>
      </p:sp>
      <p:sp>
        <p:nvSpPr>
          <p:cNvPr id="14" name="Rectangle 13"/>
          <p:cNvSpPr/>
          <p:nvPr/>
        </p:nvSpPr>
        <p:spPr bwMode="auto">
          <a:xfrm>
            <a:off x="4239479" y="3442524"/>
            <a:ext cx="2274055" cy="527156"/>
          </a:xfrm>
          <a:prstGeom prst="rect">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N</a:t>
            </a:r>
            <a:endParaRPr lang="en-US" sz="2400" dirty="0" smtClean="0">
              <a:gradFill>
                <a:gsLst>
                  <a:gs pos="0">
                    <a:srgbClr val="FFFFFF"/>
                  </a:gs>
                  <a:gs pos="100000">
                    <a:srgbClr val="FFFFFF"/>
                  </a:gs>
                </a:gsLst>
                <a:lin ang="5400000" scaled="0"/>
              </a:gradFill>
            </a:endParaRPr>
          </a:p>
        </p:txBody>
      </p:sp>
      <p:sp>
        <p:nvSpPr>
          <p:cNvPr id="15" name="Rectangle 14"/>
          <p:cNvSpPr/>
          <p:nvPr/>
        </p:nvSpPr>
        <p:spPr bwMode="auto">
          <a:xfrm>
            <a:off x="4239479" y="4105865"/>
            <a:ext cx="2274055" cy="527156"/>
          </a:xfrm>
          <a:prstGeom prst="rect">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A8 - A11</a:t>
            </a:r>
            <a:endParaRPr lang="en-US" sz="2400" dirty="0" smtClean="0">
              <a:gradFill>
                <a:gsLst>
                  <a:gs pos="0">
                    <a:srgbClr val="FFFFFF"/>
                  </a:gs>
                  <a:gs pos="100000">
                    <a:srgbClr val="FFFFFF"/>
                  </a:gs>
                </a:gsLst>
                <a:lin ang="5400000" scaled="0"/>
              </a:gradFill>
            </a:endParaRPr>
          </a:p>
        </p:txBody>
      </p:sp>
      <p:sp>
        <p:nvSpPr>
          <p:cNvPr id="16" name="Rectangle 15"/>
          <p:cNvSpPr/>
          <p:nvPr/>
        </p:nvSpPr>
        <p:spPr bwMode="auto">
          <a:xfrm>
            <a:off x="4239479" y="4769206"/>
            <a:ext cx="2274055" cy="527156"/>
          </a:xfrm>
          <a:prstGeom prst="rect">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G(S)4, G(S)5</a:t>
            </a:r>
            <a:endParaRPr lang="en-US" sz="2400" dirty="0" smtClean="0">
              <a:gradFill>
                <a:gsLst>
                  <a:gs pos="0">
                    <a:srgbClr val="FFFFFF"/>
                  </a:gs>
                  <a:gs pos="100000">
                    <a:srgbClr val="FFFFFF"/>
                  </a:gs>
                </a:gsLst>
                <a:lin ang="5400000" scaled="0"/>
              </a:gradFill>
            </a:endParaRPr>
          </a:p>
        </p:txBody>
      </p:sp>
      <p:sp>
        <p:nvSpPr>
          <p:cNvPr id="17" name="Rectangle 16"/>
          <p:cNvSpPr/>
          <p:nvPr/>
        </p:nvSpPr>
        <p:spPr bwMode="auto">
          <a:xfrm>
            <a:off x="4239479" y="5432547"/>
            <a:ext cx="2274055" cy="527156"/>
          </a:xfrm>
          <a:prstGeom prst="rect">
            <a:avLst/>
          </a:prstGeom>
          <a:solidFill>
            <a:srgbClr val="00B0F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A10 - A11</a:t>
            </a:r>
            <a:endParaRPr lang="en-US" sz="2400" dirty="0" smtClean="0">
              <a:gradFill>
                <a:gsLst>
                  <a:gs pos="0">
                    <a:srgbClr val="FFFFFF"/>
                  </a:gs>
                  <a:gs pos="100000">
                    <a:srgbClr val="FFFFFF"/>
                  </a:gs>
                </a:gsLst>
                <a:lin ang="5400000" scaled="0"/>
              </a:gradFill>
            </a:endParaRPr>
          </a:p>
        </p:txBody>
      </p:sp>
      <p:sp>
        <p:nvSpPr>
          <p:cNvPr id="18" name="Rectangle 17"/>
          <p:cNvSpPr/>
          <p:nvPr/>
        </p:nvSpPr>
        <p:spPr bwMode="auto">
          <a:xfrm>
            <a:off x="6850436" y="1451960"/>
            <a:ext cx="2274055" cy="52715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D1v2 - D5v2</a:t>
            </a:r>
            <a:endParaRPr lang="en-US" sz="2400" dirty="0" smtClean="0">
              <a:gradFill>
                <a:gsLst>
                  <a:gs pos="0">
                    <a:srgbClr val="FFFFFF"/>
                  </a:gs>
                  <a:gs pos="100000">
                    <a:srgbClr val="FFFFFF"/>
                  </a:gs>
                </a:gsLst>
                <a:lin ang="5400000" scaled="0"/>
              </a:gradFill>
            </a:endParaRPr>
          </a:p>
        </p:txBody>
      </p:sp>
      <p:sp>
        <p:nvSpPr>
          <p:cNvPr id="19" name="Rectangle 18"/>
          <p:cNvSpPr/>
          <p:nvPr/>
        </p:nvSpPr>
        <p:spPr bwMode="auto">
          <a:xfrm>
            <a:off x="9461393" y="1451960"/>
            <a:ext cx="2274055" cy="52715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rPr>
              <a:t>D1 - D4</a:t>
            </a:r>
          </a:p>
        </p:txBody>
      </p:sp>
      <p:sp>
        <p:nvSpPr>
          <p:cNvPr id="20" name="Rectangle 19"/>
          <p:cNvSpPr/>
          <p:nvPr/>
        </p:nvSpPr>
        <p:spPr bwMode="auto">
          <a:xfrm>
            <a:off x="6850436" y="2779183"/>
            <a:ext cx="2274055" cy="52715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D11 - D14</a:t>
            </a:r>
            <a:endParaRPr lang="en-US" sz="2400" dirty="0" smtClean="0">
              <a:gradFill>
                <a:gsLst>
                  <a:gs pos="0">
                    <a:srgbClr val="FFFFFF"/>
                  </a:gs>
                  <a:gs pos="100000">
                    <a:srgbClr val="FFFFFF"/>
                  </a:gs>
                </a:gsLst>
                <a:lin ang="5400000" scaled="0"/>
              </a:gradFill>
            </a:endParaRPr>
          </a:p>
        </p:txBody>
      </p:sp>
      <p:sp>
        <p:nvSpPr>
          <p:cNvPr id="21" name="Rectangle 20"/>
          <p:cNvSpPr/>
          <p:nvPr/>
        </p:nvSpPr>
        <p:spPr bwMode="auto">
          <a:xfrm>
            <a:off x="9461393" y="2779183"/>
            <a:ext cx="2274055" cy="52715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a:t>
            </a:r>
            <a:endParaRPr lang="en-US" sz="2400" dirty="0" smtClean="0">
              <a:gradFill>
                <a:gsLst>
                  <a:gs pos="0">
                    <a:srgbClr val="FFFFFF"/>
                  </a:gs>
                  <a:gs pos="100000">
                    <a:srgbClr val="FFFFFF"/>
                  </a:gs>
                </a:gsLst>
                <a:lin ang="5400000" scaled="0"/>
              </a:gradFill>
            </a:endParaRPr>
          </a:p>
        </p:txBody>
      </p:sp>
      <p:sp>
        <p:nvSpPr>
          <p:cNvPr id="22" name="Rectangle 21"/>
          <p:cNvSpPr/>
          <p:nvPr/>
        </p:nvSpPr>
        <p:spPr bwMode="auto">
          <a:xfrm>
            <a:off x="6850436" y="4105865"/>
            <a:ext cx="2274055" cy="52715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G(S)5</a:t>
            </a:r>
            <a:endParaRPr lang="en-US" sz="2400" dirty="0" smtClean="0">
              <a:gradFill>
                <a:gsLst>
                  <a:gs pos="0">
                    <a:srgbClr val="FFFFFF"/>
                  </a:gs>
                  <a:gs pos="100000">
                    <a:srgbClr val="FFFFFF"/>
                  </a:gs>
                </a:gsLst>
                <a:lin ang="5400000" scaled="0"/>
              </a:gradFill>
            </a:endParaRPr>
          </a:p>
        </p:txBody>
      </p:sp>
      <p:sp>
        <p:nvSpPr>
          <p:cNvPr id="23" name="Rectangle 22"/>
          <p:cNvSpPr/>
          <p:nvPr/>
        </p:nvSpPr>
        <p:spPr bwMode="auto">
          <a:xfrm>
            <a:off x="9461393" y="4105865"/>
            <a:ext cx="2274055" cy="52715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D(S)15v2</a:t>
            </a:r>
            <a:endParaRPr lang="en-US" sz="2400" dirty="0" smtClean="0">
              <a:gradFill>
                <a:gsLst>
                  <a:gs pos="0">
                    <a:srgbClr val="FFFFFF"/>
                  </a:gs>
                  <a:gs pos="100000">
                    <a:srgbClr val="FFFFFF"/>
                  </a:gs>
                </a:gsLst>
                <a:lin ang="5400000" scaled="0"/>
              </a:gradFill>
            </a:endParaRPr>
          </a:p>
        </p:txBody>
      </p:sp>
      <p:sp>
        <p:nvSpPr>
          <p:cNvPr id="24" name="Rectangle 23"/>
          <p:cNvSpPr/>
          <p:nvPr/>
        </p:nvSpPr>
        <p:spPr bwMode="auto">
          <a:xfrm>
            <a:off x="6850436" y="4769206"/>
            <a:ext cx="2274055" cy="527156"/>
          </a:xfrm>
          <a:prstGeom prst="rect">
            <a:avLst/>
          </a:prstGeom>
          <a:solidFill>
            <a:schemeClr val="accent4"/>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gradFill>
                  <a:gsLst>
                    <a:gs pos="0">
                      <a:srgbClr val="FFFFFF"/>
                    </a:gs>
                    <a:gs pos="100000">
                      <a:srgbClr val="FFFFFF"/>
                    </a:gs>
                  </a:gsLst>
                  <a:lin ang="5400000" scaled="0"/>
                </a:gradFill>
              </a:rPr>
              <a:t>D(s)15v2</a:t>
            </a: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912215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752582"/>
            <a:ext cx="3383327" cy="79048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6" name="Rectangle 5"/>
          <p:cNvSpPr/>
          <p:nvPr/>
        </p:nvSpPr>
        <p:spPr bwMode="auto">
          <a:xfrm>
            <a:off x="8491529" y="1752583"/>
            <a:ext cx="3348856" cy="7904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9" name="Rectangle 8"/>
          <p:cNvSpPr/>
          <p:nvPr/>
        </p:nvSpPr>
        <p:spPr>
          <a:xfrm>
            <a:off x="4384713" y="2689612"/>
            <a:ext cx="3710600" cy="1378839"/>
          </a:xfrm>
          <a:prstGeom prst="rect">
            <a:avLst/>
          </a:prstGeom>
        </p:spPr>
        <p:txBody>
          <a:bodyPr wrap="square" anchor="t" anchorCtr="0">
            <a:spAutoFit/>
          </a:bodyPr>
          <a:lstStyle/>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00B0F0"/>
                </a:solidFill>
                <a:latin typeface="Segoe UI Light" panose="020B0502040204020203" pitchFamily="34" charset="0"/>
                <a:cs typeface="Segoe UI Light" panose="020B0502040204020203" pitchFamily="34" charset="0"/>
              </a:rPr>
              <a:t>50 GB SSD drives</a:t>
            </a:r>
          </a:p>
        </p:txBody>
      </p:sp>
      <p:pic>
        <p:nvPicPr>
          <p:cNvPr id="11" name="Picture 10"/>
          <p:cNvPicPr>
            <a:picLocks noChangeAspect="1"/>
          </p:cNvPicPr>
          <p:nvPr/>
        </p:nvPicPr>
        <p:blipFill>
          <a:blip r:embed="rId3"/>
          <a:stretch>
            <a:fillRect/>
          </a:stretch>
        </p:blipFill>
        <p:spPr>
          <a:xfrm>
            <a:off x="4384713" y="4723498"/>
            <a:ext cx="370967" cy="406475"/>
          </a:xfrm>
          <a:prstGeom prst="rect">
            <a:avLst/>
          </a:prstGeom>
        </p:spPr>
      </p:pic>
      <p:sp>
        <p:nvSpPr>
          <p:cNvPr id="12" name="TextBox 11"/>
          <p:cNvSpPr txBox="1"/>
          <p:nvPr/>
        </p:nvSpPr>
        <p:spPr>
          <a:xfrm>
            <a:off x="4790152" y="470513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00B0F0"/>
                </a:solidFill>
                <a:latin typeface="Segoe UI Light" panose="020B0502040204020203" pitchFamily="34" charset="0"/>
                <a:cs typeface="Segoe UI Light" panose="020B0502040204020203" pitchFamily="34" charset="0"/>
              </a:rPr>
              <a:t>$0.14/hr. or $</a:t>
            </a:r>
            <a:r>
              <a:rPr lang="en-US" sz="2400" dirty="0" smtClean="0">
                <a:solidFill>
                  <a:srgbClr val="00B0F0"/>
                </a:solidFill>
                <a:latin typeface="Segoe UI Light" panose="020B0502040204020203" pitchFamily="34" charset="0"/>
                <a:cs typeface="Segoe UI Light" panose="020B0502040204020203" pitchFamily="34" charset="0"/>
              </a:rPr>
              <a:t>104/mo.</a:t>
            </a:r>
            <a:endParaRPr lang="en-US" sz="2400" dirty="0">
              <a:latin typeface="Segoe UI Light" panose="020B0502040204020203" pitchFamily="34" charset="0"/>
              <a:cs typeface="Segoe UI Light" panose="020B0502040204020203" pitchFamily="34"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291095"/>
            <a:ext cx="463568" cy="537739"/>
          </a:xfrm>
          <a:prstGeom prst="rect">
            <a:avLst/>
          </a:prstGeom>
        </p:spPr>
      </p:pic>
      <p:sp>
        <p:nvSpPr>
          <p:cNvPr id="14" name="TextBox 13"/>
          <p:cNvSpPr txBox="1"/>
          <p:nvPr/>
        </p:nvSpPr>
        <p:spPr>
          <a:xfrm>
            <a:off x="4790152" y="5338365"/>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00B0F0"/>
                </a:solidFill>
                <a:latin typeface="Segoe UI Light" panose="020B0502040204020203" pitchFamily="34" charset="0"/>
                <a:cs typeface="Segoe UI Light" panose="020B0502040204020203" pitchFamily="34" charset="0"/>
              </a:rPr>
              <a:t>$0.077/hr</a:t>
            </a:r>
            <a:r>
              <a:rPr lang="en-US" sz="2400" dirty="0">
                <a:solidFill>
                  <a:srgbClr val="00B0F0"/>
                </a:solidFill>
                <a:latin typeface="Segoe UI Light" panose="020B0502040204020203" pitchFamily="34" charset="0"/>
                <a:cs typeface="Segoe UI Light" panose="020B0502040204020203" pitchFamily="34" charset="0"/>
              </a:rPr>
              <a:t>. or $57/mo</a:t>
            </a:r>
            <a:r>
              <a:rPr lang="en-US" sz="2400" dirty="0" smtClean="0">
                <a:solidFill>
                  <a:srgbClr val="00B0F0"/>
                </a:solidFill>
                <a:latin typeface="Segoe UI Light" panose="020B0502040204020203" pitchFamily="34" charset="0"/>
                <a:cs typeface="Segoe UI Light" panose="020B0502040204020203" pitchFamily="34" charset="0"/>
              </a:rPr>
              <a:t>.</a:t>
            </a:r>
            <a:endParaRPr lang="en-US" sz="2400" dirty="0">
              <a:latin typeface="Segoe UI Light" panose="020B0502040204020203" pitchFamily="34" charset="0"/>
              <a:cs typeface="Segoe UI Light" panose="020B0502040204020203" pitchFamily="34" charset="0"/>
            </a:endParaRPr>
          </a:p>
        </p:txBody>
      </p:sp>
      <p:pic>
        <p:nvPicPr>
          <p:cNvPr id="19" name="Picture 18"/>
          <p:cNvPicPr>
            <a:picLocks noChangeAspect="1"/>
          </p:cNvPicPr>
          <p:nvPr/>
        </p:nvPicPr>
        <p:blipFill>
          <a:blip r:embed="rId3"/>
          <a:stretch>
            <a:fillRect/>
          </a:stretch>
        </p:blipFill>
        <p:spPr>
          <a:xfrm>
            <a:off x="8457055" y="4723498"/>
            <a:ext cx="370967" cy="406475"/>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291095"/>
            <a:ext cx="463568" cy="537739"/>
          </a:xfrm>
          <a:prstGeom prst="rect">
            <a:avLst/>
          </a:prstGeom>
        </p:spPr>
      </p:pic>
      <p:sp>
        <p:nvSpPr>
          <p:cNvPr id="23" name="Rectangle 22"/>
          <p:cNvSpPr/>
          <p:nvPr/>
        </p:nvSpPr>
        <p:spPr>
          <a:xfrm>
            <a:off x="8457056" y="2689612"/>
            <a:ext cx="3710600" cy="1729704"/>
          </a:xfrm>
          <a:prstGeom prst="rect">
            <a:avLst/>
          </a:prstGeom>
        </p:spPr>
        <p:txBody>
          <a:bodyPr wrap="square" anchor="t" anchorCtr="0">
            <a:spAutoFit/>
          </a:bodyPr>
          <a:lstStyle/>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00B0F0"/>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00B0F0"/>
                </a:solidFill>
                <a:latin typeface="Segoe UI Light" panose="020B0502040204020203" pitchFamily="34" charset="0"/>
                <a:cs typeface="Segoe UI Light" panose="020B0502040204020203" pitchFamily="34" charset="0"/>
              </a:rPr>
              <a:t>Latest Xeon E5 v3 processors</a:t>
            </a:r>
          </a:p>
        </p:txBody>
      </p:sp>
      <p:pic>
        <p:nvPicPr>
          <p:cNvPr id="24" name="Picture 23"/>
          <p:cNvPicPr>
            <a:picLocks noChangeAspect="1"/>
          </p:cNvPicPr>
          <p:nvPr/>
        </p:nvPicPr>
        <p:blipFill>
          <a:blip r:embed="rId3"/>
          <a:stretch>
            <a:fillRect/>
          </a:stretch>
        </p:blipFill>
        <p:spPr>
          <a:xfrm>
            <a:off x="8457055" y="4723498"/>
            <a:ext cx="370967" cy="406475"/>
          </a:xfrm>
          <a:prstGeom prst="rect">
            <a:avLst/>
          </a:prstGeom>
        </p:spPr>
      </p:pic>
      <p:sp>
        <p:nvSpPr>
          <p:cNvPr id="25" name="TextBox 24"/>
          <p:cNvSpPr txBox="1"/>
          <p:nvPr/>
        </p:nvSpPr>
        <p:spPr>
          <a:xfrm>
            <a:off x="8862494" y="470513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00B0F0"/>
                </a:solidFill>
                <a:latin typeface="Segoe UI Light" panose="020B0502040204020203" pitchFamily="34" charset="0"/>
                <a:cs typeface="Segoe UI Light" panose="020B0502040204020203" pitchFamily="34" charset="0"/>
              </a:rPr>
              <a:t>$</a:t>
            </a:r>
            <a:r>
              <a:rPr lang="en-US" sz="2400" dirty="0">
                <a:solidFill>
                  <a:srgbClr val="00B0F0"/>
                </a:solidFill>
                <a:latin typeface="Segoe UI Light" panose="020B0502040204020203" pitchFamily="34" charset="0"/>
                <a:cs typeface="Segoe UI Light" panose="020B0502040204020203" pitchFamily="34" charset="0"/>
              </a:rPr>
              <a:t> 9.65/hr. or $7,180/mo</a:t>
            </a:r>
            <a:r>
              <a:rPr lang="en-US" sz="2400" dirty="0" smtClean="0">
                <a:solidFill>
                  <a:srgbClr val="00B0F0"/>
                </a:solidFill>
                <a:latin typeface="Segoe UI Light" panose="020B0502040204020203" pitchFamily="34" charset="0"/>
                <a:cs typeface="Segoe UI Light" panose="020B0502040204020203" pitchFamily="34" charset="0"/>
              </a:rPr>
              <a:t>.</a:t>
            </a:r>
            <a:endParaRPr lang="en-US" sz="2400" dirty="0">
              <a:latin typeface="Segoe UI Light" panose="020B0502040204020203" pitchFamily="34" charset="0"/>
              <a:cs typeface="Segoe UI Light" panose="020B0502040204020203" pitchFamily="34" charset="0"/>
            </a:endParaRPr>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291095"/>
            <a:ext cx="463568" cy="537739"/>
          </a:xfrm>
          <a:prstGeom prst="rect">
            <a:avLst/>
          </a:prstGeom>
        </p:spPr>
      </p:pic>
      <p:sp>
        <p:nvSpPr>
          <p:cNvPr id="27" name="TextBox 26"/>
          <p:cNvSpPr txBox="1"/>
          <p:nvPr/>
        </p:nvSpPr>
        <p:spPr>
          <a:xfrm>
            <a:off x="8862494" y="5338365"/>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00B0F0"/>
                </a:solidFill>
                <a:latin typeface="Segoe UI Light" panose="020B0502040204020203" pitchFamily="34" charset="0"/>
                <a:cs typeface="Segoe UI Light" panose="020B0502040204020203" pitchFamily="34" charset="0"/>
              </a:rPr>
              <a:t>$</a:t>
            </a:r>
            <a:r>
              <a:rPr lang="en-US" sz="2400" dirty="0">
                <a:solidFill>
                  <a:srgbClr val="00B0F0"/>
                </a:solidFill>
                <a:latin typeface="Segoe UI Light" panose="020B0502040204020203" pitchFamily="34" charset="0"/>
                <a:cs typeface="Segoe UI Light" panose="020B0502040204020203" pitchFamily="34" charset="0"/>
              </a:rPr>
              <a:t> 8.69/hr. or $6,465/mo</a:t>
            </a:r>
            <a:r>
              <a:rPr lang="en-US" sz="2400" dirty="0" smtClean="0">
                <a:solidFill>
                  <a:srgbClr val="00B0F0"/>
                </a:solidFill>
                <a:latin typeface="Segoe UI Light" panose="020B0502040204020203" pitchFamily="34" charset="0"/>
                <a:cs typeface="Segoe UI Light" panose="020B0502040204020203" pitchFamily="34" charset="0"/>
              </a:rPr>
              <a:t>.</a:t>
            </a:r>
            <a:endParaRPr lang="en-US" sz="2400" dirty="0">
              <a:latin typeface="Segoe UI Light" panose="020B0502040204020203" pitchFamily="34" charset="0"/>
              <a:cs typeface="Segoe UI Light" panose="020B0502040204020203" pitchFamily="34" charset="0"/>
            </a:endParaRPr>
          </a:p>
        </p:txBody>
      </p:sp>
      <p:cxnSp>
        <p:nvCxnSpPr>
          <p:cNvPr id="28" name="Straight Connector 27"/>
          <p:cNvCxnSpPr/>
          <p:nvPr/>
        </p:nvCxnSpPr>
        <p:spPr>
          <a:xfrm flipH="1">
            <a:off x="8121434" y="1744717"/>
            <a:ext cx="8349" cy="5111904"/>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049092" y="1744717"/>
            <a:ext cx="8349" cy="5111904"/>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bwMode="auto">
          <a:xfrm>
            <a:off x="346841" y="1752584"/>
            <a:ext cx="3383328" cy="79048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31" name="Rectangle 30"/>
          <p:cNvSpPr/>
          <p:nvPr/>
        </p:nvSpPr>
        <p:spPr>
          <a:xfrm>
            <a:off x="346840" y="2695509"/>
            <a:ext cx="3710600" cy="1729704"/>
          </a:xfrm>
          <a:prstGeom prst="rect">
            <a:avLst/>
          </a:prstGeom>
        </p:spPr>
        <p:txBody>
          <a:bodyPr wrap="square" anchor="t" anchorCtr="0">
            <a:spAutoFit/>
          </a:bodyPr>
          <a:lstStyle/>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00B0F0"/>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00B0F0"/>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00B0F0"/>
                </a:solidFill>
                <a:latin typeface="Segoe UI Light" panose="020B0502040204020203" pitchFamily="34" charset="0"/>
                <a:cs typeface="Segoe UI Light" panose="020B0502040204020203" pitchFamily="34" charset="0"/>
              </a:rPr>
              <a:t>32 </a:t>
            </a:r>
            <a:r>
              <a:rPr lang="en-US" sz="2400" spc="-200" dirty="0" err="1">
                <a:solidFill>
                  <a:srgbClr val="00B0F0"/>
                </a:solidFill>
                <a:latin typeface="Segoe UI Light" panose="020B0502040204020203" pitchFamily="34" charset="0"/>
                <a:cs typeface="Segoe UI Light" panose="020B0502040204020203" pitchFamily="34" charset="0"/>
              </a:rPr>
              <a:t>Gbit</a:t>
            </a:r>
            <a:r>
              <a:rPr lang="en-US" sz="2400" spc="-200" dirty="0">
                <a:solidFill>
                  <a:srgbClr val="00B0F0"/>
                </a:solidFill>
                <a:latin typeface="Segoe UI Light" panose="020B0502040204020203" pitchFamily="34" charset="0"/>
                <a:cs typeface="Segoe UI Light" panose="020B0502040204020203" pitchFamily="34" charset="0"/>
              </a:rPr>
              <a:t>/sec InfiniBand with RDMA</a:t>
            </a:r>
          </a:p>
        </p:txBody>
      </p:sp>
      <p:pic>
        <p:nvPicPr>
          <p:cNvPr id="32" name="Picture 31"/>
          <p:cNvPicPr>
            <a:picLocks noChangeAspect="1"/>
          </p:cNvPicPr>
          <p:nvPr/>
        </p:nvPicPr>
        <p:blipFill>
          <a:blip r:embed="rId3"/>
          <a:stretch>
            <a:fillRect/>
          </a:stretch>
        </p:blipFill>
        <p:spPr>
          <a:xfrm>
            <a:off x="346839" y="4723498"/>
            <a:ext cx="370967" cy="406475"/>
          </a:xfrm>
          <a:prstGeom prst="rect">
            <a:avLst/>
          </a:prstGeom>
        </p:spPr>
      </p:pic>
      <p:sp>
        <p:nvSpPr>
          <p:cNvPr id="33" name="TextBox 32"/>
          <p:cNvSpPr txBox="1"/>
          <p:nvPr/>
        </p:nvSpPr>
        <p:spPr>
          <a:xfrm>
            <a:off x="752278" y="4705136"/>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00B0F0"/>
                </a:solidFill>
                <a:latin typeface="Segoe UI Light" panose="020B0502040204020203" pitchFamily="34" charset="0"/>
                <a:cs typeface="Segoe UI Light" panose="020B0502040204020203" pitchFamily="34" charset="0"/>
              </a:rPr>
              <a:t>$</a:t>
            </a:r>
            <a:r>
              <a:rPr lang="en-US" sz="2400" dirty="0">
                <a:solidFill>
                  <a:srgbClr val="00B0F0"/>
                </a:solidFill>
                <a:latin typeface="Segoe UI Light" panose="020B0502040204020203" pitchFamily="34" charset="0"/>
                <a:cs typeface="Segoe UI Light" panose="020B0502040204020203" pitchFamily="34" charset="0"/>
              </a:rPr>
              <a:t> </a:t>
            </a:r>
            <a:r>
              <a:rPr lang="en-US" sz="2400" dirty="0" smtClean="0">
                <a:solidFill>
                  <a:srgbClr val="00B0F0"/>
                </a:solidFill>
                <a:latin typeface="Segoe UI Light" panose="020B0502040204020203" pitchFamily="34" charset="0"/>
                <a:cs typeface="Segoe UI Light" panose="020B0502040204020203" pitchFamily="34" charset="0"/>
              </a:rPr>
              <a:t>1.47/hr</a:t>
            </a:r>
            <a:r>
              <a:rPr lang="en-US" sz="2400" dirty="0">
                <a:solidFill>
                  <a:srgbClr val="00B0F0"/>
                </a:solidFill>
                <a:latin typeface="Segoe UI Light" panose="020B0502040204020203" pitchFamily="34" charset="0"/>
                <a:cs typeface="Segoe UI Light" panose="020B0502040204020203" pitchFamily="34" charset="0"/>
              </a:rPr>
              <a:t>. or $</a:t>
            </a:r>
            <a:r>
              <a:rPr lang="en-US" sz="2400" dirty="0" smtClean="0">
                <a:solidFill>
                  <a:srgbClr val="00B0F0"/>
                </a:solidFill>
                <a:latin typeface="Segoe UI Light" panose="020B0502040204020203" pitchFamily="34" charset="0"/>
                <a:cs typeface="Segoe UI Light" panose="020B0502040204020203" pitchFamily="34" charset="0"/>
              </a:rPr>
              <a:t>1,091/mo.</a:t>
            </a:r>
            <a:endParaRPr lang="en-US" sz="2400" dirty="0">
              <a:latin typeface="Segoe UI Light" panose="020B0502040204020203" pitchFamily="34" charset="0"/>
              <a:cs typeface="Segoe UI Light" panose="020B0502040204020203" pitchFamily="34" charset="0"/>
            </a:endParaRPr>
          </a:p>
        </p:txBody>
      </p:sp>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291095"/>
            <a:ext cx="463568" cy="537739"/>
          </a:xfrm>
          <a:prstGeom prst="rect">
            <a:avLst/>
          </a:prstGeom>
        </p:spPr>
      </p:pic>
      <p:sp>
        <p:nvSpPr>
          <p:cNvPr id="35" name="TextBox 34"/>
          <p:cNvSpPr txBox="1"/>
          <p:nvPr/>
        </p:nvSpPr>
        <p:spPr>
          <a:xfrm>
            <a:off x="752278" y="5338365"/>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00B0F0"/>
                </a:solidFill>
                <a:latin typeface="Segoe UI Light" panose="020B0502040204020203" pitchFamily="34" charset="0"/>
                <a:cs typeface="Segoe UI Light" panose="020B0502040204020203" pitchFamily="34" charset="0"/>
              </a:rPr>
              <a:t>$0.98/hr</a:t>
            </a:r>
            <a:r>
              <a:rPr lang="en-US" sz="2400" dirty="0">
                <a:solidFill>
                  <a:srgbClr val="00B0F0"/>
                </a:solidFill>
                <a:latin typeface="Segoe UI Light" panose="020B0502040204020203" pitchFamily="34" charset="0"/>
                <a:cs typeface="Segoe UI Light" panose="020B0502040204020203" pitchFamily="34" charset="0"/>
              </a:rPr>
              <a:t>. or </a:t>
            </a:r>
            <a:r>
              <a:rPr lang="en-US" sz="2400" dirty="0" smtClean="0">
                <a:solidFill>
                  <a:srgbClr val="00B0F0"/>
                </a:solidFill>
                <a:latin typeface="Segoe UI Light" panose="020B0502040204020203" pitchFamily="34" charset="0"/>
                <a:cs typeface="Segoe UI Light" panose="020B0502040204020203" pitchFamily="34" charset="0"/>
              </a:rPr>
              <a:t>$725/mo.</a:t>
            </a:r>
            <a:endParaRPr lang="en-US" sz="2400" dirty="0">
              <a:latin typeface="Segoe UI Light" panose="020B0502040204020203" pitchFamily="34" charset="0"/>
              <a:cs typeface="Segoe UI Light" panose="020B0502040204020203" pitchFamily="34" charset="0"/>
            </a:endParaRPr>
          </a:p>
        </p:txBody>
      </p:sp>
      <p:sp>
        <p:nvSpPr>
          <p:cNvPr id="3" name="TextBox 2"/>
          <p:cNvSpPr txBox="1"/>
          <p:nvPr/>
        </p:nvSpPr>
        <p:spPr>
          <a:xfrm>
            <a:off x="532322" y="966243"/>
            <a:ext cx="10221131"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accent1"/>
                </a:solidFill>
                <a:latin typeface="Segoe UI Light" panose="020B0502040204020203" pitchFamily="34" charset="0"/>
                <a:cs typeface="Segoe UI Light" panose="020B0502040204020203" pitchFamily="34" charset="0"/>
              </a:rPr>
              <a:t>See </a:t>
            </a:r>
            <a:r>
              <a:rPr lang="en-US" sz="3200" dirty="0" smtClean="0">
                <a:solidFill>
                  <a:schemeClr val="accent1"/>
                </a:solidFill>
                <a:latin typeface="Segoe UI Light" panose="020B0502040204020203" pitchFamily="34" charset="0"/>
                <a:cs typeface="Segoe UI Light" panose="020B0502040204020203" pitchFamily="34" charset="0"/>
              </a:rPr>
              <a:t>bit.ly/a4r-vm-pricing for up-to-date pricing information</a:t>
            </a:r>
            <a:endParaRPr lang="en-US" sz="3200" dirty="0">
              <a:solidFill>
                <a:schemeClr val="accent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409458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a:xfrm>
            <a:off x="519248" y="1447800"/>
            <a:ext cx="11021111" cy="4098430"/>
          </a:xfrm>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smtClean="0"/>
              <a:t>Allows complex deployments to be performed declaratively via deployment templates</a:t>
            </a:r>
          </a:p>
          <a:p>
            <a:pPr lvl="1"/>
            <a:r>
              <a:rPr lang="en-US" dirty="0" smtClean="0"/>
              <a:t>Deployment templates specify all the resources — VMs, switches, storage accounts, etc. — to be provisioned</a:t>
            </a:r>
          </a:p>
          <a:p>
            <a:pPr lvl="1"/>
            <a:r>
              <a:rPr lang="en-US" dirty="0" smtClean="0"/>
              <a:t>Templates can include parameters that are filled in at runtime</a:t>
            </a:r>
          </a:p>
          <a:p>
            <a:pPr lvl="1"/>
            <a:r>
              <a:rPr lang="en-US" dirty="0"/>
              <a:t>Learn more at </a:t>
            </a:r>
            <a:r>
              <a:rPr lang="en-US" dirty="0" smtClean="0">
                <a:hlinkClick r:id="rId3"/>
              </a:rPr>
              <a:t>http://bit.ly/a4r-arm</a:t>
            </a:r>
            <a:endParaRPr lang="en-US" dirty="0" smtClean="0"/>
          </a:p>
        </p:txBody>
      </p:sp>
    </p:spTree>
    <p:extLst>
      <p:ext uri="{BB962C8B-B14F-4D97-AF65-F5344CB8AC3E}">
        <p14:creationId xmlns:p14="http://schemas.microsoft.com/office/powerpoint/2010/main" val="7833651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a:xfrm>
            <a:off x="519248" y="1447800"/>
            <a:ext cx="11151916" cy="4233980"/>
          </a:xfrm>
        </p:spPr>
        <p:txBody>
          <a:bodyPr/>
          <a:lstStyle/>
          <a:p>
            <a:r>
              <a:rPr lang="en-US" dirty="0" smtClean="0"/>
              <a:t>Free, open-source deployment templates</a:t>
            </a:r>
          </a:p>
          <a:p>
            <a:endParaRPr lang="en-US" dirty="0"/>
          </a:p>
          <a:p>
            <a:endParaRPr lang="en-US" dirty="0" smtClean="0"/>
          </a:p>
          <a:p>
            <a:endParaRPr lang="en-US" dirty="0"/>
          </a:p>
          <a:p>
            <a:endParaRPr lang="en-US" dirty="0" smtClean="0"/>
          </a:p>
          <a:p>
            <a:endParaRPr lang="en-US" dirty="0" smtClean="0"/>
          </a:p>
          <a:p>
            <a:r>
              <a:rPr lang="en-US" dirty="0" smtClean="0"/>
              <a:t>Find them on the Azure site </a:t>
            </a:r>
            <a:r>
              <a:rPr lang="en-US" dirty="0"/>
              <a:t>(</a:t>
            </a:r>
            <a:r>
              <a:rPr lang="en-US" dirty="0">
                <a:hlinkClick r:id="rId3"/>
              </a:rPr>
              <a:t>http://</a:t>
            </a:r>
            <a:r>
              <a:rPr lang="en-US" dirty="0" smtClean="0">
                <a:hlinkClick r:id="rId3"/>
              </a:rPr>
              <a:t>bit.ly/a4r-quickstart</a:t>
            </a:r>
            <a:r>
              <a:rPr lang="en-US" dirty="0" smtClean="0"/>
              <a:t>)</a:t>
            </a:r>
          </a:p>
          <a:p>
            <a:r>
              <a:rPr lang="en-US" dirty="0" smtClean="0"/>
              <a:t>Or browse them on </a:t>
            </a:r>
            <a:r>
              <a:rPr lang="en-US" dirty="0"/>
              <a:t>GitHub (</a:t>
            </a:r>
            <a:r>
              <a:rPr lang="en-US" dirty="0">
                <a:hlinkClick r:id="rId4"/>
              </a:rPr>
              <a:t>http://</a:t>
            </a:r>
            <a:r>
              <a:rPr lang="en-US" dirty="0" smtClean="0">
                <a:hlinkClick r:id="rId4"/>
              </a:rPr>
              <a:t>bit.ly/a4r-github</a:t>
            </a:r>
            <a:r>
              <a:rPr lang="en-US" dirty="0" smtClean="0"/>
              <a:t>)</a:t>
            </a:r>
          </a:p>
        </p:txBody>
      </p:sp>
      <p:pic>
        <p:nvPicPr>
          <p:cNvPr id="5" name="Picture 4"/>
          <p:cNvPicPr>
            <a:picLocks noChangeAspect="1"/>
          </p:cNvPicPr>
          <p:nvPr/>
        </p:nvPicPr>
        <p:blipFill>
          <a:blip r:embed="rId5"/>
          <a:stretch>
            <a:fillRect/>
          </a:stretch>
        </p:blipFill>
        <p:spPr>
          <a:xfrm>
            <a:off x="981075" y="2359572"/>
            <a:ext cx="2914650" cy="1666875"/>
          </a:xfrm>
          <a:prstGeom prst="rect">
            <a:avLst/>
          </a:prstGeom>
          <a:ln>
            <a:solidFill>
              <a:schemeClr val="accent2"/>
            </a:solidFill>
          </a:ln>
        </p:spPr>
      </p:pic>
      <p:pic>
        <p:nvPicPr>
          <p:cNvPr id="6" name="Picture 5"/>
          <p:cNvPicPr>
            <a:picLocks noChangeAspect="1"/>
          </p:cNvPicPr>
          <p:nvPr/>
        </p:nvPicPr>
        <p:blipFill>
          <a:blip r:embed="rId6"/>
          <a:stretch>
            <a:fillRect/>
          </a:stretch>
        </p:blipFill>
        <p:spPr>
          <a:xfrm>
            <a:off x="4564226" y="2359572"/>
            <a:ext cx="2924175" cy="1666875"/>
          </a:xfrm>
          <a:prstGeom prst="rect">
            <a:avLst/>
          </a:prstGeom>
          <a:ln>
            <a:solidFill>
              <a:schemeClr val="accent2"/>
            </a:solidFill>
          </a:ln>
        </p:spPr>
      </p:pic>
      <p:pic>
        <p:nvPicPr>
          <p:cNvPr id="7" name="Picture 6"/>
          <p:cNvPicPr>
            <a:picLocks noChangeAspect="1"/>
          </p:cNvPicPr>
          <p:nvPr/>
        </p:nvPicPr>
        <p:blipFill>
          <a:blip r:embed="rId7"/>
          <a:stretch>
            <a:fillRect/>
          </a:stretch>
        </p:blipFill>
        <p:spPr>
          <a:xfrm>
            <a:off x="8156903" y="2359572"/>
            <a:ext cx="2914650" cy="1666875"/>
          </a:xfrm>
          <a:prstGeom prst="rect">
            <a:avLst/>
          </a:prstGeom>
          <a:ln>
            <a:solidFill>
              <a:schemeClr val="accent2"/>
            </a:solidFill>
          </a:ln>
        </p:spPr>
      </p:pic>
    </p:spTree>
    <p:extLst>
      <p:ext uri="{BB962C8B-B14F-4D97-AF65-F5344CB8AC3E}">
        <p14:creationId xmlns:p14="http://schemas.microsoft.com/office/powerpoint/2010/main" val="25465862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a:xfrm>
            <a:off x="519248" y="1447800"/>
            <a:ext cx="11151916" cy="1427699"/>
          </a:xfrm>
        </p:spPr>
        <p:txBody>
          <a:bodyPr/>
          <a:lstStyle/>
          <a:p>
            <a:r>
              <a:rPr lang="en-US" dirty="0" smtClean="0"/>
              <a:t>Simple Linux Utility for Resource Management (SLURM)</a:t>
            </a:r>
          </a:p>
          <a:p>
            <a:r>
              <a:rPr lang="en-US" dirty="0" err="1" smtClean="0"/>
              <a:t>Quickstart</a:t>
            </a:r>
            <a:r>
              <a:rPr lang="en-US" dirty="0" smtClean="0"/>
              <a:t> </a:t>
            </a:r>
            <a:r>
              <a:rPr lang="en-US" dirty="0"/>
              <a:t>template at </a:t>
            </a:r>
            <a:r>
              <a:rPr lang="en-US" dirty="0">
                <a:hlinkClick r:id="rId3"/>
              </a:rPr>
              <a:t>http://</a:t>
            </a:r>
            <a:r>
              <a:rPr lang="en-US" dirty="0" smtClean="0">
                <a:hlinkClick r:id="rId3"/>
              </a:rPr>
              <a:t>bit.ly/a4r-slurm</a:t>
            </a:r>
            <a:r>
              <a:rPr lang="en-US" dirty="0" smtClean="0"/>
              <a:t> enables easy deployment of SLURM clusters of user-specified sizes</a:t>
            </a:r>
            <a:endParaRPr lang="en-US" dirty="0"/>
          </a:p>
        </p:txBody>
      </p:sp>
      <p:pic>
        <p:nvPicPr>
          <p:cNvPr id="4" name="Picture 3"/>
          <p:cNvPicPr>
            <a:picLocks noChangeAspect="1"/>
          </p:cNvPicPr>
          <p:nvPr/>
        </p:nvPicPr>
        <p:blipFill>
          <a:blip r:embed="rId4"/>
          <a:stretch>
            <a:fillRect/>
          </a:stretch>
        </p:blipFill>
        <p:spPr>
          <a:xfrm>
            <a:off x="3174205" y="325220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1834805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SLURM Linux Cluster HOL.html</a:t>
            </a:r>
            <a:endParaRPr lang="en-US" dirty="0"/>
          </a:p>
        </p:txBody>
      </p:sp>
      <p:sp>
        <p:nvSpPr>
          <p:cNvPr id="4" name="Text Placeholder 3"/>
          <p:cNvSpPr>
            <a:spLocks noGrp="1"/>
          </p:cNvSpPr>
          <p:nvPr>
            <p:ph type="body" sz="quarter" idx="10"/>
          </p:nvPr>
        </p:nvSpPr>
        <p:spPr/>
        <p:txBody>
          <a:bodyPr>
            <a:normAutofit/>
          </a:bodyPr>
          <a:lstStyle/>
          <a:p>
            <a:r>
              <a:rPr lang="en-US" dirty="0"/>
              <a:t>Creating </a:t>
            </a:r>
            <a:r>
              <a:rPr lang="en-US" dirty="0" smtClean="0"/>
              <a:t>a </a:t>
            </a:r>
            <a:r>
              <a:rPr lang="en-US" dirty="0"/>
              <a:t>SLURM Linux Cluster</a:t>
            </a:r>
          </a:p>
        </p:txBody>
      </p:sp>
    </p:spTree>
    <p:extLst>
      <p:ext uri="{BB962C8B-B14F-4D97-AF65-F5344CB8AC3E}">
        <p14:creationId xmlns:p14="http://schemas.microsoft.com/office/powerpoint/2010/main" val="3887140717"/>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424</TotalTime>
  <Words>1218</Words>
  <Application>Microsoft Office PowerPoint</Application>
  <PresentationFormat>Widescreen</PresentationFormat>
  <Paragraphs>180</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Segoe UI</vt:lpstr>
      <vt:lpstr>Segoe UI Light</vt:lpstr>
      <vt:lpstr>Segoe UI Semibold</vt:lpstr>
      <vt:lpstr>Wingdings</vt:lpstr>
      <vt:lpstr>1_MS1444_Windows Azure Template 16x9_r08a</vt:lpstr>
      <vt:lpstr>High-Performance Computing (HPC) in Azure</vt:lpstr>
      <vt:lpstr>HPC in Azure</vt:lpstr>
      <vt:lpstr>Virtual-Machine Sizes</vt:lpstr>
      <vt:lpstr>Choosing a VM Size</vt:lpstr>
      <vt:lpstr>Power vs. Cost</vt:lpstr>
      <vt:lpstr>Azure Resource Manager</vt:lpstr>
      <vt:lpstr>Azure Quickstart Templates</vt:lpstr>
      <vt:lpstr>SLURM Clusters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Batch and High Performance Computing</dc:title>
  <dc:creator>John Robbins</dc:creator>
  <cp:lastModifiedBy>Jeff Prosise</cp:lastModifiedBy>
  <cp:revision>86</cp:revision>
  <dcterms:created xsi:type="dcterms:W3CDTF">2015-09-15T03:54:33Z</dcterms:created>
  <dcterms:modified xsi:type="dcterms:W3CDTF">2016-10-10T16:23:02Z</dcterms:modified>
</cp:coreProperties>
</file>