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9/27/2023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3391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7691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256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264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6411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9/27/2023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866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3634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9135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268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643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9/27/2023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9247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9/27/2023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024663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C84039B-8CF9-47CD-8F02-B1DBD5E75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E4A94A-C57D-C0E1-0491-387A2EF0409B}"/>
              </a:ext>
            </a:extLst>
          </p:cNvPr>
          <p:cNvPicPr>
            <a:picLocks noChangeAspect="1"/>
          </p:cNvPicPr>
          <p:nvPr/>
        </p:nvPicPr>
        <p:blipFill rotWithShape="1">
          <a:blip r:embed="rId2"/>
          <a:srcRect t="21053"/>
          <a:stretch/>
        </p:blipFill>
        <p:spPr>
          <a:xfrm>
            <a:off x="20" y="10"/>
            <a:ext cx="12191977" cy="6857990"/>
          </a:xfrm>
          <a:prstGeom prst="rect">
            <a:avLst/>
          </a:prstGeom>
        </p:spPr>
      </p:pic>
      <p:sp>
        <p:nvSpPr>
          <p:cNvPr id="42" name="Rectangle 41">
            <a:extLst>
              <a:ext uri="{FF2B5EF4-FFF2-40B4-BE49-F238E27FC236}">
                <a16:creationId xmlns:a16="http://schemas.microsoft.com/office/drawing/2014/main" id="{48D8C7A8-9E05-4465-8B1B-577C9F1DB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62000" y="3810000"/>
            <a:ext cx="5989320" cy="1524000"/>
          </a:xfrm>
        </p:spPr>
        <p:txBody>
          <a:bodyPr>
            <a:normAutofit/>
          </a:bodyPr>
          <a:lstStyle/>
          <a:p>
            <a:pPr algn="l"/>
            <a:r>
              <a:rPr lang="en-US">
                <a:solidFill>
                  <a:schemeClr val="bg1"/>
                </a:solidFill>
                <a:ea typeface="+mn-lt"/>
                <a:cs typeface="+mn-lt"/>
              </a:rPr>
              <a:t>Build a secure foundation to leverage IOT for improved passenger experiences safety and efficiency</a:t>
            </a:r>
            <a:endParaRPr lang="en-US">
              <a:solidFill>
                <a:schemeClr val="bg1"/>
              </a:solidFill>
            </a:endParaRPr>
          </a:p>
        </p:txBody>
      </p:sp>
      <p:sp>
        <p:nvSpPr>
          <p:cNvPr id="6" name="Title 5">
            <a:extLst>
              <a:ext uri="{FF2B5EF4-FFF2-40B4-BE49-F238E27FC236}">
                <a16:creationId xmlns:a16="http://schemas.microsoft.com/office/drawing/2014/main" id="{55DE5B76-83A3-0BC5-063E-58D991C586A1}"/>
              </a:ext>
            </a:extLst>
          </p:cNvPr>
          <p:cNvSpPr>
            <a:spLocks noGrp="1"/>
          </p:cNvSpPr>
          <p:nvPr>
            <p:ph type="ctrTitle"/>
          </p:nvPr>
        </p:nvSpPr>
        <p:spPr>
          <a:xfrm>
            <a:off x="-1000272" y="368025"/>
            <a:ext cx="9144000" cy="2798064"/>
          </a:xfrm>
        </p:spPr>
        <p:txBody>
          <a:bodyPr/>
          <a:lstStyle/>
          <a:p>
            <a:r>
              <a:rPr lang="en-US" b="1">
                <a:solidFill>
                  <a:srgbClr val="474747"/>
                </a:solidFill>
                <a:effectLst/>
                <a:latin typeface="Open Sans" panose="02000000000000000000" pitchFamily="2" charset="0"/>
              </a:rPr>
              <a:t>Public Transport Optimization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EE1E9-D926-8233-8886-8BF01ACF3531}"/>
              </a:ext>
            </a:extLst>
          </p:cNvPr>
          <p:cNvSpPr>
            <a:spLocks noGrp="1"/>
          </p:cNvSpPr>
          <p:nvPr>
            <p:ph type="title"/>
          </p:nvPr>
        </p:nvSpPr>
        <p:spPr>
          <a:xfrm>
            <a:off x="762000" y="1517650"/>
            <a:ext cx="9899650" cy="1344613"/>
          </a:xfrm>
        </p:spPr>
        <p:txBody>
          <a:bodyPr>
            <a:normAutofit/>
          </a:bodyPr>
          <a:lstStyle/>
          <a:p>
            <a:pPr algn="ctr"/>
            <a:r>
              <a:rPr lang="en-US" dirty="0">
                <a:cs typeface="Aharoni"/>
              </a:rPr>
              <a:t>CONCLUSION</a:t>
            </a:r>
            <a:endParaRPr lang="en-US"/>
          </a:p>
        </p:txBody>
      </p:sp>
      <p:sp>
        <p:nvSpPr>
          <p:cNvPr id="3" name="Content Placeholder 2">
            <a:extLst>
              <a:ext uri="{FF2B5EF4-FFF2-40B4-BE49-F238E27FC236}">
                <a16:creationId xmlns:a16="http://schemas.microsoft.com/office/drawing/2014/main" id="{00235603-C95E-11EE-8F2F-EBC10B6553ED}"/>
              </a:ext>
            </a:extLst>
          </p:cNvPr>
          <p:cNvSpPr>
            <a:spLocks noGrp="1"/>
          </p:cNvSpPr>
          <p:nvPr>
            <p:ph idx="1"/>
          </p:nvPr>
        </p:nvSpPr>
        <p:spPr>
          <a:xfrm>
            <a:off x="762000" y="2970213"/>
            <a:ext cx="9899650" cy="3125787"/>
          </a:xfrm>
        </p:spPr>
        <p:txBody>
          <a:bodyPr vert="horz" lIns="91440" tIns="45720" rIns="91440" bIns="45720" rtlCol="0" anchor="t">
            <a:normAutofit/>
          </a:bodyPr>
          <a:lstStyle/>
          <a:p>
            <a:pPr>
              <a:buFont typeface="Wingdings" panose="020B0504020202020204" pitchFamily="34" charset="0"/>
              <a:buChar char="q"/>
            </a:pPr>
            <a:r>
              <a:rPr lang="en-US" dirty="0">
                <a:ea typeface="+mn-lt"/>
                <a:cs typeface="+mn-lt"/>
              </a:rPr>
              <a:t>public transport optimization is essential for addressing the mobility challenges faced by growing urban populations. By harnessing the power of data, technology, and community engagement, cities can create efficient and sustainable public transportation networks that benefit both passengers and the environment.</a:t>
            </a:r>
            <a:endParaRPr lang="en-US" sz="2000" dirty="0"/>
          </a:p>
        </p:txBody>
      </p:sp>
    </p:spTree>
    <p:extLst>
      <p:ext uri="{BB962C8B-B14F-4D97-AF65-F5344CB8AC3E}">
        <p14:creationId xmlns:p14="http://schemas.microsoft.com/office/powerpoint/2010/main" val="78150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2542-F05D-2AA8-7F3B-F430F872E4E7}"/>
              </a:ext>
            </a:extLst>
          </p:cNvPr>
          <p:cNvSpPr>
            <a:spLocks noGrp="1"/>
          </p:cNvSpPr>
          <p:nvPr>
            <p:ph type="title"/>
          </p:nvPr>
        </p:nvSpPr>
        <p:spPr/>
        <p:txBody>
          <a:bodyPr/>
          <a:lstStyle/>
          <a:p>
            <a:r>
              <a:rPr lang="en-US" b="1" i="0">
                <a:solidFill>
                  <a:srgbClr val="313131"/>
                </a:solidFill>
                <a:effectLst/>
                <a:latin typeface="Open Sans" panose="020B0606030504020204" pitchFamily="34" charset="0"/>
              </a:rPr>
              <a:t>Project Definition:</a:t>
            </a:r>
            <a:endParaRPr lang="en-US"/>
          </a:p>
        </p:txBody>
      </p:sp>
      <p:sp>
        <p:nvSpPr>
          <p:cNvPr id="3" name="Content Placeholder 2">
            <a:extLst>
              <a:ext uri="{FF2B5EF4-FFF2-40B4-BE49-F238E27FC236}">
                <a16:creationId xmlns:a16="http://schemas.microsoft.com/office/drawing/2014/main" id="{50062D39-3E5F-EC9A-56BB-80F2752D92B0}"/>
              </a:ext>
            </a:extLst>
          </p:cNvPr>
          <p:cNvSpPr>
            <a:spLocks noGrp="1"/>
          </p:cNvSpPr>
          <p:nvPr>
            <p:ph idx="1"/>
          </p:nvPr>
        </p:nvSpPr>
        <p:spPr>
          <a:xfrm>
            <a:off x="1340969" y="2432305"/>
            <a:ext cx="9144000" cy="3127248"/>
          </a:xfrm>
        </p:spPr>
        <p:txBody>
          <a:bodyPr>
            <a:normAutofit fontScale="92500" lnSpcReduction="20000"/>
          </a:bodyPr>
          <a:lstStyle/>
          <a:p>
            <a:r>
              <a:rPr lang="en-US" b="0" i="0">
                <a:solidFill>
                  <a:srgbClr val="313131"/>
                </a:solidFill>
                <a:effectLst/>
                <a:latin typeface="Open Sans" panose="020B0606030504020204" pitchFamily="34" charset="0"/>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US"/>
          </a:p>
        </p:txBody>
      </p:sp>
    </p:spTree>
    <p:extLst>
      <p:ext uri="{BB962C8B-B14F-4D97-AF65-F5344CB8AC3E}">
        <p14:creationId xmlns:p14="http://schemas.microsoft.com/office/powerpoint/2010/main" val="308322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7628-7ECC-3A87-4049-5D46ED3B5846}"/>
              </a:ext>
            </a:extLst>
          </p:cNvPr>
          <p:cNvSpPr>
            <a:spLocks noGrp="1"/>
          </p:cNvSpPr>
          <p:nvPr>
            <p:ph type="title"/>
          </p:nvPr>
        </p:nvSpPr>
        <p:spPr/>
        <p:txBody>
          <a:bodyPr/>
          <a:lstStyle/>
          <a:p>
            <a:r>
              <a:rPr lang="en-US" dirty="0">
                <a:ea typeface="+mj-lt"/>
                <a:cs typeface="+mj-lt"/>
              </a:rPr>
              <a:t>What is IOT and how it’s involving in the transportation system:</a:t>
            </a:r>
            <a:endParaRPr lang="en-US" dirty="0"/>
          </a:p>
        </p:txBody>
      </p:sp>
      <p:sp>
        <p:nvSpPr>
          <p:cNvPr id="3" name="Content Placeholder 2">
            <a:extLst>
              <a:ext uri="{FF2B5EF4-FFF2-40B4-BE49-F238E27FC236}">
                <a16:creationId xmlns:a16="http://schemas.microsoft.com/office/drawing/2014/main" id="{3DDFF968-0AAA-0757-3DE8-C9B8A8B1A1F3}"/>
              </a:ext>
            </a:extLst>
          </p:cNvPr>
          <p:cNvSpPr>
            <a:spLocks noGrp="1"/>
          </p:cNvSpPr>
          <p:nvPr>
            <p:ph idx="1"/>
          </p:nvPr>
        </p:nvSpPr>
        <p:spPr/>
        <p:txBody>
          <a:bodyPr vert="horz" lIns="91440" tIns="45720" rIns="91440" bIns="45720" rtlCol="0" anchor="t">
            <a:normAutofit fontScale="77500" lnSpcReduction="20000"/>
          </a:bodyPr>
          <a:lstStyle/>
          <a:p>
            <a:pPr>
              <a:buFont typeface="Wingdings" panose="020B0504020202020204" pitchFamily="34" charset="0"/>
              <a:buChar char="q"/>
            </a:pPr>
            <a:r>
              <a:rPr lang="en-US" dirty="0">
                <a:ea typeface="+mn-lt"/>
                <a:cs typeface="+mn-lt"/>
              </a:rPr>
              <a:t> IOT is the connection of your physical device to the internet. The internet of things (IOT) refers to the network of interconnected computer devices embedded in various objects, ranging from mobile devices and household appliances to vehicles and even structures.</a:t>
            </a:r>
            <a:endParaRPr lang="en-US"/>
          </a:p>
          <a:p>
            <a:pPr>
              <a:buFont typeface="Wingdings" panose="020B0504020202020204" pitchFamily="34" charset="0"/>
              <a:buChar char="q"/>
            </a:pPr>
            <a:r>
              <a:rPr lang="en-US" dirty="0">
                <a:ea typeface="+mn-lt"/>
                <a:cs typeface="+mn-lt"/>
              </a:rPr>
              <a:t>The IoT has the potential to transform the transport industry by profoundly altering how transportation systems gather data and information by bringing together the major technical and business trends of mobility, automation and data analytics. IoT refers to the networking of physical objects through the use of embedded sensors, actuators, and other devices that can collect and transmit information about real-time activity in the network.</a:t>
            </a:r>
            <a:endParaRPr lang="en-US"/>
          </a:p>
        </p:txBody>
      </p:sp>
    </p:spTree>
    <p:extLst>
      <p:ext uri="{BB962C8B-B14F-4D97-AF65-F5344CB8AC3E}">
        <p14:creationId xmlns:p14="http://schemas.microsoft.com/office/powerpoint/2010/main" val="359984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6CA42-2A28-F2A1-2BFC-B454F1E5F313}"/>
              </a:ext>
            </a:extLst>
          </p:cNvPr>
          <p:cNvSpPr>
            <a:spLocks noGrp="1"/>
          </p:cNvSpPr>
          <p:nvPr>
            <p:ph type="title"/>
          </p:nvPr>
        </p:nvSpPr>
        <p:spPr>
          <a:xfrm>
            <a:off x="6091112" y="1547991"/>
            <a:ext cx="5068121" cy="3506879"/>
          </a:xfrm>
        </p:spPr>
        <p:txBody>
          <a:bodyPr vert="horz" lIns="91440" tIns="45720" rIns="91440" bIns="45720" rtlCol="0" anchor="ctr">
            <a:noAutofit/>
          </a:bodyPr>
          <a:lstStyle/>
          <a:p>
            <a:r>
              <a:rPr lang="en-US" sz="2800" dirty="0"/>
              <a:t>How the IOT is changing the transportation system:</a:t>
            </a:r>
            <a:br>
              <a:rPr lang="en-US" sz="2800" dirty="0"/>
            </a:br>
            <a:br>
              <a:rPr lang="en-US" sz="2800" dirty="0"/>
            </a:br>
            <a:r>
              <a:rPr lang="en-US" sz="2400" dirty="0"/>
              <a:t>• Improve the traveler experience</a:t>
            </a:r>
            <a:br>
              <a:rPr lang="en-US" sz="2400" dirty="0"/>
            </a:br>
            <a:r>
              <a:rPr lang="en-US" sz="2400" dirty="0"/>
              <a:t>• Smart road and traffic management</a:t>
            </a:r>
            <a:br>
              <a:rPr lang="en-US" sz="2400" dirty="0"/>
            </a:br>
            <a:r>
              <a:rPr lang="en-US" sz="2400" dirty="0"/>
              <a:t>• Parking </a:t>
            </a:r>
            <a:br>
              <a:rPr lang="en-US" sz="2400" dirty="0"/>
            </a:br>
            <a:r>
              <a:rPr lang="en-US" sz="2400" dirty="0"/>
              <a:t>• Bridge sensors</a:t>
            </a:r>
            <a:br>
              <a:rPr lang="en-US" sz="2400" dirty="0"/>
            </a:br>
            <a:r>
              <a:rPr lang="en-US" sz="2400" dirty="0"/>
              <a:t>• Bicycle and pedestrian monitoring and safety </a:t>
            </a:r>
            <a:br>
              <a:rPr lang="en-US" sz="2400" dirty="0"/>
            </a:br>
            <a:r>
              <a:rPr lang="en-US" sz="2400" dirty="0"/>
              <a:t>• Micro-navigation in public transportation </a:t>
            </a:r>
            <a:br>
              <a:rPr lang="en-US" sz="2400" dirty="0"/>
            </a:br>
            <a:r>
              <a:rPr lang="en-US" sz="2400" dirty="0"/>
              <a:t>•Airport and air travels </a:t>
            </a:r>
            <a:br>
              <a:rPr lang="en-US" sz="2400" dirty="0"/>
            </a:br>
            <a:r>
              <a:rPr lang="en-US" sz="2400" dirty="0"/>
              <a:t>• IOT in travel innovations</a:t>
            </a:r>
            <a:endParaRPr lang="en-US" sz="2400">
              <a:cs typeface="Aharoni"/>
            </a:endParaRPr>
          </a:p>
        </p:txBody>
      </p:sp>
      <p:pic>
        <p:nvPicPr>
          <p:cNvPr id="4" name="Picture 3" descr="A computer screen with cars and a city in the background&#10;&#10;Description automatically generated">
            <a:extLst>
              <a:ext uri="{FF2B5EF4-FFF2-40B4-BE49-F238E27FC236}">
                <a16:creationId xmlns:a16="http://schemas.microsoft.com/office/drawing/2014/main" id="{3F89DBCD-41A3-F7F4-412C-4D0A69B1B7DA}"/>
              </a:ext>
            </a:extLst>
          </p:cNvPr>
          <p:cNvPicPr>
            <a:picLocks noChangeAspect="1"/>
          </p:cNvPicPr>
          <p:nvPr/>
        </p:nvPicPr>
        <p:blipFill rotWithShape="1">
          <a:blip r:embed="rId2"/>
          <a:srcRect l="17966" r="19779" b="2"/>
          <a:stretch/>
        </p:blipFill>
        <p:spPr>
          <a:xfrm>
            <a:off x="20" y="10"/>
            <a:ext cx="5404493" cy="6857990"/>
          </a:xfrm>
          <a:prstGeom prst="rect">
            <a:avLst/>
          </a:prstGeom>
        </p:spPr>
      </p:pic>
    </p:spTree>
    <p:extLst>
      <p:ext uri="{BB962C8B-B14F-4D97-AF65-F5344CB8AC3E}">
        <p14:creationId xmlns:p14="http://schemas.microsoft.com/office/powerpoint/2010/main" val="29204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D73D90A-C6BD-C6C8-77BC-F75831FD0B7A}"/>
              </a:ext>
            </a:extLst>
          </p:cNvPr>
          <p:cNvPicPr>
            <a:picLocks noGrp="1" noChangeAspect="1"/>
          </p:cNvPicPr>
          <p:nvPr>
            <p:ph idx="1"/>
          </p:nvPr>
        </p:nvPicPr>
        <p:blipFill rotWithShape="1">
          <a:blip r:embed="rId2"/>
          <a:srcRect b="1316"/>
          <a:stretch/>
        </p:blipFill>
        <p:spPr>
          <a:xfrm>
            <a:off x="20" y="10"/>
            <a:ext cx="12191977" cy="6857990"/>
          </a:xfrm>
          <a:prstGeom prst="rect">
            <a:avLst/>
          </a:prstGeom>
        </p:spPr>
      </p:pic>
      <p:sp>
        <p:nvSpPr>
          <p:cNvPr id="13" name="Rectangle 12">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CEE615-1661-7B1C-52BE-4A8BF4BE77C1}"/>
              </a:ext>
            </a:extLst>
          </p:cNvPr>
          <p:cNvSpPr>
            <a:spLocks noGrp="1"/>
          </p:cNvSpPr>
          <p:nvPr>
            <p:ph type="title"/>
          </p:nvPr>
        </p:nvSpPr>
        <p:spPr>
          <a:xfrm>
            <a:off x="762000" y="3651624"/>
            <a:ext cx="10668000" cy="1775010"/>
          </a:xfrm>
        </p:spPr>
        <p:txBody>
          <a:bodyPr vert="horz" lIns="91440" tIns="45720" rIns="91440" bIns="45720" rtlCol="0" anchor="b">
            <a:normAutofit/>
          </a:bodyPr>
          <a:lstStyle/>
          <a:p>
            <a:r>
              <a:rPr lang="en-US" sz="5600">
                <a:solidFill>
                  <a:schemeClr val="bg1"/>
                </a:solidFill>
              </a:rPr>
              <a:t>5 Top applications of IOT in Transportation :</a:t>
            </a:r>
          </a:p>
        </p:txBody>
      </p:sp>
    </p:spTree>
    <p:extLst>
      <p:ext uri="{BB962C8B-B14F-4D97-AF65-F5344CB8AC3E}">
        <p14:creationId xmlns:p14="http://schemas.microsoft.com/office/powerpoint/2010/main" val="382572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35FB8-00E8-364C-F907-46AAC49A8E2A}"/>
              </a:ext>
            </a:extLst>
          </p:cNvPr>
          <p:cNvSpPr>
            <a:spLocks noGrp="1"/>
          </p:cNvSpPr>
          <p:nvPr>
            <p:ph idx="1"/>
          </p:nvPr>
        </p:nvSpPr>
        <p:spPr>
          <a:xfrm>
            <a:off x="1259112" y="1634706"/>
            <a:ext cx="9144000" cy="3127248"/>
          </a:xfrm>
        </p:spPr>
        <p:txBody>
          <a:bodyPr vert="horz" lIns="91440" tIns="45720" rIns="91440" bIns="45720" rtlCol="0" anchor="t">
            <a:noAutofit/>
          </a:bodyPr>
          <a:lstStyle/>
          <a:p>
            <a:pPr>
              <a:buFont typeface="Wingdings" panose="020B0504020202020204" pitchFamily="34" charset="0"/>
              <a:buChar char="q"/>
            </a:pPr>
            <a:r>
              <a:rPr lang="en-US" sz="4000" dirty="0">
                <a:ea typeface="+mn-lt"/>
                <a:cs typeface="+mn-lt"/>
              </a:rPr>
              <a:t>Fleet management</a:t>
            </a:r>
            <a:endParaRPr lang="en-US" dirty="0"/>
          </a:p>
          <a:p>
            <a:pPr>
              <a:buFont typeface="Wingdings" panose="020B0504020202020204" pitchFamily="34" charset="0"/>
              <a:buChar char="q"/>
            </a:pPr>
            <a:r>
              <a:rPr lang="en-US" sz="4000" dirty="0">
                <a:ea typeface="+mn-lt"/>
                <a:cs typeface="+mn-lt"/>
              </a:rPr>
              <a:t>Public transit management</a:t>
            </a:r>
          </a:p>
          <a:p>
            <a:pPr>
              <a:buFont typeface="Wingdings" panose="020B0504020202020204" pitchFamily="34" charset="0"/>
              <a:buChar char="q"/>
            </a:pPr>
            <a:r>
              <a:rPr lang="en-US" sz="4000" dirty="0">
                <a:ea typeface="+mn-lt"/>
                <a:cs typeface="+mn-lt"/>
              </a:rPr>
              <a:t>Smart inventory management</a:t>
            </a:r>
          </a:p>
          <a:p>
            <a:pPr>
              <a:buFont typeface="Wingdings" panose="020B0504020202020204" pitchFamily="34" charset="0"/>
              <a:buChar char="q"/>
            </a:pPr>
            <a:r>
              <a:rPr lang="en-US" sz="4000" dirty="0">
                <a:ea typeface="+mn-lt"/>
                <a:cs typeface="+mn-lt"/>
              </a:rPr>
              <a:t>Optimal asset utilization</a:t>
            </a:r>
          </a:p>
          <a:p>
            <a:pPr>
              <a:buFont typeface="Wingdings" panose="020B0504020202020204" pitchFamily="34" charset="0"/>
              <a:buChar char="q"/>
            </a:pPr>
            <a:r>
              <a:rPr lang="en-US" sz="4000" dirty="0">
                <a:ea typeface="+mn-lt"/>
                <a:cs typeface="+mn-lt"/>
              </a:rPr>
              <a:t>Geo-fencing</a:t>
            </a:r>
            <a:endParaRPr lang="en-US" sz="4000" dirty="0"/>
          </a:p>
        </p:txBody>
      </p:sp>
    </p:spTree>
    <p:extLst>
      <p:ext uri="{BB962C8B-B14F-4D97-AF65-F5344CB8AC3E}">
        <p14:creationId xmlns:p14="http://schemas.microsoft.com/office/powerpoint/2010/main" val="281751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9CC62B-B5A4-6C43-4050-45F84AA9F4AE}"/>
              </a:ext>
            </a:extLst>
          </p:cNvPr>
          <p:cNvSpPr>
            <a:spLocks noGrp="1"/>
          </p:cNvSpPr>
          <p:nvPr>
            <p:ph type="subTitle" idx="1"/>
          </p:nvPr>
        </p:nvSpPr>
        <p:spPr>
          <a:xfrm>
            <a:off x="1517904" y="762000"/>
            <a:ext cx="9144000" cy="1527048"/>
          </a:xfrm>
        </p:spPr>
        <p:txBody>
          <a:bodyPr vert="horz" lIns="91440" tIns="45720" rIns="91440" bIns="45720" rtlCol="0" anchor="t">
            <a:normAutofit/>
          </a:bodyPr>
          <a:lstStyle/>
          <a:p>
            <a:r>
              <a:rPr lang="en-US" b="1" dirty="0"/>
              <a:t>Block diagram</a:t>
            </a:r>
          </a:p>
        </p:txBody>
      </p:sp>
      <p:pic>
        <p:nvPicPr>
          <p:cNvPr id="4" name="Content Placeholder 3" descr="A diagram of a computer system&#10;&#10;Description automatically generated">
            <a:extLst>
              <a:ext uri="{FF2B5EF4-FFF2-40B4-BE49-F238E27FC236}">
                <a16:creationId xmlns:a16="http://schemas.microsoft.com/office/drawing/2014/main" id="{1675BB1A-17BD-0706-89BD-C72696191E39}"/>
              </a:ext>
            </a:extLst>
          </p:cNvPr>
          <p:cNvPicPr>
            <a:picLocks noGrp="1" noChangeAspect="1"/>
          </p:cNvPicPr>
          <p:nvPr>
            <p:ph idx="4294967295"/>
          </p:nvPr>
        </p:nvPicPr>
        <p:blipFill>
          <a:blip r:embed="rId2"/>
          <a:stretch>
            <a:fillRect/>
          </a:stretch>
        </p:blipFill>
        <p:spPr>
          <a:xfrm>
            <a:off x="3278038" y="1405238"/>
            <a:ext cx="6311271" cy="5283200"/>
          </a:xfrm>
          <a:prstGeom prst="rect">
            <a:avLst/>
          </a:prstGeom>
        </p:spPr>
      </p:pic>
    </p:spTree>
    <p:extLst>
      <p:ext uri="{BB962C8B-B14F-4D97-AF65-F5344CB8AC3E}">
        <p14:creationId xmlns:p14="http://schemas.microsoft.com/office/powerpoint/2010/main" val="32011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D996B-DED7-4286-234E-580A17032BB8}"/>
              </a:ext>
            </a:extLst>
          </p:cNvPr>
          <p:cNvSpPr>
            <a:spLocks noGrp="1"/>
          </p:cNvSpPr>
          <p:nvPr>
            <p:ph idx="1"/>
          </p:nvPr>
        </p:nvSpPr>
        <p:spPr>
          <a:xfrm>
            <a:off x="1287866" y="2641120"/>
            <a:ext cx="9144000" cy="3127248"/>
          </a:xfrm>
        </p:spPr>
        <p:txBody>
          <a:bodyPr vert="horz" lIns="91440" tIns="45720" rIns="91440" bIns="45720" rtlCol="0" anchor="t">
            <a:normAutofit/>
          </a:bodyPr>
          <a:lstStyle/>
          <a:p>
            <a:pPr>
              <a:buFont typeface="Wingdings" panose="020B0504020202020204" pitchFamily="34" charset="0"/>
              <a:buChar char="q"/>
            </a:pPr>
            <a:r>
              <a:rPr lang="en-US" sz="1700" b="1" dirty="0">
                <a:ea typeface="+mn-lt"/>
                <a:cs typeface="+mn-lt"/>
              </a:rPr>
              <a:t>GPS Sensors</a:t>
            </a:r>
            <a:r>
              <a:rPr lang="en-US" sz="1700" dirty="0">
                <a:ea typeface="+mn-lt"/>
                <a:cs typeface="+mn-lt"/>
              </a:rPr>
              <a:t>: GPS sensors can track the location and speed of buses, trams, or other vehicles in the public transit fleet. This data helps in real-time vehicle tracking, route optimization, and accurate arrival time predictions for passengers.</a:t>
            </a:r>
            <a:endParaRPr lang="en-US"/>
          </a:p>
          <a:p>
            <a:pPr>
              <a:buFont typeface="Wingdings" panose="020B0504020202020204" pitchFamily="34" charset="0"/>
              <a:buChar char="q"/>
            </a:pPr>
            <a:r>
              <a:rPr lang="en-US" sz="1700" b="1" dirty="0">
                <a:latin typeface="Arial"/>
                <a:cs typeface="Arial"/>
              </a:rPr>
              <a:t>Proximity Sensors</a:t>
            </a:r>
            <a:r>
              <a:rPr lang="en-US" sz="1700" dirty="0">
                <a:latin typeface="Arial"/>
                <a:cs typeface="Arial"/>
              </a:rPr>
              <a:t>: Proximity sensors can be used to detect when a vehicle is approaching a bus stop or transit station. This information can be used to trigger announcements or alerts for passengers and provide real-time updates.</a:t>
            </a:r>
          </a:p>
          <a:p>
            <a:pPr>
              <a:buFont typeface="Wingdings" panose="020B0504020202020204" pitchFamily="34" charset="0"/>
              <a:buChar char="q"/>
            </a:pPr>
            <a:r>
              <a:rPr lang="en-US" sz="1600" b="1" dirty="0">
                <a:ea typeface="+mn-lt"/>
                <a:cs typeface="+mn-lt"/>
              </a:rPr>
              <a:t>Passenger Counting Sensors</a:t>
            </a:r>
            <a:r>
              <a:rPr lang="en-US" sz="1600" dirty="0">
                <a:ea typeface="+mn-lt"/>
                <a:cs typeface="+mn-lt"/>
              </a:rPr>
              <a:t>: These sensors, which can be based on infrared, ultrasonic, or other technologies, are installed in vehicles or at transportation hubs to count passengers boarding and alighting. This data helps optimize capacity planning and resource allocation.</a:t>
            </a:r>
            <a:endParaRPr lang="en-US" sz="1600">
              <a:latin typeface="Arial"/>
              <a:cs typeface="Arial"/>
            </a:endParaRPr>
          </a:p>
        </p:txBody>
      </p:sp>
      <p:sp>
        <p:nvSpPr>
          <p:cNvPr id="5" name="TextBox 4">
            <a:extLst>
              <a:ext uri="{FF2B5EF4-FFF2-40B4-BE49-F238E27FC236}">
                <a16:creationId xmlns:a16="http://schemas.microsoft.com/office/drawing/2014/main" id="{FF5FEC18-1030-41DE-D8D6-DCE5DDB3243C}"/>
              </a:ext>
            </a:extLst>
          </p:cNvPr>
          <p:cNvSpPr txBox="1"/>
          <p:nvPr/>
        </p:nvSpPr>
        <p:spPr>
          <a:xfrm>
            <a:off x="1288212" y="1388853"/>
            <a:ext cx="50579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Söhne"/>
              </a:rPr>
              <a:t> Sensors:</a:t>
            </a:r>
            <a:r>
              <a:rPr lang="en-US" dirty="0">
                <a:solidFill>
                  <a:srgbClr val="374151"/>
                </a:solidFill>
                <a:latin typeface="Söhne"/>
              </a:rPr>
              <a:t> </a:t>
            </a:r>
            <a:endParaRPr lang="en-US">
              <a:solidFill>
                <a:srgbClr val="374151"/>
              </a:solidFill>
              <a:latin typeface="Söhne"/>
            </a:endParaRPr>
          </a:p>
        </p:txBody>
      </p:sp>
    </p:spTree>
    <p:extLst>
      <p:ext uri="{BB962C8B-B14F-4D97-AF65-F5344CB8AC3E}">
        <p14:creationId xmlns:p14="http://schemas.microsoft.com/office/powerpoint/2010/main" val="1058247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A8DE6-D5C0-C22D-F84D-28190E240821}"/>
              </a:ext>
            </a:extLst>
          </p:cNvPr>
          <p:cNvSpPr>
            <a:spLocks noGrp="1"/>
          </p:cNvSpPr>
          <p:nvPr>
            <p:ph idx="1"/>
          </p:nvPr>
        </p:nvSpPr>
        <p:spPr>
          <a:xfrm>
            <a:off x="1230357" y="1073989"/>
            <a:ext cx="9144000" cy="3127248"/>
          </a:xfrm>
        </p:spPr>
        <p:txBody>
          <a:bodyPr vert="horz" lIns="91440" tIns="45720" rIns="91440" bIns="45720" rtlCol="0" anchor="t">
            <a:noAutofit/>
          </a:bodyPr>
          <a:lstStyle/>
          <a:p>
            <a:pPr marL="0" indent="0">
              <a:buNone/>
            </a:pPr>
            <a:r>
              <a:rPr lang="en-US" sz="2000" b="1" dirty="0">
                <a:ea typeface="+mn-lt"/>
                <a:cs typeface="+mn-lt"/>
              </a:rPr>
              <a:t>1. Sensor Data Collection:</a:t>
            </a:r>
            <a:endParaRPr lang="en-US" sz="2000" dirty="0"/>
          </a:p>
          <a:p>
            <a:pPr>
              <a:buFont typeface="Wingdings" panose="020B0504020202020204" pitchFamily="34" charset="0"/>
              <a:buChar char="q"/>
            </a:pPr>
            <a:r>
              <a:rPr lang="en-US" sz="2000" dirty="0">
                <a:solidFill>
                  <a:srgbClr val="374151"/>
                </a:solidFill>
                <a:ea typeface="+mn-lt"/>
                <a:cs typeface="+mn-lt"/>
              </a:rPr>
              <a:t>IoT sensors are strategically deployed throughout the transit system. These sensors can include GPS sensors on vehicles, passenger counters, environmental sensors, and more.</a:t>
            </a:r>
            <a:endParaRPr lang="en-US" sz="2000" dirty="0"/>
          </a:p>
          <a:p>
            <a:pPr>
              <a:buFont typeface="Wingdings" panose="020B0504020202020204" pitchFamily="34" charset="0"/>
              <a:buChar char="q"/>
            </a:pPr>
            <a:r>
              <a:rPr lang="en-US" sz="2000" dirty="0">
                <a:solidFill>
                  <a:srgbClr val="374151"/>
                </a:solidFill>
                <a:ea typeface="+mn-lt"/>
                <a:cs typeface="+mn-lt"/>
              </a:rPr>
              <a:t>Sensors continuously collect data related to vehicle location, passenger counts, environmental conditions, and other relevant information.</a:t>
            </a:r>
            <a:endParaRPr lang="en-US" sz="2000" dirty="0"/>
          </a:p>
          <a:p>
            <a:pPr marL="0" indent="0">
              <a:buNone/>
            </a:pPr>
            <a:r>
              <a:rPr lang="en-US" sz="2000" b="1" dirty="0">
                <a:ea typeface="+mn-lt"/>
                <a:cs typeface="+mn-lt"/>
              </a:rPr>
              <a:t>2. Data Transmission Protocols:</a:t>
            </a:r>
            <a:endParaRPr lang="en-US" sz="2000" dirty="0"/>
          </a:p>
          <a:p>
            <a:pPr>
              <a:buFont typeface="Wingdings" panose="020B0504020202020204" pitchFamily="34" charset="0"/>
              <a:buChar char="q"/>
            </a:pPr>
            <a:r>
              <a:rPr lang="en-US" sz="2000" dirty="0">
                <a:solidFill>
                  <a:srgbClr val="374151"/>
                </a:solidFill>
                <a:ea typeface="+mn-lt"/>
                <a:cs typeface="+mn-lt"/>
              </a:rPr>
              <a:t>IoT sensors use various communication protocols to transmit data to the platform. Common protocols include MQTT, HTTP/HTTPS, CoAP, and WebSocket.</a:t>
            </a:r>
            <a:endParaRPr lang="en-US" sz="2000" dirty="0"/>
          </a:p>
          <a:p>
            <a:pPr marL="0" indent="0">
              <a:buNone/>
            </a:pPr>
            <a:r>
              <a:rPr lang="en-US" sz="2000" b="1" dirty="0">
                <a:ea typeface="+mn-lt"/>
                <a:cs typeface="+mn-lt"/>
              </a:rPr>
              <a:t>3. Wireless Connectivity:</a:t>
            </a:r>
            <a:endParaRPr lang="en-US" sz="2000" dirty="0"/>
          </a:p>
          <a:p>
            <a:pPr>
              <a:buFont typeface="Wingdings" panose="020B0504020202020204" pitchFamily="34" charset="0"/>
              <a:buChar char="q"/>
            </a:pPr>
            <a:r>
              <a:rPr lang="en-US" sz="2000" dirty="0">
                <a:solidFill>
                  <a:srgbClr val="374151"/>
                </a:solidFill>
                <a:ea typeface="+mn-lt"/>
                <a:cs typeface="+mn-lt"/>
              </a:rPr>
              <a:t>IoT sensors typically connect to the internet or a local network via wireless technologies, such as cellular networks (3G, 4G, 5G), Wi-Fi, or </a:t>
            </a:r>
            <a:r>
              <a:rPr lang="en-US" sz="2000" err="1">
                <a:solidFill>
                  <a:srgbClr val="374151"/>
                </a:solidFill>
                <a:ea typeface="+mn-lt"/>
                <a:cs typeface="+mn-lt"/>
              </a:rPr>
              <a:t>LoRaWAN</a:t>
            </a:r>
            <a:r>
              <a:rPr lang="en-US" sz="2000" dirty="0">
                <a:solidFill>
                  <a:srgbClr val="374151"/>
                </a:solidFill>
                <a:ea typeface="+mn-lt"/>
                <a:cs typeface="+mn-lt"/>
              </a:rPr>
              <a:t>, depending on the deployment location and infrastructure</a:t>
            </a:r>
            <a:endParaRPr lang="en-US" sz="2000" dirty="0"/>
          </a:p>
          <a:p>
            <a:endParaRPr lang="en-US" sz="4000" dirty="0"/>
          </a:p>
        </p:txBody>
      </p:sp>
    </p:spTree>
    <p:extLst>
      <p:ext uri="{BB962C8B-B14F-4D97-AF65-F5344CB8AC3E}">
        <p14:creationId xmlns:p14="http://schemas.microsoft.com/office/powerpoint/2010/main" val="298250861"/>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41242B"/>
      </a:dk2>
      <a:lt2>
        <a:srgbClr val="E2E4E8"/>
      </a:lt2>
      <a:accent1>
        <a:srgbClr val="B69E7A"/>
      </a:accent1>
      <a:accent2>
        <a:srgbClr val="BA897F"/>
      </a:accent2>
      <a:accent3>
        <a:srgbClr val="C4929E"/>
      </a:accent3>
      <a:accent4>
        <a:srgbClr val="BA7FA6"/>
      </a:accent4>
      <a:accent5>
        <a:srgbClr val="C193C4"/>
      </a:accent5>
      <a:accent6>
        <a:srgbClr val="9D7FBA"/>
      </a:accent6>
      <a:hlink>
        <a:srgbClr val="6582AC"/>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PrismaticVTI</vt:lpstr>
      <vt:lpstr>Public Transport Optimization</vt:lpstr>
      <vt:lpstr>Project Definition:</vt:lpstr>
      <vt:lpstr>What is IOT and how it’s involving in the transportation system:</vt:lpstr>
      <vt:lpstr>How the IOT is changing the transportation system:  • Improve the traveler experience • Smart road and traffic management • Parking  • Bridge sensors • Bicycle and pedestrian monitoring and safety  • Micro-navigation in public transportation  •Airport and air travels  • IOT in travel innovations</vt:lpstr>
      <vt:lpstr>5 Top applications of IOT in Transportation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918438907012</cp:lastModifiedBy>
  <cp:revision>210</cp:revision>
  <dcterms:created xsi:type="dcterms:W3CDTF">2023-09-27T08:50:25Z</dcterms:created>
  <dcterms:modified xsi:type="dcterms:W3CDTF">2023-09-27T12:13:45Z</dcterms:modified>
</cp:coreProperties>
</file>