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66" r:id="rId2"/>
    <p:sldId id="270" r:id="rId3"/>
    <p:sldId id="267" r:id="rId4"/>
    <p:sldId id="257" r:id="rId5"/>
    <p:sldId id="256" r:id="rId6"/>
    <p:sldId id="258" r:id="rId7"/>
    <p:sldId id="259" r:id="rId8"/>
    <p:sldId id="260" r:id="rId9"/>
    <p:sldId id="262" r:id="rId10"/>
    <p:sldId id="263" r:id="rId11"/>
    <p:sldId id="264" r:id="rId12"/>
    <p:sldId id="261" r:id="rId13"/>
    <p:sldId id="268" r:id="rId14"/>
    <p:sldId id="265"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oleObject" Target="file:///C:\Users\roysh\Desktop\19.9.24projectAnalysis\19.9.24_Expense%20details%20for%206%20months%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oysh\Desktop\19.9.24projectAnalysis\19.9.24_Expense%20details%20for%206%20months%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oysh\Desktop\19.9.24projectAnalysis\Book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oysh\Desktop\19.9.24projectAnalysis\Book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oysh\Desktop\19.9.24projectAnalysis\Book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oysh\Desktop\19.9.24projectAnalysis\june_expence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[19.9.24_Expense details for 6 months (1).xlsx]Sheet1!PivotTable1</c:name>
    <c:fmtId val="8"/>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Sheet1!$B$3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96C-4A1C-B222-6E8BD53055F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96C-4A1C-B222-6E8BD53055F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96C-4A1C-B222-6E8BD53055F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F96C-4A1C-B222-6E8BD53055FF}"/>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F96C-4A1C-B222-6E8BD53055FF}"/>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F96C-4A1C-B222-6E8BD53055FF}"/>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F96C-4A1C-B222-6E8BD53055FF}"/>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Sheet1!$A$4:$A$11</c:f>
              <c:strCache>
                <c:ptCount val="7"/>
                <c:pt idx="0">
                  <c:v>Doctor and Medicine</c:v>
                </c:pt>
                <c:pt idx="1">
                  <c:v>Entertainment</c:v>
                </c:pt>
                <c:pt idx="2">
                  <c:v>Food</c:v>
                </c:pt>
                <c:pt idx="3">
                  <c:v>Grocery</c:v>
                </c:pt>
                <c:pt idx="4">
                  <c:v>Miscellaneous</c:v>
                </c:pt>
                <c:pt idx="5">
                  <c:v>Shopping</c:v>
                </c:pt>
                <c:pt idx="6">
                  <c:v>Ticket and Bills</c:v>
                </c:pt>
              </c:strCache>
            </c:strRef>
          </c:cat>
          <c:val>
            <c:numRef>
              <c:f>Sheet1!$B$4:$B$11</c:f>
              <c:numCache>
                <c:formatCode>General</c:formatCode>
                <c:ptCount val="7"/>
                <c:pt idx="0">
                  <c:v>4000</c:v>
                </c:pt>
                <c:pt idx="1">
                  <c:v>12000</c:v>
                </c:pt>
                <c:pt idx="2">
                  <c:v>4940</c:v>
                </c:pt>
                <c:pt idx="3">
                  <c:v>30990</c:v>
                </c:pt>
                <c:pt idx="4">
                  <c:v>7720</c:v>
                </c:pt>
                <c:pt idx="5">
                  <c:v>8700</c:v>
                </c:pt>
                <c:pt idx="6">
                  <c:v>16040</c:v>
                </c:pt>
              </c:numCache>
            </c:numRef>
          </c:val>
          <c:extLst>
            <c:ext xmlns:c16="http://schemas.microsoft.com/office/drawing/2014/chart" uri="{C3380CC4-5D6E-409C-BE32-E72D297353CC}">
              <c16:uniqueId val="{0000000E-F96C-4A1C-B222-6E8BD53055F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[19.9.24_Expense details for 6 months (1).xlsx]Sheet2!PivotTable2</c:name>
    <c:fmtId val="16"/>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Sheet2!$B$3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multiLvlStrRef>
              <c:f>Sheet2!$A$4:$A$16</c:f>
              <c:multiLvlStrCache>
                <c:ptCount val="9"/>
                <c:lvl>
                  <c:pt idx="0">
                    <c:v>Mother's doctor visit</c:v>
                  </c:pt>
                  <c:pt idx="1">
                    <c:v>Mother's medicine</c:v>
                  </c:pt>
                  <c:pt idx="2">
                    <c:v>Movie</c:v>
                  </c:pt>
                  <c:pt idx="3">
                    <c:v>North Bengal Trip</c:v>
                  </c:pt>
                  <c:pt idx="4">
                    <c:v>Outing with friends</c:v>
                  </c:pt>
                  <c:pt idx="5">
                    <c:v>Electricity bill</c:v>
                  </c:pt>
                  <c:pt idx="6">
                    <c:v>Gas</c:v>
                  </c:pt>
                  <c:pt idx="7">
                    <c:v>House help</c:v>
                  </c:pt>
                  <c:pt idx="8">
                    <c:v>Railway Monthly Ticket</c:v>
                  </c:pt>
                </c:lvl>
                <c:lvl>
                  <c:pt idx="0">
                    <c:v>Doctor and Medicine</c:v>
                  </c:pt>
                  <c:pt idx="2">
                    <c:v>Entertainment</c:v>
                  </c:pt>
                  <c:pt idx="5">
                    <c:v>Ticket and Bills</c:v>
                  </c:pt>
                </c:lvl>
              </c:multiLvlStrCache>
            </c:multiLvlStrRef>
          </c:cat>
          <c:val>
            <c:numRef>
              <c:f>Sheet2!$B$4:$B$16</c:f>
              <c:numCache>
                <c:formatCode>General</c:formatCode>
                <c:ptCount val="9"/>
                <c:pt idx="0">
                  <c:v>1300</c:v>
                </c:pt>
                <c:pt idx="1">
                  <c:v>2700</c:v>
                </c:pt>
                <c:pt idx="2">
                  <c:v>2500</c:v>
                </c:pt>
                <c:pt idx="3">
                  <c:v>7500</c:v>
                </c:pt>
                <c:pt idx="4">
                  <c:v>2000</c:v>
                </c:pt>
                <c:pt idx="5">
                  <c:v>2940</c:v>
                </c:pt>
                <c:pt idx="6">
                  <c:v>5100</c:v>
                </c:pt>
                <c:pt idx="7">
                  <c:v>6000</c:v>
                </c:pt>
                <c:pt idx="8">
                  <c:v>2000</c:v>
                </c:pt>
              </c:numCache>
            </c:numRef>
          </c:val>
          <c:extLst>
            <c:ext xmlns:c16="http://schemas.microsoft.com/office/drawing/2014/chart" uri="{C3380CC4-5D6E-409C-BE32-E72D297353CC}">
              <c16:uniqueId val="{00000000-7A04-4FE7-9653-439C92BACA71}"/>
            </c:ext>
          </c:extLst>
        </c:ser>
        <c:dLbls>
          <c:showLegendKey val="0"/>
          <c:showVal val="0"/>
          <c:showCatName val="0"/>
          <c:showSerName val="0"/>
          <c:showPercent val="0"/>
          <c:showBubbleSize val="0"/>
        </c:dLbls>
        <c:gapWidth val="150"/>
        <c:shape val="box"/>
        <c:axId val="93942783"/>
        <c:axId val="93943743"/>
        <c:axId val="0"/>
      </c:bar3DChart>
      <c:catAx>
        <c:axId val="939427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3943743"/>
        <c:crosses val="autoZero"/>
        <c:auto val="1"/>
        <c:lblAlgn val="ctr"/>
        <c:lblOffset val="100"/>
        <c:noMultiLvlLbl val="0"/>
      </c:catAx>
      <c:valAx>
        <c:axId val="93943743"/>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39427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[19.9.24_Expense details for 6 months (1).xlsx]Sheet3!PivotTable3</c:name>
    <c:fmtId val="2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0"/>
    </c:view3D>
    <c:floor>
      <c:thickness val="0"/>
      <c:spPr>
        <a:noFill/>
        <a:ln w="9525" cap="flat" cmpd="sng" algn="ctr">
          <a:solidFill>
            <a:schemeClr val="tx1">
              <a:lumMod val="15000"/>
              <a:lumOff val="85000"/>
            </a:schemeClr>
          </a:solidFill>
          <a:round/>
        </a:ln>
        <a:effectLst/>
        <a:sp3d contourW="9525">
          <a:contourClr>
            <a:schemeClr val="tx1">
              <a:lumMod val="15000"/>
              <a:lumOff val="85000"/>
            </a:schemeClr>
          </a:contourClr>
        </a:sp3d>
      </c:spPr>
    </c:floor>
    <c:sideWall>
      <c:thickness val="0"/>
      <c:spPr>
        <a:noFill/>
        <a:ln>
          <a:noFill/>
        </a:ln>
        <a:effectLst/>
        <a:sp3d/>
      </c:spPr>
    </c:sideWall>
    <c:backWall>
      <c:thickness val="0"/>
      <c:spPr>
        <a:noFill/>
        <a:ln>
          <a:noFill/>
        </a:ln>
        <a:effectLst/>
        <a:sp3d/>
      </c:spPr>
    </c:backWall>
    <c:plotArea>
      <c:layout/>
      <c:area3DChart>
        <c:grouping val="stacked"/>
        <c:varyColors val="0"/>
        <c:ser>
          <c:idx val="0"/>
          <c:order val="0"/>
          <c:tx>
            <c:strRef>
              <c:f>Sheet3!$B$3</c:f>
              <c:strCache>
                <c:ptCount val="1"/>
                <c:pt idx="0">
                  <c:v>Total</c:v>
                </c:pt>
              </c:strCache>
            </c:strRef>
          </c:tx>
          <c:spPr>
            <a:solidFill>
              <a:schemeClr val="accent2"/>
            </a:solidFill>
            <a:ln>
              <a:noFill/>
            </a:ln>
            <a:effectLst/>
            <a:sp3d/>
          </c:spPr>
          <c:cat>
            <c:multiLvlStrRef>
              <c:f>Sheet3!$A$4:$A$17</c:f>
              <c:multiLvlStrCache>
                <c:ptCount val="11"/>
                <c:lvl>
                  <c:pt idx="0">
                    <c:v>Beverages</c:v>
                  </c:pt>
                  <c:pt idx="1">
                    <c:v>Bread and bakery</c:v>
                  </c:pt>
                  <c:pt idx="2">
                    <c:v>Foodgrains and cereals</c:v>
                  </c:pt>
                  <c:pt idx="3">
                    <c:v>Fruit</c:v>
                  </c:pt>
                  <c:pt idx="4">
                    <c:v>Oil and spices</c:v>
                  </c:pt>
                  <c:pt idx="5">
                    <c:v>Snacks</c:v>
                  </c:pt>
                  <c:pt idx="6">
                    <c:v>Vegetables</c:v>
                  </c:pt>
                  <c:pt idx="7">
                    <c:v>Electricity bill</c:v>
                  </c:pt>
                  <c:pt idx="8">
                    <c:v>Gas</c:v>
                  </c:pt>
                  <c:pt idx="9">
                    <c:v>House help</c:v>
                  </c:pt>
                  <c:pt idx="10">
                    <c:v>Railway Monthly Ticket</c:v>
                  </c:pt>
                </c:lvl>
                <c:lvl>
                  <c:pt idx="0">
                    <c:v>Grocery</c:v>
                  </c:pt>
                  <c:pt idx="7">
                    <c:v>Ticket and Bills</c:v>
                  </c:pt>
                </c:lvl>
              </c:multiLvlStrCache>
            </c:multiLvlStrRef>
          </c:cat>
          <c:val>
            <c:numRef>
              <c:f>Sheet3!$B$4:$B$17</c:f>
              <c:numCache>
                <c:formatCode>General</c:formatCode>
                <c:ptCount val="11"/>
                <c:pt idx="0">
                  <c:v>860</c:v>
                </c:pt>
                <c:pt idx="1">
                  <c:v>1600</c:v>
                </c:pt>
                <c:pt idx="2">
                  <c:v>7660</c:v>
                </c:pt>
                <c:pt idx="3">
                  <c:v>3050</c:v>
                </c:pt>
                <c:pt idx="4">
                  <c:v>2990</c:v>
                </c:pt>
                <c:pt idx="5">
                  <c:v>5440</c:v>
                </c:pt>
                <c:pt idx="6">
                  <c:v>9390</c:v>
                </c:pt>
                <c:pt idx="7">
                  <c:v>2940</c:v>
                </c:pt>
                <c:pt idx="8">
                  <c:v>5100</c:v>
                </c:pt>
                <c:pt idx="9">
                  <c:v>6000</c:v>
                </c:pt>
                <c:pt idx="10">
                  <c:v>2000</c:v>
                </c:pt>
              </c:numCache>
            </c:numRef>
          </c:val>
          <c:extLst>
            <c:ext xmlns:c16="http://schemas.microsoft.com/office/drawing/2014/chart" uri="{C3380CC4-5D6E-409C-BE32-E72D297353CC}">
              <c16:uniqueId val="{00000000-4B42-481F-8834-14FBED473C78}"/>
            </c:ext>
          </c:extLst>
        </c:ser>
        <c:dLbls>
          <c:showLegendKey val="0"/>
          <c:showVal val="0"/>
          <c:showCatName val="0"/>
          <c:showSerName val="0"/>
          <c:showPercent val="0"/>
          <c:showBubbleSize val="0"/>
        </c:dLbls>
        <c:axId val="1058081280"/>
        <c:axId val="1058074560"/>
        <c:axId val="0"/>
      </c:area3DChart>
      <c:catAx>
        <c:axId val="10580812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074560"/>
        <c:crosses val="autoZero"/>
        <c:auto val="1"/>
        <c:lblAlgn val="ctr"/>
        <c:lblOffset val="100"/>
        <c:noMultiLvlLbl val="0"/>
      </c:catAx>
      <c:valAx>
        <c:axId val="1058074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8081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[19.9.24_Expense details for 6 months (1).xlsx]Sheet5!PivotTable4</c:name>
    <c:fmtId val="16"/>
  </c:pivotSource>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highlight>
                <a:srgbClr val="FFFF00"/>
              </a:highligh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highlight>
                    <a:srgbClr val="FFFF00"/>
                  </a:highligh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43608812641052297"/>
          <c:y val="0.11033464566929134"/>
          <c:w val="0.49726290463692041"/>
          <c:h val="0.70959135316418775"/>
        </c:manualLayout>
      </c:layout>
      <c:barChart>
        <c:barDir val="bar"/>
        <c:grouping val="clustered"/>
        <c:varyColors val="0"/>
        <c:ser>
          <c:idx val="0"/>
          <c:order val="0"/>
          <c:tx>
            <c:strRef>
              <c:f>Sheet5!$B$3</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Sheet5!$A$4:$A$16</c:f>
              <c:multiLvlStrCache>
                <c:ptCount val="10"/>
                <c:lvl>
                  <c:pt idx="0">
                    <c:v>Beverages</c:v>
                  </c:pt>
                  <c:pt idx="1">
                    <c:v>Bread and bakery</c:v>
                  </c:pt>
                  <c:pt idx="2">
                    <c:v>Foodgrains and cereals</c:v>
                  </c:pt>
                  <c:pt idx="3">
                    <c:v>Fruit</c:v>
                  </c:pt>
                  <c:pt idx="4">
                    <c:v>Oil and spices</c:v>
                  </c:pt>
                  <c:pt idx="5">
                    <c:v>Snacks</c:v>
                  </c:pt>
                  <c:pt idx="6">
                    <c:v>Vegetables</c:v>
                  </c:pt>
                  <c:pt idx="7">
                    <c:v>Shirts</c:v>
                  </c:pt>
                  <c:pt idx="8">
                    <c:v>Shoes</c:v>
                  </c:pt>
                  <c:pt idx="9">
                    <c:v>Tshirt and Jeans</c:v>
                  </c:pt>
                </c:lvl>
                <c:lvl>
                  <c:pt idx="0">
                    <c:v>Grocery</c:v>
                  </c:pt>
                  <c:pt idx="7">
                    <c:v>Shopping</c:v>
                  </c:pt>
                </c:lvl>
              </c:multiLvlStrCache>
            </c:multiLvlStrRef>
          </c:cat>
          <c:val>
            <c:numRef>
              <c:f>Sheet5!$B$4:$B$16</c:f>
              <c:numCache>
                <c:formatCode>General</c:formatCode>
                <c:ptCount val="10"/>
                <c:pt idx="0">
                  <c:v>860</c:v>
                </c:pt>
                <c:pt idx="1">
                  <c:v>1600</c:v>
                </c:pt>
                <c:pt idx="2">
                  <c:v>7660</c:v>
                </c:pt>
                <c:pt idx="3">
                  <c:v>3050</c:v>
                </c:pt>
                <c:pt idx="4">
                  <c:v>2990</c:v>
                </c:pt>
                <c:pt idx="5">
                  <c:v>5440</c:v>
                </c:pt>
                <c:pt idx="6">
                  <c:v>9390</c:v>
                </c:pt>
                <c:pt idx="7">
                  <c:v>3500</c:v>
                </c:pt>
                <c:pt idx="8">
                  <c:v>2700</c:v>
                </c:pt>
                <c:pt idx="9">
                  <c:v>2500</c:v>
                </c:pt>
              </c:numCache>
            </c:numRef>
          </c:val>
          <c:extLst>
            <c:ext xmlns:c16="http://schemas.microsoft.com/office/drawing/2014/chart" uri="{C3380CC4-5D6E-409C-BE32-E72D297353CC}">
              <c16:uniqueId val="{00000000-4611-414A-B2F9-07BF07F4BD15}"/>
            </c:ext>
          </c:extLst>
        </c:ser>
        <c:dLbls>
          <c:showLegendKey val="0"/>
          <c:showVal val="0"/>
          <c:showCatName val="0"/>
          <c:showSerName val="0"/>
          <c:showPercent val="0"/>
          <c:showBubbleSize val="0"/>
        </c:dLbls>
        <c:gapWidth val="115"/>
        <c:overlap val="-20"/>
        <c:axId val="2051862287"/>
        <c:axId val="2051864207"/>
      </c:barChart>
      <c:catAx>
        <c:axId val="2051862287"/>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highlight>
                  <a:srgbClr val="FFFF00"/>
                </a:highlight>
                <a:latin typeface="+mn-lt"/>
                <a:ea typeface="+mn-ea"/>
                <a:cs typeface="+mn-cs"/>
              </a:defRPr>
            </a:pPr>
            <a:endParaRPr lang="en-US"/>
          </a:p>
        </c:txPr>
        <c:crossAx val="2051864207"/>
        <c:crosses val="autoZero"/>
        <c:auto val="1"/>
        <c:lblAlgn val="ctr"/>
        <c:lblOffset val="100"/>
        <c:noMultiLvlLbl val="0"/>
      </c:catAx>
      <c:valAx>
        <c:axId val="20518642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highlight>
                  <a:srgbClr val="FFFF00"/>
                </a:highlight>
                <a:latin typeface="+mn-lt"/>
                <a:ea typeface="+mn-ea"/>
                <a:cs typeface="+mn-cs"/>
              </a:defRPr>
            </a:pPr>
            <a:endParaRPr lang="en-US"/>
          </a:p>
        </c:txPr>
        <c:crossAx val="2051862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highlight>
                <a:srgbClr val="FFFF00"/>
              </a:highligh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00"/>
    </a:solidFill>
    <a:ln w="9525" cap="flat" cmpd="sng" algn="ctr">
      <a:solidFill>
        <a:schemeClr val="tx1">
          <a:lumMod val="15000"/>
          <a:lumOff val="85000"/>
        </a:schemeClr>
      </a:solidFill>
      <a:round/>
    </a:ln>
    <a:effectLst/>
  </c:spPr>
  <c:txPr>
    <a:bodyPr/>
    <a:lstStyle/>
    <a:p>
      <a:pPr>
        <a:defRPr>
          <a:highlight>
            <a:srgbClr val="FFFF00"/>
          </a:highligh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[Book1.xlsx]Sheet1!PivotTable4</c:name>
    <c:fmtId val="8"/>
  </c:pivotSource>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3"/>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4"/>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5"/>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6"/>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7"/>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8"/>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1"/>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2"/>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3"/>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
        <c:idx val="14"/>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c:f>
              <c:strCache>
                <c:ptCount val="1"/>
                <c:pt idx="0">
                  <c:v>Total</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CDE3-4AAD-A966-C5F90CA8254C}"/>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CDE3-4AAD-A966-C5F90CA8254C}"/>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CDE3-4AAD-A966-C5F90CA8254C}"/>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7-CDE3-4AAD-A966-C5F90CA8254C}"/>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9-CDE3-4AAD-A966-C5F90CA8254C}"/>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B-CDE3-4AAD-A966-C5F90CA8254C}"/>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Sheet1!$A$4:$A$10</c:f>
              <c:strCache>
                <c:ptCount val="6"/>
                <c:pt idx="0">
                  <c:v>January</c:v>
                </c:pt>
                <c:pt idx="1">
                  <c:v>February</c:v>
                </c:pt>
                <c:pt idx="2">
                  <c:v>March</c:v>
                </c:pt>
                <c:pt idx="3">
                  <c:v>April</c:v>
                </c:pt>
                <c:pt idx="4">
                  <c:v>May</c:v>
                </c:pt>
                <c:pt idx="5">
                  <c:v>June</c:v>
                </c:pt>
              </c:strCache>
            </c:strRef>
          </c:cat>
          <c:val>
            <c:numRef>
              <c:f>Sheet1!$B$4:$B$10</c:f>
              <c:numCache>
                <c:formatCode>General</c:formatCode>
                <c:ptCount val="6"/>
                <c:pt idx="0">
                  <c:v>6750</c:v>
                </c:pt>
                <c:pt idx="1">
                  <c:v>10620</c:v>
                </c:pt>
                <c:pt idx="2">
                  <c:v>7410</c:v>
                </c:pt>
                <c:pt idx="3">
                  <c:v>2550</c:v>
                </c:pt>
                <c:pt idx="4">
                  <c:v>5500</c:v>
                </c:pt>
                <c:pt idx="5">
                  <c:v>6150</c:v>
                </c:pt>
              </c:numCache>
            </c:numRef>
          </c:val>
          <c:extLst>
            <c:ext xmlns:c16="http://schemas.microsoft.com/office/drawing/2014/chart" uri="{C3380CC4-5D6E-409C-BE32-E72D297353CC}">
              <c16:uniqueId val="{0000000C-CDE3-4AAD-A966-C5F90CA8254C}"/>
            </c:ext>
          </c:extLst>
        </c:ser>
        <c:dLbls>
          <c:dLblPos val="inEnd"/>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FF00"/>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 2!PivotTable5</c:name>
    <c:fmtId val="14"/>
  </c:pivotSource>
  <c:chart>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 2'!$B$3</c:f>
              <c:strCache>
                <c:ptCount val="1"/>
                <c:pt idx="0">
                  <c:v>Count of Items</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 2'!$A$4:$A$11</c:f>
              <c:strCache>
                <c:ptCount val="7"/>
                <c:pt idx="0">
                  <c:v>Doctor and Medicine</c:v>
                </c:pt>
                <c:pt idx="1">
                  <c:v>Entertainment</c:v>
                </c:pt>
                <c:pt idx="2">
                  <c:v>Food</c:v>
                </c:pt>
                <c:pt idx="3">
                  <c:v>Grocery</c:v>
                </c:pt>
                <c:pt idx="4">
                  <c:v>Miscellaneous</c:v>
                </c:pt>
                <c:pt idx="5">
                  <c:v>Shopping</c:v>
                </c:pt>
                <c:pt idx="6">
                  <c:v>Ticket and Bills</c:v>
                </c:pt>
              </c:strCache>
            </c:strRef>
          </c:cat>
          <c:val>
            <c:numRef>
              <c:f>'Sheet 2'!$B$4:$B$11</c:f>
              <c:numCache>
                <c:formatCode>General</c:formatCode>
                <c:ptCount val="7"/>
                <c:pt idx="0">
                  <c:v>6</c:v>
                </c:pt>
                <c:pt idx="1">
                  <c:v>4</c:v>
                </c:pt>
                <c:pt idx="2">
                  <c:v>3</c:v>
                </c:pt>
                <c:pt idx="3">
                  <c:v>7</c:v>
                </c:pt>
                <c:pt idx="4">
                  <c:v>5</c:v>
                </c:pt>
                <c:pt idx="5">
                  <c:v>4</c:v>
                </c:pt>
                <c:pt idx="6">
                  <c:v>7</c:v>
                </c:pt>
              </c:numCache>
            </c:numRef>
          </c:val>
          <c:extLst>
            <c:ext xmlns:c16="http://schemas.microsoft.com/office/drawing/2014/chart" uri="{C3380CC4-5D6E-409C-BE32-E72D297353CC}">
              <c16:uniqueId val="{00000000-8A96-47D2-A9F2-75D3E23E40F7}"/>
            </c:ext>
          </c:extLst>
        </c:ser>
        <c:ser>
          <c:idx val="1"/>
          <c:order val="1"/>
          <c:tx>
            <c:strRef>
              <c:f>'Sheet 2'!$C$3</c:f>
              <c:strCache>
                <c:ptCount val="1"/>
                <c:pt idx="0">
                  <c:v>Sum of Expense (INR)</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 2'!$A$4:$A$11</c:f>
              <c:strCache>
                <c:ptCount val="7"/>
                <c:pt idx="0">
                  <c:v>Doctor and Medicine</c:v>
                </c:pt>
                <c:pt idx="1">
                  <c:v>Entertainment</c:v>
                </c:pt>
                <c:pt idx="2">
                  <c:v>Food</c:v>
                </c:pt>
                <c:pt idx="3">
                  <c:v>Grocery</c:v>
                </c:pt>
                <c:pt idx="4">
                  <c:v>Miscellaneous</c:v>
                </c:pt>
                <c:pt idx="5">
                  <c:v>Shopping</c:v>
                </c:pt>
                <c:pt idx="6">
                  <c:v>Ticket and Bills</c:v>
                </c:pt>
              </c:strCache>
            </c:strRef>
          </c:cat>
          <c:val>
            <c:numRef>
              <c:f>'Sheet 2'!$C$4:$C$11</c:f>
              <c:numCache>
                <c:formatCode>General</c:formatCode>
                <c:ptCount val="7"/>
                <c:pt idx="0">
                  <c:v>3550</c:v>
                </c:pt>
                <c:pt idx="1">
                  <c:v>10000</c:v>
                </c:pt>
                <c:pt idx="2">
                  <c:v>2400</c:v>
                </c:pt>
                <c:pt idx="3">
                  <c:v>6560</c:v>
                </c:pt>
                <c:pt idx="4">
                  <c:v>4220</c:v>
                </c:pt>
                <c:pt idx="5">
                  <c:v>7700</c:v>
                </c:pt>
                <c:pt idx="6">
                  <c:v>4550</c:v>
                </c:pt>
              </c:numCache>
            </c:numRef>
          </c:val>
          <c:extLst>
            <c:ext xmlns:c16="http://schemas.microsoft.com/office/drawing/2014/chart" uri="{C3380CC4-5D6E-409C-BE32-E72D297353CC}">
              <c16:uniqueId val="{00000001-8A96-47D2-A9F2-75D3E23E40F7}"/>
            </c:ext>
          </c:extLst>
        </c:ser>
        <c:dLbls>
          <c:showLegendKey val="0"/>
          <c:showVal val="0"/>
          <c:showCatName val="0"/>
          <c:showSerName val="0"/>
          <c:showPercent val="0"/>
          <c:showBubbleSize val="0"/>
        </c:dLbls>
        <c:gapWidth val="65"/>
        <c:shape val="box"/>
        <c:axId val="990805536"/>
        <c:axId val="1195182832"/>
        <c:axId val="0"/>
      </c:bar3DChart>
      <c:catAx>
        <c:axId val="99080553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195182832"/>
        <c:crosses val="autoZero"/>
        <c:auto val="1"/>
        <c:lblAlgn val="ctr"/>
        <c:lblOffset val="100"/>
        <c:noMultiLvlLbl val="0"/>
      </c:catAx>
      <c:valAx>
        <c:axId val="119518283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990805536"/>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20000"/>
        <a:lumOff val="8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[Book1.xlsx]Sheet6!PivotTable6</c:name>
    <c:fmtId val="2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591681640781476"/>
          <c:y val="0.17171296296296296"/>
          <c:w val="0.72086836686598632"/>
          <c:h val="0.37550087489063866"/>
        </c:manualLayout>
      </c:layout>
      <c:areaChart>
        <c:grouping val="stacked"/>
        <c:varyColors val="0"/>
        <c:ser>
          <c:idx val="0"/>
          <c:order val="0"/>
          <c:tx>
            <c:strRef>
              <c:f>Sheet6!$C$3</c:f>
              <c:strCache>
                <c:ptCount val="1"/>
                <c:pt idx="0">
                  <c:v>Total</c:v>
                </c:pt>
              </c:strCache>
            </c:strRef>
          </c:tx>
          <c:spPr>
            <a:solidFill>
              <a:schemeClr val="accent1"/>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Sheet6!$B$4:$B$19</c:f>
              <c:multiLvlStrCache>
                <c:ptCount val="13"/>
                <c:lvl>
                  <c:pt idx="0">
                    <c:v>Foodgrains and cereals</c:v>
                  </c:pt>
                  <c:pt idx="1">
                    <c:v>Gas</c:v>
                  </c:pt>
                  <c:pt idx="2">
                    <c:v>Miscellaneous</c:v>
                  </c:pt>
                  <c:pt idx="3">
                    <c:v>Mother's medicine</c:v>
                  </c:pt>
                  <c:pt idx="4">
                    <c:v>North Bengal Trip</c:v>
                  </c:pt>
                  <c:pt idx="5">
                    <c:v>Dining out</c:v>
                  </c:pt>
                  <c:pt idx="6">
                    <c:v>Foodgrains and cereals</c:v>
                  </c:pt>
                  <c:pt idx="7">
                    <c:v>Gas</c:v>
                  </c:pt>
                  <c:pt idx="8">
                    <c:v>Miscellaneous</c:v>
                  </c:pt>
                  <c:pt idx="9">
                    <c:v>Mother's medicine</c:v>
                  </c:pt>
                  <c:pt idx="10">
                    <c:v>Movie</c:v>
                  </c:pt>
                  <c:pt idx="11">
                    <c:v>Shoes</c:v>
                  </c:pt>
                  <c:pt idx="12">
                    <c:v>Snacks</c:v>
                  </c:pt>
                </c:lvl>
                <c:lvl>
                  <c:pt idx="0">
                    <c:v>February</c:v>
                  </c:pt>
                  <c:pt idx="5">
                    <c:v>March</c:v>
                  </c:pt>
                </c:lvl>
              </c:multiLvlStrCache>
            </c:multiLvlStrRef>
          </c:cat>
          <c:val>
            <c:numRef>
              <c:f>Sheet6!$C$4:$C$19</c:f>
              <c:numCache>
                <c:formatCode>General</c:formatCode>
                <c:ptCount val="13"/>
                <c:pt idx="0">
                  <c:v>1100</c:v>
                </c:pt>
                <c:pt idx="1">
                  <c:v>850</c:v>
                </c:pt>
                <c:pt idx="2">
                  <c:v>720</c:v>
                </c:pt>
                <c:pt idx="3">
                  <c:v>450</c:v>
                </c:pt>
                <c:pt idx="4">
                  <c:v>7500</c:v>
                </c:pt>
                <c:pt idx="5">
                  <c:v>800</c:v>
                </c:pt>
                <c:pt idx="6">
                  <c:v>1560</c:v>
                </c:pt>
                <c:pt idx="7">
                  <c:v>850</c:v>
                </c:pt>
                <c:pt idx="8">
                  <c:v>850</c:v>
                </c:pt>
                <c:pt idx="9">
                  <c:v>450</c:v>
                </c:pt>
                <c:pt idx="10">
                  <c:v>500</c:v>
                </c:pt>
                <c:pt idx="11">
                  <c:v>1700</c:v>
                </c:pt>
                <c:pt idx="12">
                  <c:v>700</c:v>
                </c:pt>
              </c:numCache>
            </c:numRef>
          </c:val>
          <c:extLst>
            <c:ext xmlns:c16="http://schemas.microsoft.com/office/drawing/2014/chart" uri="{C3380CC4-5D6E-409C-BE32-E72D297353CC}">
              <c16:uniqueId val="{00000000-0BF1-4060-9127-229891C61EEE}"/>
            </c:ext>
          </c:extLst>
        </c:ser>
        <c:dLbls>
          <c:showLegendKey val="0"/>
          <c:showVal val="1"/>
          <c:showCatName val="0"/>
          <c:showSerName val="0"/>
          <c:showPercent val="0"/>
          <c:showBubbleSize val="0"/>
        </c:dLbls>
        <c:axId val="1206956784"/>
        <c:axId val="1206960624"/>
      </c:areaChart>
      <c:catAx>
        <c:axId val="12069567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960624"/>
        <c:crosses val="autoZero"/>
        <c:auto val="1"/>
        <c:lblAlgn val="ctr"/>
        <c:lblOffset val="100"/>
        <c:noMultiLvlLbl val="0"/>
      </c:catAx>
      <c:valAx>
        <c:axId val="120696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95678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accent4">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[june_expences.xlsx]Sheet22!PivotTable1</c:name>
    <c:fmtId val="2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Sheet22!$B$3</c:f>
              <c:strCache>
                <c:ptCount val="1"/>
                <c:pt idx="0">
                  <c:v>Total</c:v>
                </c:pt>
              </c:strCache>
            </c:strRef>
          </c:tx>
          <c:spPr>
            <a:solidFill>
              <a:schemeClr val="accent1"/>
            </a:solidFill>
            <a:ln>
              <a:noFill/>
            </a:ln>
            <a:effectLst/>
            <a:sp3d/>
          </c:spPr>
          <c:invertIfNegative val="0"/>
          <c:cat>
            <c:strRef>
              <c:f>Sheet22!$A$4:$A$19</c:f>
              <c:strCache>
                <c:ptCount val="15"/>
                <c:pt idx="0">
                  <c:v>Dining Out</c:v>
                </c:pt>
                <c:pt idx="1">
                  <c:v>Doctor and Medicine</c:v>
                </c:pt>
                <c:pt idx="2">
                  <c:v>Entertainment</c:v>
                </c:pt>
                <c:pt idx="3">
                  <c:v>Essential Expenses</c:v>
                </c:pt>
                <c:pt idx="4">
                  <c:v>Food</c:v>
                </c:pt>
                <c:pt idx="5">
                  <c:v>Grocery</c:v>
                </c:pt>
                <c:pt idx="6">
                  <c:v>Miscellaneous</c:v>
                </c:pt>
                <c:pt idx="7">
                  <c:v>Non-Essential Expenses</c:v>
                </c:pt>
                <c:pt idx="8">
                  <c:v>Savings Goal</c:v>
                </c:pt>
                <c:pt idx="9">
                  <c:v>Shopping</c:v>
                </c:pt>
                <c:pt idx="10">
                  <c:v>Ticket and Bills</c:v>
                </c:pt>
                <c:pt idx="11">
                  <c:v>Total Essential</c:v>
                </c:pt>
                <c:pt idx="12">
                  <c:v>Total Expenses</c:v>
                </c:pt>
                <c:pt idx="13">
                  <c:v>Total Non-Essential</c:v>
                </c:pt>
                <c:pt idx="14">
                  <c:v>(blank)</c:v>
                </c:pt>
              </c:strCache>
            </c:strRef>
          </c:cat>
          <c:val>
            <c:numRef>
              <c:f>Sheet22!$B$4:$B$19</c:f>
              <c:numCache>
                <c:formatCode>General</c:formatCode>
                <c:ptCount val="15"/>
                <c:pt idx="0">
                  <c:v>2500</c:v>
                </c:pt>
                <c:pt idx="1">
                  <c:v>1000</c:v>
                </c:pt>
                <c:pt idx="2">
                  <c:v>5000</c:v>
                </c:pt>
                <c:pt idx="4">
                  <c:v>10000</c:v>
                </c:pt>
                <c:pt idx="5">
                  <c:v>7500</c:v>
                </c:pt>
                <c:pt idx="6">
                  <c:v>3500</c:v>
                </c:pt>
                <c:pt idx="8">
                  <c:v>10000</c:v>
                </c:pt>
                <c:pt idx="9">
                  <c:v>4000</c:v>
                </c:pt>
                <c:pt idx="10">
                  <c:v>3000</c:v>
                </c:pt>
                <c:pt idx="11">
                  <c:v>23500</c:v>
                </c:pt>
                <c:pt idx="12">
                  <c:v>46500</c:v>
                </c:pt>
                <c:pt idx="13">
                  <c:v>13000</c:v>
                </c:pt>
              </c:numCache>
            </c:numRef>
          </c:val>
          <c:extLst>
            <c:ext xmlns:c16="http://schemas.microsoft.com/office/drawing/2014/chart" uri="{C3380CC4-5D6E-409C-BE32-E72D297353CC}">
              <c16:uniqueId val="{00000000-2113-4FA3-9F29-C6708E375F2A}"/>
            </c:ext>
          </c:extLst>
        </c:ser>
        <c:dLbls>
          <c:showLegendKey val="0"/>
          <c:showVal val="0"/>
          <c:showCatName val="0"/>
          <c:showSerName val="0"/>
          <c:showPercent val="0"/>
          <c:showBubbleSize val="0"/>
        </c:dLbls>
        <c:gapWidth val="150"/>
        <c:shape val="box"/>
        <c:axId val="1513744480"/>
        <c:axId val="1513741600"/>
        <c:axId val="0"/>
      </c:bar3DChart>
      <c:catAx>
        <c:axId val="15137444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3741600"/>
        <c:crosses val="autoZero"/>
        <c:auto val="1"/>
        <c:lblAlgn val="ctr"/>
        <c:lblOffset val="100"/>
        <c:noMultiLvlLbl val="0"/>
      </c:catAx>
      <c:valAx>
        <c:axId val="15137416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3744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40DB-921D-51DC-E459-95F3BB1089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B312C7-26E2-A198-627A-E961136AB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3314E7-F5C5-5FC2-E618-13CAFEABB3E7}"/>
              </a:ext>
            </a:extLst>
          </p:cNvPr>
          <p:cNvSpPr>
            <a:spLocks noGrp="1"/>
          </p:cNvSpPr>
          <p:nvPr>
            <p:ph type="dt" sz="half" idx="10"/>
          </p:nvPr>
        </p:nvSpPr>
        <p:spPr/>
        <p:txBody>
          <a:bodyPr/>
          <a:lstStyle/>
          <a:p>
            <a:fld id="{D693AABF-FB3C-4C0C-B7B2-AC3644C61301}" type="datetimeFigureOut">
              <a:rPr lang="en-IN" smtClean="0"/>
              <a:t>18-10-2024</a:t>
            </a:fld>
            <a:endParaRPr lang="en-IN"/>
          </a:p>
        </p:txBody>
      </p:sp>
      <p:sp>
        <p:nvSpPr>
          <p:cNvPr id="5" name="Footer Placeholder 4">
            <a:extLst>
              <a:ext uri="{FF2B5EF4-FFF2-40B4-BE49-F238E27FC236}">
                <a16:creationId xmlns:a16="http://schemas.microsoft.com/office/drawing/2014/main" id="{18522B15-4ED1-7964-CC19-9464FD3F5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7DA656-62D0-5E39-5E8E-9036C69DABD7}"/>
              </a:ext>
            </a:extLst>
          </p:cNvPr>
          <p:cNvSpPr>
            <a:spLocks noGrp="1"/>
          </p:cNvSpPr>
          <p:nvPr>
            <p:ph type="sldNum" sz="quarter" idx="12"/>
          </p:nvPr>
        </p:nvSpPr>
        <p:spPr/>
        <p:txBody>
          <a:bodyPr/>
          <a:lstStyle/>
          <a:p>
            <a:fld id="{7476B735-9933-4C37-ABE2-F742269FE2CD}" type="slidenum">
              <a:rPr lang="en-IN" smtClean="0"/>
              <a:t>‹#›</a:t>
            </a:fld>
            <a:endParaRPr lang="en-IN"/>
          </a:p>
        </p:txBody>
      </p:sp>
    </p:spTree>
    <p:extLst>
      <p:ext uri="{BB962C8B-B14F-4D97-AF65-F5344CB8AC3E}">
        <p14:creationId xmlns:p14="http://schemas.microsoft.com/office/powerpoint/2010/main" val="78206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B676-CBB7-83B8-7F52-4AD2AA2C4E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E77F8F-4FCA-4CCB-A445-12201249A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8E8EB8-3D74-726E-E839-6F17F03B637E}"/>
              </a:ext>
            </a:extLst>
          </p:cNvPr>
          <p:cNvSpPr>
            <a:spLocks noGrp="1"/>
          </p:cNvSpPr>
          <p:nvPr>
            <p:ph type="dt" sz="half" idx="10"/>
          </p:nvPr>
        </p:nvSpPr>
        <p:spPr/>
        <p:txBody>
          <a:bodyPr/>
          <a:lstStyle/>
          <a:p>
            <a:fld id="{D693AABF-FB3C-4C0C-B7B2-AC3644C61301}" type="datetimeFigureOut">
              <a:rPr lang="en-IN" smtClean="0"/>
              <a:t>18-10-2024</a:t>
            </a:fld>
            <a:endParaRPr lang="en-IN"/>
          </a:p>
        </p:txBody>
      </p:sp>
      <p:sp>
        <p:nvSpPr>
          <p:cNvPr id="5" name="Footer Placeholder 4">
            <a:extLst>
              <a:ext uri="{FF2B5EF4-FFF2-40B4-BE49-F238E27FC236}">
                <a16:creationId xmlns:a16="http://schemas.microsoft.com/office/drawing/2014/main" id="{51265B87-C465-F22C-4D75-9E31ACAC9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9BE3FF-45D0-2EF3-CE66-11C65BB767BD}"/>
              </a:ext>
            </a:extLst>
          </p:cNvPr>
          <p:cNvSpPr>
            <a:spLocks noGrp="1"/>
          </p:cNvSpPr>
          <p:nvPr>
            <p:ph type="sldNum" sz="quarter" idx="12"/>
          </p:nvPr>
        </p:nvSpPr>
        <p:spPr/>
        <p:txBody>
          <a:bodyPr/>
          <a:lstStyle/>
          <a:p>
            <a:fld id="{7476B735-9933-4C37-ABE2-F742269FE2CD}" type="slidenum">
              <a:rPr lang="en-IN" smtClean="0"/>
              <a:t>‹#›</a:t>
            </a:fld>
            <a:endParaRPr lang="en-IN"/>
          </a:p>
        </p:txBody>
      </p:sp>
    </p:spTree>
    <p:extLst>
      <p:ext uri="{BB962C8B-B14F-4D97-AF65-F5344CB8AC3E}">
        <p14:creationId xmlns:p14="http://schemas.microsoft.com/office/powerpoint/2010/main" val="176206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DC817-3E08-9EA0-FA5D-C1E9054B5E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3DE059-7DC4-19BC-BF45-C3653B73E4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A4B230-4E21-C7BA-29D3-6291DCAF3026}"/>
              </a:ext>
            </a:extLst>
          </p:cNvPr>
          <p:cNvSpPr>
            <a:spLocks noGrp="1"/>
          </p:cNvSpPr>
          <p:nvPr>
            <p:ph type="dt" sz="half" idx="10"/>
          </p:nvPr>
        </p:nvSpPr>
        <p:spPr/>
        <p:txBody>
          <a:bodyPr/>
          <a:lstStyle/>
          <a:p>
            <a:fld id="{D693AABF-FB3C-4C0C-B7B2-AC3644C61301}" type="datetimeFigureOut">
              <a:rPr lang="en-IN" smtClean="0"/>
              <a:t>18-10-2024</a:t>
            </a:fld>
            <a:endParaRPr lang="en-IN"/>
          </a:p>
        </p:txBody>
      </p:sp>
      <p:sp>
        <p:nvSpPr>
          <p:cNvPr id="5" name="Footer Placeholder 4">
            <a:extLst>
              <a:ext uri="{FF2B5EF4-FFF2-40B4-BE49-F238E27FC236}">
                <a16:creationId xmlns:a16="http://schemas.microsoft.com/office/drawing/2014/main" id="{A95454C7-4D76-A440-8EBC-B7162851F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A39FA7-0D82-644F-6D60-EF62D3C2397B}"/>
              </a:ext>
            </a:extLst>
          </p:cNvPr>
          <p:cNvSpPr>
            <a:spLocks noGrp="1"/>
          </p:cNvSpPr>
          <p:nvPr>
            <p:ph type="sldNum" sz="quarter" idx="12"/>
          </p:nvPr>
        </p:nvSpPr>
        <p:spPr/>
        <p:txBody>
          <a:bodyPr/>
          <a:lstStyle/>
          <a:p>
            <a:fld id="{7476B735-9933-4C37-ABE2-F742269FE2CD}" type="slidenum">
              <a:rPr lang="en-IN" smtClean="0"/>
              <a:t>‹#›</a:t>
            </a:fld>
            <a:endParaRPr lang="en-IN"/>
          </a:p>
        </p:txBody>
      </p:sp>
    </p:spTree>
    <p:extLst>
      <p:ext uri="{BB962C8B-B14F-4D97-AF65-F5344CB8AC3E}">
        <p14:creationId xmlns:p14="http://schemas.microsoft.com/office/powerpoint/2010/main" val="234604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67D0E-E379-6494-0BF6-17A4FC598D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BC3AE4-F3F8-7D79-416E-2BB0B6AA9D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58F50E-9AC1-4C7D-D4EE-22993ACB13A7}"/>
              </a:ext>
            </a:extLst>
          </p:cNvPr>
          <p:cNvSpPr>
            <a:spLocks noGrp="1"/>
          </p:cNvSpPr>
          <p:nvPr>
            <p:ph type="dt" sz="half" idx="10"/>
          </p:nvPr>
        </p:nvSpPr>
        <p:spPr/>
        <p:txBody>
          <a:bodyPr/>
          <a:lstStyle/>
          <a:p>
            <a:fld id="{D693AABF-FB3C-4C0C-B7B2-AC3644C61301}" type="datetimeFigureOut">
              <a:rPr lang="en-IN" smtClean="0"/>
              <a:t>18-10-2024</a:t>
            </a:fld>
            <a:endParaRPr lang="en-IN"/>
          </a:p>
        </p:txBody>
      </p:sp>
      <p:sp>
        <p:nvSpPr>
          <p:cNvPr id="5" name="Footer Placeholder 4">
            <a:extLst>
              <a:ext uri="{FF2B5EF4-FFF2-40B4-BE49-F238E27FC236}">
                <a16:creationId xmlns:a16="http://schemas.microsoft.com/office/drawing/2014/main" id="{1346DDB7-08E0-EF55-0DF7-502512EB9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A204D-114F-7049-FF82-C2E2995A83EE}"/>
              </a:ext>
            </a:extLst>
          </p:cNvPr>
          <p:cNvSpPr>
            <a:spLocks noGrp="1"/>
          </p:cNvSpPr>
          <p:nvPr>
            <p:ph type="sldNum" sz="quarter" idx="12"/>
          </p:nvPr>
        </p:nvSpPr>
        <p:spPr/>
        <p:txBody>
          <a:bodyPr/>
          <a:lstStyle/>
          <a:p>
            <a:fld id="{7476B735-9933-4C37-ABE2-F742269FE2CD}" type="slidenum">
              <a:rPr lang="en-IN" smtClean="0"/>
              <a:t>‹#›</a:t>
            </a:fld>
            <a:endParaRPr lang="en-IN"/>
          </a:p>
        </p:txBody>
      </p:sp>
    </p:spTree>
    <p:extLst>
      <p:ext uri="{BB962C8B-B14F-4D97-AF65-F5344CB8AC3E}">
        <p14:creationId xmlns:p14="http://schemas.microsoft.com/office/powerpoint/2010/main" val="39664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921D-EE9F-CA81-AD0D-19BEDC554D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0964A2-9A6A-A4EF-BB9C-C4A3288E5C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1D0138-67AF-EEDD-405A-D42CE2406310}"/>
              </a:ext>
            </a:extLst>
          </p:cNvPr>
          <p:cNvSpPr>
            <a:spLocks noGrp="1"/>
          </p:cNvSpPr>
          <p:nvPr>
            <p:ph type="dt" sz="half" idx="10"/>
          </p:nvPr>
        </p:nvSpPr>
        <p:spPr/>
        <p:txBody>
          <a:bodyPr/>
          <a:lstStyle/>
          <a:p>
            <a:fld id="{D693AABF-FB3C-4C0C-B7B2-AC3644C61301}" type="datetimeFigureOut">
              <a:rPr lang="en-IN" smtClean="0"/>
              <a:t>18-10-2024</a:t>
            </a:fld>
            <a:endParaRPr lang="en-IN"/>
          </a:p>
        </p:txBody>
      </p:sp>
      <p:sp>
        <p:nvSpPr>
          <p:cNvPr id="5" name="Footer Placeholder 4">
            <a:extLst>
              <a:ext uri="{FF2B5EF4-FFF2-40B4-BE49-F238E27FC236}">
                <a16:creationId xmlns:a16="http://schemas.microsoft.com/office/drawing/2014/main" id="{9499BCE2-A95E-B2DA-7928-1094E3DE6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D4C4B-8C5B-3959-2FE9-8B34A40F837C}"/>
              </a:ext>
            </a:extLst>
          </p:cNvPr>
          <p:cNvSpPr>
            <a:spLocks noGrp="1"/>
          </p:cNvSpPr>
          <p:nvPr>
            <p:ph type="sldNum" sz="quarter" idx="12"/>
          </p:nvPr>
        </p:nvSpPr>
        <p:spPr/>
        <p:txBody>
          <a:bodyPr/>
          <a:lstStyle/>
          <a:p>
            <a:fld id="{7476B735-9933-4C37-ABE2-F742269FE2CD}" type="slidenum">
              <a:rPr lang="en-IN" smtClean="0"/>
              <a:t>‹#›</a:t>
            </a:fld>
            <a:endParaRPr lang="en-IN"/>
          </a:p>
        </p:txBody>
      </p:sp>
    </p:spTree>
    <p:extLst>
      <p:ext uri="{BB962C8B-B14F-4D97-AF65-F5344CB8AC3E}">
        <p14:creationId xmlns:p14="http://schemas.microsoft.com/office/powerpoint/2010/main" val="1799492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92F9-37EB-0DA1-8EC4-C45A99BC10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CE2B19-90CD-0B67-EE46-5203BBDB1C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F95051-571C-5D69-1202-919B6AD40B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D614E1-6B63-1244-3F37-F7203CF09419}"/>
              </a:ext>
            </a:extLst>
          </p:cNvPr>
          <p:cNvSpPr>
            <a:spLocks noGrp="1"/>
          </p:cNvSpPr>
          <p:nvPr>
            <p:ph type="dt" sz="half" idx="10"/>
          </p:nvPr>
        </p:nvSpPr>
        <p:spPr/>
        <p:txBody>
          <a:bodyPr/>
          <a:lstStyle/>
          <a:p>
            <a:fld id="{D693AABF-FB3C-4C0C-B7B2-AC3644C61301}" type="datetimeFigureOut">
              <a:rPr lang="en-IN" smtClean="0"/>
              <a:t>18-10-2024</a:t>
            </a:fld>
            <a:endParaRPr lang="en-IN"/>
          </a:p>
        </p:txBody>
      </p:sp>
      <p:sp>
        <p:nvSpPr>
          <p:cNvPr id="6" name="Footer Placeholder 5">
            <a:extLst>
              <a:ext uri="{FF2B5EF4-FFF2-40B4-BE49-F238E27FC236}">
                <a16:creationId xmlns:a16="http://schemas.microsoft.com/office/drawing/2014/main" id="{FBC1BF6E-51A9-3CEA-9977-53C584BA2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E31A5E-014A-0F7D-70C7-E0A8EB7B4507}"/>
              </a:ext>
            </a:extLst>
          </p:cNvPr>
          <p:cNvSpPr>
            <a:spLocks noGrp="1"/>
          </p:cNvSpPr>
          <p:nvPr>
            <p:ph type="sldNum" sz="quarter" idx="12"/>
          </p:nvPr>
        </p:nvSpPr>
        <p:spPr/>
        <p:txBody>
          <a:bodyPr/>
          <a:lstStyle/>
          <a:p>
            <a:fld id="{7476B735-9933-4C37-ABE2-F742269FE2CD}" type="slidenum">
              <a:rPr lang="en-IN" smtClean="0"/>
              <a:t>‹#›</a:t>
            </a:fld>
            <a:endParaRPr lang="en-IN"/>
          </a:p>
        </p:txBody>
      </p:sp>
    </p:spTree>
    <p:extLst>
      <p:ext uri="{BB962C8B-B14F-4D97-AF65-F5344CB8AC3E}">
        <p14:creationId xmlns:p14="http://schemas.microsoft.com/office/powerpoint/2010/main" val="87767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89D5-2702-F58C-25A8-4654D4A42E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92E4F1-B6C7-3085-E33E-A0361EC39D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518E8-0FE3-8D10-B4FB-AEC2F52FF7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D18435-6417-AE06-9630-8F8191AD90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6FAD44-254F-798E-7484-0200C2D79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2E7906-B848-866A-B0AB-737BCD1239C5}"/>
              </a:ext>
            </a:extLst>
          </p:cNvPr>
          <p:cNvSpPr>
            <a:spLocks noGrp="1"/>
          </p:cNvSpPr>
          <p:nvPr>
            <p:ph type="dt" sz="half" idx="10"/>
          </p:nvPr>
        </p:nvSpPr>
        <p:spPr/>
        <p:txBody>
          <a:bodyPr/>
          <a:lstStyle/>
          <a:p>
            <a:fld id="{D693AABF-FB3C-4C0C-B7B2-AC3644C61301}" type="datetimeFigureOut">
              <a:rPr lang="en-IN" smtClean="0"/>
              <a:t>18-10-2024</a:t>
            </a:fld>
            <a:endParaRPr lang="en-IN"/>
          </a:p>
        </p:txBody>
      </p:sp>
      <p:sp>
        <p:nvSpPr>
          <p:cNvPr id="8" name="Footer Placeholder 7">
            <a:extLst>
              <a:ext uri="{FF2B5EF4-FFF2-40B4-BE49-F238E27FC236}">
                <a16:creationId xmlns:a16="http://schemas.microsoft.com/office/drawing/2014/main" id="{9A9BD1CB-6F57-4CB5-EF53-DB460D8328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EFE554-1CAD-1298-8F3E-2CC7C90B6D5E}"/>
              </a:ext>
            </a:extLst>
          </p:cNvPr>
          <p:cNvSpPr>
            <a:spLocks noGrp="1"/>
          </p:cNvSpPr>
          <p:nvPr>
            <p:ph type="sldNum" sz="quarter" idx="12"/>
          </p:nvPr>
        </p:nvSpPr>
        <p:spPr/>
        <p:txBody>
          <a:bodyPr/>
          <a:lstStyle/>
          <a:p>
            <a:fld id="{7476B735-9933-4C37-ABE2-F742269FE2CD}" type="slidenum">
              <a:rPr lang="en-IN" smtClean="0"/>
              <a:t>‹#›</a:t>
            </a:fld>
            <a:endParaRPr lang="en-IN"/>
          </a:p>
        </p:txBody>
      </p:sp>
    </p:spTree>
    <p:extLst>
      <p:ext uri="{BB962C8B-B14F-4D97-AF65-F5344CB8AC3E}">
        <p14:creationId xmlns:p14="http://schemas.microsoft.com/office/powerpoint/2010/main" val="279226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56A8-58A1-A1E3-416B-A06EEAEFA0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4F2AB2-6961-9CA1-0E0F-4C1A9209C952}"/>
              </a:ext>
            </a:extLst>
          </p:cNvPr>
          <p:cNvSpPr>
            <a:spLocks noGrp="1"/>
          </p:cNvSpPr>
          <p:nvPr>
            <p:ph type="dt" sz="half" idx="10"/>
          </p:nvPr>
        </p:nvSpPr>
        <p:spPr/>
        <p:txBody>
          <a:bodyPr/>
          <a:lstStyle/>
          <a:p>
            <a:fld id="{D693AABF-FB3C-4C0C-B7B2-AC3644C61301}" type="datetimeFigureOut">
              <a:rPr lang="en-IN" smtClean="0"/>
              <a:t>18-10-2024</a:t>
            </a:fld>
            <a:endParaRPr lang="en-IN"/>
          </a:p>
        </p:txBody>
      </p:sp>
      <p:sp>
        <p:nvSpPr>
          <p:cNvPr id="4" name="Footer Placeholder 3">
            <a:extLst>
              <a:ext uri="{FF2B5EF4-FFF2-40B4-BE49-F238E27FC236}">
                <a16:creationId xmlns:a16="http://schemas.microsoft.com/office/drawing/2014/main" id="{0FB358EC-CC9D-9A63-9688-6827684AB0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78A7AE-C314-A29F-2E96-62137662D3A2}"/>
              </a:ext>
            </a:extLst>
          </p:cNvPr>
          <p:cNvSpPr>
            <a:spLocks noGrp="1"/>
          </p:cNvSpPr>
          <p:nvPr>
            <p:ph type="sldNum" sz="quarter" idx="12"/>
          </p:nvPr>
        </p:nvSpPr>
        <p:spPr/>
        <p:txBody>
          <a:bodyPr/>
          <a:lstStyle/>
          <a:p>
            <a:fld id="{7476B735-9933-4C37-ABE2-F742269FE2CD}" type="slidenum">
              <a:rPr lang="en-IN" smtClean="0"/>
              <a:t>‹#›</a:t>
            </a:fld>
            <a:endParaRPr lang="en-IN"/>
          </a:p>
        </p:txBody>
      </p:sp>
    </p:spTree>
    <p:extLst>
      <p:ext uri="{BB962C8B-B14F-4D97-AF65-F5344CB8AC3E}">
        <p14:creationId xmlns:p14="http://schemas.microsoft.com/office/powerpoint/2010/main" val="135468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89C71-7F77-3C40-2C62-223794362142}"/>
              </a:ext>
            </a:extLst>
          </p:cNvPr>
          <p:cNvSpPr>
            <a:spLocks noGrp="1"/>
          </p:cNvSpPr>
          <p:nvPr>
            <p:ph type="dt" sz="half" idx="10"/>
          </p:nvPr>
        </p:nvSpPr>
        <p:spPr/>
        <p:txBody>
          <a:bodyPr/>
          <a:lstStyle/>
          <a:p>
            <a:fld id="{D693AABF-FB3C-4C0C-B7B2-AC3644C61301}" type="datetimeFigureOut">
              <a:rPr lang="en-IN" smtClean="0"/>
              <a:t>18-10-2024</a:t>
            </a:fld>
            <a:endParaRPr lang="en-IN"/>
          </a:p>
        </p:txBody>
      </p:sp>
      <p:sp>
        <p:nvSpPr>
          <p:cNvPr id="3" name="Footer Placeholder 2">
            <a:extLst>
              <a:ext uri="{FF2B5EF4-FFF2-40B4-BE49-F238E27FC236}">
                <a16:creationId xmlns:a16="http://schemas.microsoft.com/office/drawing/2014/main" id="{0CD6A25F-4D36-B471-E931-0A6C79FAFD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30D08B-336B-C162-1C71-A19FF38DFC54}"/>
              </a:ext>
            </a:extLst>
          </p:cNvPr>
          <p:cNvSpPr>
            <a:spLocks noGrp="1"/>
          </p:cNvSpPr>
          <p:nvPr>
            <p:ph type="sldNum" sz="quarter" idx="12"/>
          </p:nvPr>
        </p:nvSpPr>
        <p:spPr/>
        <p:txBody>
          <a:bodyPr/>
          <a:lstStyle/>
          <a:p>
            <a:fld id="{7476B735-9933-4C37-ABE2-F742269FE2CD}" type="slidenum">
              <a:rPr lang="en-IN" smtClean="0"/>
              <a:t>‹#›</a:t>
            </a:fld>
            <a:endParaRPr lang="en-IN"/>
          </a:p>
        </p:txBody>
      </p:sp>
    </p:spTree>
    <p:extLst>
      <p:ext uri="{BB962C8B-B14F-4D97-AF65-F5344CB8AC3E}">
        <p14:creationId xmlns:p14="http://schemas.microsoft.com/office/powerpoint/2010/main" val="293685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FAFD-BE99-B503-0BAD-ECE11242B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37D487-8D8B-FE50-875B-D9061D237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BE7136-2314-1568-599B-C1CFDB429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32333-AEAE-A23F-B504-1C3FC04A3831}"/>
              </a:ext>
            </a:extLst>
          </p:cNvPr>
          <p:cNvSpPr>
            <a:spLocks noGrp="1"/>
          </p:cNvSpPr>
          <p:nvPr>
            <p:ph type="dt" sz="half" idx="10"/>
          </p:nvPr>
        </p:nvSpPr>
        <p:spPr/>
        <p:txBody>
          <a:bodyPr/>
          <a:lstStyle/>
          <a:p>
            <a:fld id="{D693AABF-FB3C-4C0C-B7B2-AC3644C61301}" type="datetimeFigureOut">
              <a:rPr lang="en-IN" smtClean="0"/>
              <a:t>18-10-2024</a:t>
            </a:fld>
            <a:endParaRPr lang="en-IN"/>
          </a:p>
        </p:txBody>
      </p:sp>
      <p:sp>
        <p:nvSpPr>
          <p:cNvPr id="6" name="Footer Placeholder 5">
            <a:extLst>
              <a:ext uri="{FF2B5EF4-FFF2-40B4-BE49-F238E27FC236}">
                <a16:creationId xmlns:a16="http://schemas.microsoft.com/office/drawing/2014/main" id="{302098F2-C436-C22C-1E05-C012A296D4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AAC9C8-2A0B-19FD-0A24-48A21C5A8D6D}"/>
              </a:ext>
            </a:extLst>
          </p:cNvPr>
          <p:cNvSpPr>
            <a:spLocks noGrp="1"/>
          </p:cNvSpPr>
          <p:nvPr>
            <p:ph type="sldNum" sz="quarter" idx="12"/>
          </p:nvPr>
        </p:nvSpPr>
        <p:spPr/>
        <p:txBody>
          <a:bodyPr/>
          <a:lstStyle/>
          <a:p>
            <a:fld id="{7476B735-9933-4C37-ABE2-F742269FE2CD}" type="slidenum">
              <a:rPr lang="en-IN" smtClean="0"/>
              <a:t>‹#›</a:t>
            </a:fld>
            <a:endParaRPr lang="en-IN"/>
          </a:p>
        </p:txBody>
      </p:sp>
    </p:spTree>
    <p:extLst>
      <p:ext uri="{BB962C8B-B14F-4D97-AF65-F5344CB8AC3E}">
        <p14:creationId xmlns:p14="http://schemas.microsoft.com/office/powerpoint/2010/main" val="77359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1D9C0-4049-8C1F-E746-94ED46C0D9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AA568B-AB64-BD47-8B71-6582A5D929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C570B9-D42D-777E-D718-1FDE38D9C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ABBD8-E992-07F2-FD64-2E19E693DECD}"/>
              </a:ext>
            </a:extLst>
          </p:cNvPr>
          <p:cNvSpPr>
            <a:spLocks noGrp="1"/>
          </p:cNvSpPr>
          <p:nvPr>
            <p:ph type="dt" sz="half" idx="10"/>
          </p:nvPr>
        </p:nvSpPr>
        <p:spPr/>
        <p:txBody>
          <a:bodyPr/>
          <a:lstStyle/>
          <a:p>
            <a:fld id="{D693AABF-FB3C-4C0C-B7B2-AC3644C61301}" type="datetimeFigureOut">
              <a:rPr lang="en-IN" smtClean="0"/>
              <a:t>18-10-2024</a:t>
            </a:fld>
            <a:endParaRPr lang="en-IN"/>
          </a:p>
        </p:txBody>
      </p:sp>
      <p:sp>
        <p:nvSpPr>
          <p:cNvPr id="6" name="Footer Placeholder 5">
            <a:extLst>
              <a:ext uri="{FF2B5EF4-FFF2-40B4-BE49-F238E27FC236}">
                <a16:creationId xmlns:a16="http://schemas.microsoft.com/office/drawing/2014/main" id="{D4FFC2E9-229B-D8DD-8BDC-634BFEADF7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B3E6B6-746A-F663-3593-97206E1B4D4D}"/>
              </a:ext>
            </a:extLst>
          </p:cNvPr>
          <p:cNvSpPr>
            <a:spLocks noGrp="1"/>
          </p:cNvSpPr>
          <p:nvPr>
            <p:ph type="sldNum" sz="quarter" idx="12"/>
          </p:nvPr>
        </p:nvSpPr>
        <p:spPr/>
        <p:txBody>
          <a:bodyPr/>
          <a:lstStyle/>
          <a:p>
            <a:fld id="{7476B735-9933-4C37-ABE2-F742269FE2CD}" type="slidenum">
              <a:rPr lang="en-IN" smtClean="0"/>
              <a:t>‹#›</a:t>
            </a:fld>
            <a:endParaRPr lang="en-IN"/>
          </a:p>
        </p:txBody>
      </p:sp>
    </p:spTree>
    <p:extLst>
      <p:ext uri="{BB962C8B-B14F-4D97-AF65-F5344CB8AC3E}">
        <p14:creationId xmlns:p14="http://schemas.microsoft.com/office/powerpoint/2010/main" val="269745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BBEA0-1964-5A01-0256-4EB7E37FA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63D4D3-BC6B-0CF7-B5F9-8AA278290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388FA-0604-B319-7E40-F80B9AAA2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3AABF-FB3C-4C0C-B7B2-AC3644C61301}" type="datetimeFigureOut">
              <a:rPr lang="en-IN" smtClean="0"/>
              <a:t>18-10-2024</a:t>
            </a:fld>
            <a:endParaRPr lang="en-IN"/>
          </a:p>
        </p:txBody>
      </p:sp>
      <p:sp>
        <p:nvSpPr>
          <p:cNvPr id="5" name="Footer Placeholder 4">
            <a:extLst>
              <a:ext uri="{FF2B5EF4-FFF2-40B4-BE49-F238E27FC236}">
                <a16:creationId xmlns:a16="http://schemas.microsoft.com/office/drawing/2014/main" id="{579E0882-2ECD-570D-1126-7DE9B26DD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C74BA2-1BEA-D6FD-68FD-774C5C4A0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6B735-9933-4C37-ABE2-F742269FE2CD}" type="slidenum">
              <a:rPr lang="en-IN" smtClean="0"/>
              <a:t>‹#›</a:t>
            </a:fld>
            <a:endParaRPr lang="en-IN"/>
          </a:p>
        </p:txBody>
      </p:sp>
    </p:spTree>
    <p:extLst>
      <p:ext uri="{BB962C8B-B14F-4D97-AF65-F5344CB8AC3E}">
        <p14:creationId xmlns:p14="http://schemas.microsoft.com/office/powerpoint/2010/main" val="2152600023"/>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5.xlsx"/><Relationship Id="rId1" Type="http://schemas.openxmlformats.org/officeDocument/2006/relationships/slideLayout" Target="../slideLayouts/slideLayout1.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6.xlsx"/><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package" Target="../embeddings/Microsoft_Excel_Worksheet7.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8.xlsx"/><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2.xlsx"/><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3.xlsx"/><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4.xlsx"/><Relationship Id="rId1" Type="http://schemas.openxmlformats.org/officeDocument/2006/relationships/slideLayout" Target="../slideLayouts/slideLayout1.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Alternate Process 4">
            <a:extLst>
              <a:ext uri="{FF2B5EF4-FFF2-40B4-BE49-F238E27FC236}">
                <a16:creationId xmlns:a16="http://schemas.microsoft.com/office/drawing/2014/main" id="{0D76BA89-8004-61BE-29D6-E76DB6F8F077}"/>
              </a:ext>
            </a:extLst>
          </p:cNvPr>
          <p:cNvSpPr/>
          <p:nvPr/>
        </p:nvSpPr>
        <p:spPr>
          <a:xfrm>
            <a:off x="265470" y="654460"/>
            <a:ext cx="11661059" cy="5549080"/>
          </a:xfrm>
          <a:prstGeom prst="flowChartAlternateProcess">
            <a:avLst/>
          </a:prstGeom>
          <a:blipFill>
            <a:blip r:embed="rId2"/>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IN" sz="6000" b="1" dirty="0">
              <a:ln w="22225">
                <a:solidFill>
                  <a:schemeClr val="accent2"/>
                </a:solidFill>
                <a:prstDash val="solid"/>
              </a:ln>
              <a:solidFill>
                <a:schemeClr val="accent2">
                  <a:lumMod val="40000"/>
                  <a:lumOff val="60000"/>
                </a:schemeClr>
              </a:solidFill>
            </a:endParaRPr>
          </a:p>
          <a:p>
            <a:pPr algn="ctr"/>
            <a:endParaRPr lang="en-IN" sz="6000" b="1" dirty="0">
              <a:ln w="22225">
                <a:solidFill>
                  <a:schemeClr val="accent2"/>
                </a:solidFill>
                <a:prstDash val="solid"/>
              </a:ln>
              <a:solidFill>
                <a:schemeClr val="accent2">
                  <a:lumMod val="40000"/>
                  <a:lumOff val="60000"/>
                </a:schemeClr>
              </a:solidFill>
            </a:endParaRPr>
          </a:p>
          <a:p>
            <a:pPr algn="ctr"/>
            <a:endParaRPr lang="en-IN" sz="6000" b="1" dirty="0">
              <a:ln w="22225">
                <a:solidFill>
                  <a:schemeClr val="accent2"/>
                </a:solidFill>
                <a:prstDash val="solid"/>
              </a:ln>
              <a:solidFill>
                <a:schemeClr val="accent2">
                  <a:lumMod val="40000"/>
                  <a:lumOff val="60000"/>
                </a:schemeClr>
              </a:solidFill>
            </a:endParaRPr>
          </a:p>
          <a:p>
            <a:pPr algn="ctr"/>
            <a:endParaRPr lang="en-IN" sz="6000" b="1" dirty="0">
              <a:ln w="22225">
                <a:solidFill>
                  <a:schemeClr val="accent2"/>
                </a:solidFill>
                <a:prstDash val="solid"/>
              </a:ln>
              <a:solidFill>
                <a:schemeClr val="accent2">
                  <a:lumMod val="40000"/>
                  <a:lumOff val="60000"/>
                </a:schemeClr>
              </a:solidFill>
            </a:endParaRPr>
          </a:p>
          <a:p>
            <a:pPr algn="ctr"/>
            <a:r>
              <a:rPr lang="en-IN" sz="6000" b="1" dirty="0">
                <a:ln w="22225">
                  <a:solidFill>
                    <a:schemeClr val="accent2"/>
                  </a:solidFill>
                  <a:prstDash val="solid"/>
                </a:ln>
                <a:solidFill>
                  <a:schemeClr val="accent2">
                    <a:lumMod val="40000"/>
                    <a:lumOff val="60000"/>
                  </a:schemeClr>
                </a:solidFill>
              </a:rPr>
              <a:t>   </a:t>
            </a:r>
          </a:p>
          <a:p>
            <a:pPr algn="ctr"/>
            <a:r>
              <a:rPr lang="en-IN" sz="6000" b="1" dirty="0">
                <a:ln w="22225">
                  <a:solidFill>
                    <a:schemeClr val="accent2"/>
                  </a:solidFill>
                  <a:prstDash val="solid"/>
                </a:ln>
                <a:solidFill>
                  <a:schemeClr val="accent2">
                    <a:lumMod val="40000"/>
                    <a:lumOff val="60000"/>
                  </a:schemeClr>
                </a:solidFill>
              </a:rPr>
              <a:t>Analytical Report By –</a:t>
            </a:r>
          </a:p>
          <a:p>
            <a:pPr algn="ctr"/>
            <a:r>
              <a:rPr lang="en-IN" sz="6000" b="1" dirty="0">
                <a:ln w="22225">
                  <a:solidFill>
                    <a:schemeClr val="accent2"/>
                  </a:solidFill>
                  <a:prstDash val="solid"/>
                </a:ln>
                <a:solidFill>
                  <a:schemeClr val="accent2">
                    <a:lumMod val="40000"/>
                    <a:lumOff val="60000"/>
                  </a:schemeClr>
                </a:solidFill>
              </a:rPr>
              <a:t>SHROBANA ROY</a:t>
            </a:r>
          </a:p>
          <a:p>
            <a:pPr algn="ctr"/>
            <a:r>
              <a:rPr lang="en-IN" sz="4800" b="1" dirty="0">
                <a:ln w="22225">
                  <a:solidFill>
                    <a:schemeClr val="accent2"/>
                  </a:solidFill>
                  <a:prstDash val="solid"/>
                </a:ln>
                <a:solidFill>
                  <a:srgbClr val="FF0000"/>
                </a:solidFill>
              </a:rPr>
              <a:t>AF0434718</a:t>
            </a:r>
          </a:p>
          <a:p>
            <a:pPr algn="ctr"/>
            <a:r>
              <a:rPr lang="en-IN" sz="4800" b="1" dirty="0">
                <a:ln w="22225">
                  <a:solidFill>
                    <a:schemeClr val="accent2"/>
                  </a:solidFill>
                  <a:prstDash val="solid"/>
                </a:ln>
                <a:solidFill>
                  <a:srgbClr val="FF0000"/>
                </a:solidFill>
              </a:rPr>
              <a:t>Batch-DANCIL</a:t>
            </a:r>
          </a:p>
          <a:p>
            <a:pPr algn="ctr"/>
            <a:r>
              <a:rPr lang="en-IN" sz="2800" b="1" dirty="0">
                <a:ln w="22225">
                  <a:solidFill>
                    <a:schemeClr val="accent2"/>
                  </a:solidFill>
                  <a:prstDash val="solid"/>
                </a:ln>
                <a:solidFill>
                  <a:schemeClr val="accent2"/>
                </a:solidFill>
              </a:rPr>
              <a:t>Guidance by –Khusbu Thakur</a:t>
            </a:r>
          </a:p>
          <a:p>
            <a:pPr algn="ctr"/>
            <a:endParaRPr lang="en-IN" sz="1600" b="1" dirty="0">
              <a:ln w="22225">
                <a:solidFill>
                  <a:schemeClr val="accent2"/>
                </a:solidFill>
                <a:prstDash val="solid"/>
              </a:ln>
              <a:solidFill>
                <a:srgbClr val="FF0000"/>
              </a:solidFill>
            </a:endParaRPr>
          </a:p>
        </p:txBody>
      </p:sp>
    </p:spTree>
    <p:extLst>
      <p:ext uri="{BB962C8B-B14F-4D97-AF65-F5344CB8AC3E}">
        <p14:creationId xmlns:p14="http://schemas.microsoft.com/office/powerpoint/2010/main" val="1064428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0252-F4DB-B982-0ABB-A6D8D33E5D2E}"/>
              </a:ext>
            </a:extLst>
          </p:cNvPr>
          <p:cNvSpPr>
            <a:spLocks noGrp="1"/>
          </p:cNvSpPr>
          <p:nvPr>
            <p:ph type="ctrTitle"/>
          </p:nvPr>
        </p:nvSpPr>
        <p:spPr>
          <a:xfrm>
            <a:off x="265471" y="178927"/>
            <a:ext cx="8652387" cy="847060"/>
          </a:xfrm>
        </p:spPr>
        <p:txBody>
          <a:bodyPr>
            <a:noAutofit/>
          </a:bodyPr>
          <a:lstStyle/>
          <a:p>
            <a:pPr marL="285750" marR="0" lvl="0" indent="-285750" defTabSz="914400" rtl="0" eaLnBrk="1" fontAlgn="auto" latinLnBrk="0" hangingPunct="1">
              <a:lnSpc>
                <a:spcPct val="100000"/>
              </a:lnSpc>
              <a:spcBef>
                <a:spcPts val="0"/>
              </a:spcBef>
              <a:spcAft>
                <a:spcPts val="0"/>
              </a:spcAft>
              <a:tabLst/>
              <a:defRPr/>
            </a:pPr>
            <a:r>
              <a:rPr lang="en-US" sz="1800" b="1" u="sng" kern="1200" dirty="0">
                <a:solidFill>
                  <a:schemeClr val="accent6"/>
                </a:solidFill>
                <a:latin typeface="Algerian" panose="04020705040A02060702" pitchFamily="82" charset="0"/>
                <a:ea typeface="Verdana" panose="020B0604030504040204" pitchFamily="34" charset="0"/>
                <a:cs typeface="+mn-cs"/>
              </a:rPr>
              <a:t>:Month-wise expense</a:t>
            </a:r>
            <a:r>
              <a:rPr lang="en-US" sz="1800" b="1" u="sng" kern="1200" baseline="0" dirty="0">
                <a:solidFill>
                  <a:schemeClr val="accent6"/>
                </a:solidFill>
                <a:latin typeface="Algerian" panose="04020705040A02060702" pitchFamily="82" charset="0"/>
                <a:ea typeface="Verdana" panose="020B0604030504040204" pitchFamily="34" charset="0"/>
                <a:cs typeface="+mn-cs"/>
              </a:rPr>
              <a:t> of each </a:t>
            </a:r>
            <a:r>
              <a:rPr lang="en-US" sz="1800" b="1" u="sng" kern="1200" dirty="0">
                <a:solidFill>
                  <a:schemeClr val="accent6"/>
                </a:solidFill>
                <a:latin typeface="Algerian" panose="04020705040A02060702" pitchFamily="82" charset="0"/>
                <a:ea typeface="Verdana" panose="020B0604030504040204" pitchFamily="34" charset="0"/>
                <a:cs typeface="+mn-cs"/>
              </a:rPr>
              <a:t>category (Pivot table) &amp; </a:t>
            </a:r>
            <a:r>
              <a:rPr lang="en-US" sz="1800" b="1" u="sng" kern="1200" dirty="0" err="1">
                <a:solidFill>
                  <a:schemeClr val="accent6"/>
                </a:solidFill>
                <a:latin typeface="Algerian" panose="04020705040A02060702" pitchFamily="82" charset="0"/>
                <a:ea typeface="Verdana" panose="020B0604030504040204" pitchFamily="34" charset="0"/>
                <a:cs typeface="+mn-cs"/>
              </a:rPr>
              <a:t>Representaion</a:t>
            </a:r>
            <a:r>
              <a:rPr lang="en-US" sz="1800" b="1" u="sng" kern="1200" dirty="0">
                <a:solidFill>
                  <a:schemeClr val="accent6"/>
                </a:solidFill>
                <a:latin typeface="Algerian" panose="04020705040A02060702" pitchFamily="82" charset="0"/>
                <a:ea typeface="Verdana" panose="020B0604030504040204" pitchFamily="34" charset="0"/>
                <a:cs typeface="+mn-cs"/>
              </a:rPr>
              <a:t> of 2</a:t>
            </a:r>
            <a:r>
              <a:rPr lang="en-US" sz="1800" b="1" u="sng" kern="1200" baseline="0" dirty="0">
                <a:solidFill>
                  <a:schemeClr val="accent6"/>
                </a:solidFill>
                <a:latin typeface="Algerian" panose="04020705040A02060702" pitchFamily="82" charset="0"/>
                <a:ea typeface="Verdana" panose="020B0604030504040204" pitchFamily="34" charset="0"/>
                <a:cs typeface="+mn-cs"/>
              </a:rPr>
              <a:t> categories with higher expenses for each of the 6 months:</a:t>
            </a:r>
            <a:br>
              <a:rPr lang="en-US" sz="1800" b="1" u="sng" kern="1200" dirty="0">
                <a:solidFill>
                  <a:schemeClr val="accent6"/>
                </a:solidFill>
                <a:latin typeface="Algerian" panose="04020705040A02060702" pitchFamily="82" charset="0"/>
                <a:ea typeface="Verdana" panose="020B0604030504040204" pitchFamily="34" charset="0"/>
                <a:cs typeface="+mn-cs"/>
              </a:rPr>
            </a:br>
            <a:endParaRPr lang="en-IN" sz="1800" b="1" u="sng" dirty="0">
              <a:solidFill>
                <a:schemeClr val="accent6"/>
              </a:solidFill>
              <a:latin typeface="Algerian" panose="04020705040A02060702" pitchFamily="82" charset="0"/>
            </a:endParaRPr>
          </a:p>
        </p:txBody>
      </p:sp>
      <p:sp>
        <p:nvSpPr>
          <p:cNvPr id="3" name="Subtitle 2">
            <a:extLst>
              <a:ext uri="{FF2B5EF4-FFF2-40B4-BE49-F238E27FC236}">
                <a16:creationId xmlns:a16="http://schemas.microsoft.com/office/drawing/2014/main" id="{4D14C3AF-D2E2-EAD3-1687-208FFF12738F}"/>
              </a:ext>
            </a:extLst>
          </p:cNvPr>
          <p:cNvSpPr>
            <a:spLocks noGrp="1"/>
          </p:cNvSpPr>
          <p:nvPr>
            <p:ph type="subTitle" idx="1"/>
          </p:nvPr>
        </p:nvSpPr>
        <p:spPr>
          <a:xfrm>
            <a:off x="176980" y="1025987"/>
            <a:ext cx="8740878" cy="5653086"/>
          </a:xfrm>
        </p:spPr>
        <p:txBody>
          <a:bodyPr/>
          <a:lstStyle/>
          <a:p>
            <a:pPr marL="342900" indent="-342900" algn="l">
              <a:buFont typeface="Wingdings" panose="05000000000000000000" pitchFamily="2" charset="2"/>
              <a:buChar char="Ø"/>
            </a:pPr>
            <a:r>
              <a:rPr lang="en-US" dirty="0"/>
              <a:t>This report summarizes the monthly expenses for February and March, with a </a:t>
            </a:r>
            <a:r>
              <a:rPr lang="en-US" b="1" dirty="0"/>
              <a:t>grand total</a:t>
            </a:r>
            <a:r>
              <a:rPr lang="en-US" dirty="0"/>
              <a:t> of </a:t>
            </a:r>
            <a:r>
              <a:rPr lang="en-US" b="1" dirty="0"/>
              <a:t>18,030</a:t>
            </a:r>
            <a:r>
              <a:rPr lang="en-US" dirty="0"/>
              <a:t>.</a:t>
            </a:r>
          </a:p>
          <a:p>
            <a:pPr marL="342900" indent="-342900" algn="l">
              <a:buFont typeface="Wingdings" panose="05000000000000000000" pitchFamily="2" charset="2"/>
              <a:buChar char="Ø"/>
            </a:pPr>
            <a:r>
              <a:rPr lang="en-IN" dirty="0"/>
              <a:t>February </a:t>
            </a:r>
            <a:r>
              <a:rPr lang="en-IN" b="1" dirty="0"/>
              <a:t>Total Expenses</a:t>
            </a:r>
            <a:r>
              <a:rPr lang="en-IN" dirty="0"/>
              <a:t>: 10,620 &amp; from March Highlights </a:t>
            </a:r>
            <a:r>
              <a:rPr lang="en-IN" b="1" dirty="0"/>
              <a:t>Total Expenses</a:t>
            </a:r>
            <a:r>
              <a:rPr lang="en-IN" dirty="0"/>
              <a:t>: 7,410</a:t>
            </a:r>
            <a:endParaRPr lang="en-US" dirty="0"/>
          </a:p>
          <a:p>
            <a:pPr marL="342900" indent="-342900" algn="l">
              <a:buFont typeface="Wingdings" panose="05000000000000000000" pitchFamily="2" charset="2"/>
              <a:buChar char="Ø"/>
            </a:pPr>
            <a:r>
              <a:rPr lang="en-US" dirty="0"/>
              <a:t>The analysis reveals a significant focus on travel in February, which dramatically influenced total expenses</a:t>
            </a:r>
          </a:p>
          <a:p>
            <a:pPr marL="342900" indent="-342900" algn="l">
              <a:buFont typeface="Wingdings" panose="05000000000000000000" pitchFamily="2" charset="2"/>
              <a:buChar char="Ø"/>
            </a:pPr>
            <a:r>
              <a:rPr lang="en-US" dirty="0"/>
              <a:t>In March, discretionary spending on dining and shopping emerged as notable factors.</a:t>
            </a:r>
          </a:p>
          <a:p>
            <a:pPr marL="342900" indent="-342900" algn="l">
              <a:buFont typeface="Wingdings" panose="05000000000000000000" pitchFamily="2" charset="2"/>
              <a:buChar char="Ø"/>
            </a:pPr>
            <a:r>
              <a:rPr lang="en-US" dirty="0"/>
              <a:t>To optimize financial management, reviewing and adjusting budgets in these areas may yield better control over expenses moving forward</a:t>
            </a:r>
          </a:p>
          <a:p>
            <a:pPr marL="342900" indent="-342900" algn="l">
              <a:buFont typeface="Wingdings" panose="05000000000000000000" pitchFamily="2" charset="2"/>
              <a:buChar char="Ø"/>
            </a:pPr>
            <a:r>
              <a:rPr lang="en-US" dirty="0"/>
              <a:t>Here Top two categories are one is </a:t>
            </a:r>
            <a:r>
              <a:rPr lang="en-US" b="1" dirty="0"/>
              <a:t>North Bengal Trip </a:t>
            </a:r>
            <a:r>
              <a:rPr lang="en-US" dirty="0"/>
              <a:t>from February Month </a:t>
            </a:r>
            <a:r>
              <a:rPr lang="en-IN" dirty="0"/>
              <a:t>&amp; another one is category Shoes from March	</a:t>
            </a:r>
            <a:endParaRPr lang="en-US" dirty="0"/>
          </a:p>
        </p:txBody>
      </p:sp>
      <p:graphicFrame>
        <p:nvGraphicFramePr>
          <p:cNvPr id="4" name="Object 3">
            <a:extLst>
              <a:ext uri="{FF2B5EF4-FFF2-40B4-BE49-F238E27FC236}">
                <a16:creationId xmlns:a16="http://schemas.microsoft.com/office/drawing/2014/main" id="{9B5DBB14-E02A-F20F-4181-42B0F5155D84}"/>
              </a:ext>
            </a:extLst>
          </p:cNvPr>
          <p:cNvGraphicFramePr>
            <a:graphicFrameLocks noChangeAspect="1"/>
          </p:cNvGraphicFramePr>
          <p:nvPr>
            <p:extLst>
              <p:ext uri="{D42A27DB-BD31-4B8C-83A1-F6EECF244321}">
                <p14:modId xmlns:p14="http://schemas.microsoft.com/office/powerpoint/2010/main" val="2541746327"/>
              </p:ext>
            </p:extLst>
          </p:nvPr>
        </p:nvGraphicFramePr>
        <p:xfrm>
          <a:off x="8711381" y="178927"/>
          <a:ext cx="3392127" cy="3459008"/>
        </p:xfrm>
        <a:graphic>
          <a:graphicData uri="http://schemas.openxmlformats.org/presentationml/2006/ole">
            <mc:AlternateContent xmlns:mc="http://schemas.openxmlformats.org/markup-compatibility/2006">
              <mc:Choice xmlns:v="urn:schemas-microsoft-com:vml" Requires="v">
                <p:oleObj name="Worksheet" r:id="rId2" imgW="2659415" imgH="3116643" progId="Excel.Sheet.12">
                  <p:embed/>
                </p:oleObj>
              </mc:Choice>
              <mc:Fallback>
                <p:oleObj name="Worksheet" r:id="rId2" imgW="2659415" imgH="3116643" progId="Excel.Sheet.12">
                  <p:embed/>
                  <p:pic>
                    <p:nvPicPr>
                      <p:cNvPr id="0" name=""/>
                      <p:cNvPicPr/>
                      <p:nvPr/>
                    </p:nvPicPr>
                    <p:blipFill>
                      <a:blip r:embed="rId3"/>
                      <a:stretch>
                        <a:fillRect/>
                      </a:stretch>
                    </p:blipFill>
                    <p:spPr>
                      <a:xfrm>
                        <a:off x="8711381" y="178927"/>
                        <a:ext cx="3392127" cy="3459008"/>
                      </a:xfrm>
                      <a:prstGeom prst="rect">
                        <a:avLst/>
                      </a:prstGeom>
                    </p:spPr>
                  </p:pic>
                </p:oleObj>
              </mc:Fallback>
            </mc:AlternateContent>
          </a:graphicData>
        </a:graphic>
      </p:graphicFrame>
      <p:graphicFrame>
        <p:nvGraphicFramePr>
          <p:cNvPr id="5" name="Chart 4">
            <a:extLst>
              <a:ext uri="{FF2B5EF4-FFF2-40B4-BE49-F238E27FC236}">
                <a16:creationId xmlns:a16="http://schemas.microsoft.com/office/drawing/2014/main" id="{12C3D5B7-DCD3-E97D-DDA7-23D07894D977}"/>
              </a:ext>
            </a:extLst>
          </p:cNvPr>
          <p:cNvGraphicFramePr>
            <a:graphicFrameLocks/>
          </p:cNvGraphicFramePr>
          <p:nvPr>
            <p:extLst>
              <p:ext uri="{D42A27DB-BD31-4B8C-83A1-F6EECF244321}">
                <p14:modId xmlns:p14="http://schemas.microsoft.com/office/powerpoint/2010/main" val="2913968290"/>
              </p:ext>
            </p:extLst>
          </p:nvPr>
        </p:nvGraphicFramePr>
        <p:xfrm>
          <a:off x="8583561" y="3720536"/>
          <a:ext cx="3608439" cy="31374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287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A5C1-B9E4-2F9B-7FDD-5DE26F598027}"/>
              </a:ext>
            </a:extLst>
          </p:cNvPr>
          <p:cNvSpPr>
            <a:spLocks noGrp="1"/>
          </p:cNvSpPr>
          <p:nvPr>
            <p:ph type="title"/>
          </p:nvPr>
        </p:nvSpPr>
        <p:spPr>
          <a:xfrm>
            <a:off x="412981" y="98324"/>
            <a:ext cx="6921883" cy="582714"/>
          </a:xfrm>
        </p:spPr>
        <p:txBody>
          <a:bodyPr>
            <a:noAutofit/>
          </a:bodyPr>
          <a:lstStyle/>
          <a:p>
            <a:pPr algn="ctr"/>
            <a:r>
              <a:rPr kumimoji="0" lang="en-US" sz="1600" b="0" i="0" u="none" strike="noStrike" kern="1200" cap="none" spc="0" normalizeH="0" baseline="0" noProof="0" dirty="0">
                <a:ln>
                  <a:noFill/>
                </a:ln>
                <a:solidFill>
                  <a:prstClr val="black"/>
                </a:solidFill>
                <a:effectLst/>
                <a:highlight>
                  <a:srgbClr val="FFFF00"/>
                </a:highlight>
                <a:uLnTx/>
                <a:uFillTx/>
                <a:latin typeface="Algerian" panose="04020705040A02060702" pitchFamily="82" charset="0"/>
                <a:ea typeface="Verdana" panose="020B0604030504040204" pitchFamily="34" charset="0"/>
                <a:cs typeface="+mn-cs"/>
              </a:rPr>
              <a:t>: spent in each month against different items of Entertainment, Food and Shopping categories &amp; </a:t>
            </a:r>
            <a:r>
              <a:rPr lang="en-US" sz="1600" kern="1200" dirty="0">
                <a:solidFill>
                  <a:schemeClr val="tx1"/>
                </a:solidFill>
                <a:highlight>
                  <a:srgbClr val="FFFF00"/>
                </a:highlight>
                <a:latin typeface="Algerian" panose="04020705040A02060702" pitchFamily="82" charset="0"/>
                <a:ea typeface="Verdana" panose="020B0604030504040204" pitchFamily="34" charset="0"/>
                <a:cs typeface="+mn-cs"/>
              </a:rPr>
              <a:t>the highest amount spent over the items:</a:t>
            </a:r>
            <a:endParaRPr lang="en-IN" sz="1600" dirty="0">
              <a:highlight>
                <a:srgbClr val="FFFF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95554A80-9C2B-D4C6-696D-711C4D6488AC}"/>
              </a:ext>
            </a:extLst>
          </p:cNvPr>
          <p:cNvSpPr>
            <a:spLocks noGrp="1"/>
          </p:cNvSpPr>
          <p:nvPr>
            <p:ph idx="1"/>
          </p:nvPr>
        </p:nvSpPr>
        <p:spPr>
          <a:xfrm>
            <a:off x="198846" y="1061884"/>
            <a:ext cx="7430679" cy="5893723"/>
          </a:xfrm>
        </p:spPr>
        <p:txBody>
          <a:bodyPr>
            <a:normAutofit/>
          </a:bodyPr>
          <a:lstStyle/>
          <a:p>
            <a:pPr>
              <a:buFont typeface="Wingdings" panose="05000000000000000000" pitchFamily="2" charset="2"/>
              <a:buChar char="Ø"/>
            </a:pPr>
            <a:r>
              <a:rPr lang="en-US" sz="2000" dirty="0"/>
              <a:t>This report provides a comprehensive overview of monthly expenses categorized into Entertainment, Food, and Shopping. </a:t>
            </a:r>
          </a:p>
          <a:p>
            <a:pPr>
              <a:buFont typeface="Wingdings" panose="05000000000000000000" pitchFamily="2" charset="2"/>
              <a:buChar char="Ø"/>
            </a:pPr>
            <a:r>
              <a:rPr lang="en-US" sz="2000" dirty="0"/>
              <a:t>The total expenditure for the period is </a:t>
            </a:r>
            <a:r>
              <a:rPr lang="en-US" sz="2000" b="1" dirty="0"/>
              <a:t>20,100</a:t>
            </a:r>
            <a:r>
              <a:rPr lang="en-US" sz="2000" dirty="0"/>
              <a:t>, with Entertainment being the most significant category, driven largely by the North Bengal trip and social outings.</a:t>
            </a:r>
          </a:p>
          <a:p>
            <a:pPr>
              <a:buFont typeface="Wingdings" panose="05000000000000000000" pitchFamily="2" charset="2"/>
              <a:buChar char="Ø"/>
            </a:pPr>
            <a:r>
              <a:rPr lang="en-US" sz="2000" dirty="0"/>
              <a:t>Food expenses, including dining out and online orders, also represent a considerable portion of the budget</a:t>
            </a:r>
          </a:p>
          <a:p>
            <a:pPr>
              <a:buFont typeface="Wingdings" panose="05000000000000000000" pitchFamily="2" charset="2"/>
              <a:buChar char="Ø"/>
            </a:pPr>
            <a:r>
              <a:rPr lang="en-US" sz="2000" dirty="0"/>
              <a:t>Shopping expenditures reflect diverse needs, particularly in clothing.</a:t>
            </a:r>
          </a:p>
          <a:p>
            <a:pPr>
              <a:buFont typeface="Wingdings" panose="05000000000000000000" pitchFamily="2" charset="2"/>
              <a:buChar char="Ø"/>
            </a:pPr>
            <a:r>
              <a:rPr lang="en-US" sz="2000" dirty="0"/>
              <a:t>optimize future spending, it may be beneficial to analyze discretionary categories like Entertainment and Shopping for potential savings.</a:t>
            </a:r>
          </a:p>
          <a:p>
            <a:pPr>
              <a:buFont typeface="Wingdings" panose="05000000000000000000" pitchFamily="2" charset="2"/>
              <a:buChar char="Ø"/>
            </a:pPr>
            <a:r>
              <a:rPr lang="en-US" sz="2000" dirty="0"/>
              <a:t>Overall, maintaining a balanced approach to these expenses will enhance financial well-being.</a:t>
            </a:r>
          </a:p>
          <a:p>
            <a:pPr>
              <a:buFont typeface="Wingdings" panose="05000000000000000000" pitchFamily="2" charset="2"/>
              <a:buChar char="Ø"/>
            </a:pPr>
            <a:r>
              <a:rPr lang="en-US" sz="2000" dirty="0"/>
              <a:t>Furthermore, We can see that the Month </a:t>
            </a:r>
            <a:r>
              <a:rPr lang="en-US" sz="2000" b="1" dirty="0"/>
              <a:t>January </a:t>
            </a:r>
            <a:r>
              <a:rPr lang="en-US" sz="2000" dirty="0"/>
              <a:t>has Highest amount spent for Dining Out &amp; Movie purpose, Grand Total of Food is “</a:t>
            </a:r>
            <a:r>
              <a:rPr lang="en-US" sz="2000" b="1" dirty="0"/>
              <a:t>2650</a:t>
            </a:r>
            <a:r>
              <a:rPr lang="en-US" sz="2000" dirty="0"/>
              <a:t>” &amp; Entertainment “</a:t>
            </a:r>
            <a:r>
              <a:rPr lang="en-US" sz="2000" b="1" dirty="0"/>
              <a:t>2500</a:t>
            </a:r>
            <a:r>
              <a:rPr lang="en-US" sz="2000" dirty="0"/>
              <a:t>”. Altogether its “</a:t>
            </a:r>
            <a:r>
              <a:rPr lang="en-US" sz="2000" b="1" dirty="0"/>
              <a:t>5150</a:t>
            </a:r>
            <a:r>
              <a:rPr lang="en-US" sz="2000" dirty="0"/>
              <a:t> Rs.”</a:t>
            </a:r>
            <a:endParaRPr lang="en-IN" sz="2000" dirty="0"/>
          </a:p>
        </p:txBody>
      </p:sp>
      <p:graphicFrame>
        <p:nvGraphicFramePr>
          <p:cNvPr id="4" name="Object 3">
            <a:extLst>
              <a:ext uri="{FF2B5EF4-FFF2-40B4-BE49-F238E27FC236}">
                <a16:creationId xmlns:a16="http://schemas.microsoft.com/office/drawing/2014/main" id="{B36D2AC9-A0E9-03C4-249F-052CF963AFE1}"/>
              </a:ext>
            </a:extLst>
          </p:cNvPr>
          <p:cNvGraphicFramePr>
            <a:graphicFrameLocks noChangeAspect="1"/>
          </p:cNvGraphicFramePr>
          <p:nvPr>
            <p:extLst>
              <p:ext uri="{D42A27DB-BD31-4B8C-83A1-F6EECF244321}">
                <p14:modId xmlns:p14="http://schemas.microsoft.com/office/powerpoint/2010/main" val="1423145648"/>
              </p:ext>
            </p:extLst>
          </p:nvPr>
        </p:nvGraphicFramePr>
        <p:xfrm>
          <a:off x="7452852" y="177800"/>
          <a:ext cx="4628023" cy="3251200"/>
        </p:xfrm>
        <a:graphic>
          <a:graphicData uri="http://schemas.openxmlformats.org/presentationml/2006/ole">
            <mc:AlternateContent xmlns:mc="http://schemas.openxmlformats.org/markup-compatibility/2006">
              <mc:Choice xmlns:v="urn:schemas-microsoft-com:vml" Requires="v">
                <p:oleObj name="Worksheet" r:id="rId2" imgW="4930105" imgH="2568144" progId="Excel.Sheet.12">
                  <p:embed/>
                </p:oleObj>
              </mc:Choice>
              <mc:Fallback>
                <p:oleObj name="Worksheet" r:id="rId2" imgW="4930105" imgH="2568144" progId="Excel.Sheet.12">
                  <p:embed/>
                  <p:pic>
                    <p:nvPicPr>
                      <p:cNvPr id="0" name=""/>
                      <p:cNvPicPr/>
                      <p:nvPr/>
                    </p:nvPicPr>
                    <p:blipFill>
                      <a:blip r:embed="rId3"/>
                      <a:stretch>
                        <a:fillRect/>
                      </a:stretch>
                    </p:blipFill>
                    <p:spPr>
                      <a:xfrm>
                        <a:off x="7452852" y="177800"/>
                        <a:ext cx="4628023" cy="32512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B2AD8A6-4737-747B-365E-610A0E027A4C}"/>
              </a:ext>
            </a:extLst>
          </p:cNvPr>
          <p:cNvGraphicFramePr>
            <a:graphicFrameLocks noChangeAspect="1"/>
          </p:cNvGraphicFramePr>
          <p:nvPr>
            <p:extLst>
              <p:ext uri="{D42A27DB-BD31-4B8C-83A1-F6EECF244321}">
                <p14:modId xmlns:p14="http://schemas.microsoft.com/office/powerpoint/2010/main" val="998543720"/>
              </p:ext>
            </p:extLst>
          </p:nvPr>
        </p:nvGraphicFramePr>
        <p:xfrm>
          <a:off x="7452852" y="3639882"/>
          <a:ext cx="4628485" cy="2741254"/>
        </p:xfrm>
        <a:graphic>
          <a:graphicData uri="http://schemas.openxmlformats.org/presentationml/2006/ole">
            <mc:AlternateContent xmlns:mc="http://schemas.openxmlformats.org/markup-compatibility/2006">
              <mc:Choice xmlns:v="urn:schemas-microsoft-com:vml" Requires="v">
                <p:oleObj name="Worksheet" r:id="rId4" imgW="4594966" imgH="1287890" progId="Excel.Sheet.12">
                  <p:embed/>
                </p:oleObj>
              </mc:Choice>
              <mc:Fallback>
                <p:oleObj name="Worksheet" r:id="rId4" imgW="4594966" imgH="1287890" progId="Excel.Sheet.12">
                  <p:embed/>
                  <p:pic>
                    <p:nvPicPr>
                      <p:cNvPr id="0" name=""/>
                      <p:cNvPicPr/>
                      <p:nvPr/>
                    </p:nvPicPr>
                    <p:blipFill>
                      <a:blip r:embed="rId5"/>
                      <a:stretch>
                        <a:fillRect/>
                      </a:stretch>
                    </p:blipFill>
                    <p:spPr>
                      <a:xfrm>
                        <a:off x="7452852" y="3639882"/>
                        <a:ext cx="4628485" cy="2741254"/>
                      </a:xfrm>
                      <a:prstGeom prst="rect">
                        <a:avLst/>
                      </a:prstGeom>
                    </p:spPr>
                  </p:pic>
                </p:oleObj>
              </mc:Fallback>
            </mc:AlternateContent>
          </a:graphicData>
        </a:graphic>
      </p:graphicFrame>
    </p:spTree>
    <p:extLst>
      <p:ext uri="{BB962C8B-B14F-4D97-AF65-F5344CB8AC3E}">
        <p14:creationId xmlns:p14="http://schemas.microsoft.com/office/powerpoint/2010/main" val="1713305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0781-5496-2B83-7CC7-079F3FF40E7C}"/>
              </a:ext>
            </a:extLst>
          </p:cNvPr>
          <p:cNvSpPr>
            <a:spLocks noGrp="1"/>
          </p:cNvSpPr>
          <p:nvPr>
            <p:ph type="title"/>
          </p:nvPr>
        </p:nvSpPr>
        <p:spPr>
          <a:xfrm>
            <a:off x="2008238" y="230852"/>
            <a:ext cx="7430728" cy="398411"/>
          </a:xfrm>
        </p:spPr>
        <p:txBody>
          <a:bodyPr>
            <a:noAutofit/>
          </a:bodyPr>
          <a:lstStyle/>
          <a:p>
            <a:pPr algn="ctr"/>
            <a:r>
              <a:rPr lang="en-US" sz="1800" b="1" u="sng" dirty="0">
                <a:highlight>
                  <a:srgbClr val="FFFF00"/>
                </a:highlight>
                <a:latin typeface="Algerian" panose="04020705040A02060702" pitchFamily="82" charset="0"/>
              </a:rPr>
              <a:t>:Expense Analysis of six month on the Essential &amp; </a:t>
            </a:r>
            <a:r>
              <a:rPr lang="en-US" sz="2000" b="1" u="sng" dirty="0">
                <a:highlight>
                  <a:srgbClr val="FFFF00"/>
                </a:highlight>
                <a:latin typeface="Algerian" panose="04020705040A02060702" pitchFamily="82" charset="0"/>
              </a:rPr>
              <a:t>Non-Essential</a:t>
            </a:r>
            <a:r>
              <a:rPr lang="en-US" sz="1800" b="1" u="sng" dirty="0">
                <a:highlight>
                  <a:srgbClr val="FFFF00"/>
                </a:highlight>
                <a:latin typeface="Algerian" panose="04020705040A02060702" pitchFamily="82" charset="0"/>
              </a:rPr>
              <a:t> Items:</a:t>
            </a:r>
            <a:endParaRPr lang="en-IN" sz="1800" b="1" u="sng" dirty="0">
              <a:highlight>
                <a:srgbClr val="FFFF00"/>
              </a:highlight>
              <a:latin typeface="Algerian" panose="04020705040A02060702" pitchFamily="82" charset="0"/>
            </a:endParaRPr>
          </a:p>
        </p:txBody>
      </p:sp>
      <p:sp>
        <p:nvSpPr>
          <p:cNvPr id="3" name="Content Placeholder 2">
            <a:extLst>
              <a:ext uri="{FF2B5EF4-FFF2-40B4-BE49-F238E27FC236}">
                <a16:creationId xmlns:a16="http://schemas.microsoft.com/office/drawing/2014/main" id="{50248CC1-40E8-7DBE-5E08-D195624A8041}"/>
              </a:ext>
            </a:extLst>
          </p:cNvPr>
          <p:cNvSpPr>
            <a:spLocks noGrp="1"/>
          </p:cNvSpPr>
          <p:nvPr>
            <p:ph idx="1"/>
          </p:nvPr>
        </p:nvSpPr>
        <p:spPr>
          <a:xfrm>
            <a:off x="678426" y="761437"/>
            <a:ext cx="10677833" cy="6200008"/>
          </a:xfrm>
        </p:spPr>
        <p:txBody>
          <a:bodyPr>
            <a:normAutofit/>
          </a:bodyPr>
          <a:lstStyle/>
          <a:p>
            <a:pPr>
              <a:buFont typeface="Wingdings" panose="05000000000000000000" pitchFamily="2" charset="2"/>
              <a:buChar char="Ø"/>
            </a:pPr>
            <a:r>
              <a:rPr lang="en-US" sz="2000" b="1" dirty="0"/>
              <a:t>Total Expenses</a:t>
            </a:r>
            <a:r>
              <a:rPr lang="en-US" sz="2000" dirty="0"/>
              <a:t>: Over the last six months, total expenses amount to </a:t>
            </a:r>
            <a:r>
              <a:rPr lang="en-US" sz="2000" b="1" dirty="0"/>
              <a:t>58,770 INR</a:t>
            </a:r>
            <a:r>
              <a:rPr lang="en-US" sz="2000" dirty="0"/>
              <a:t>, with essential expenses slightly lower than </a:t>
            </a:r>
            <a:r>
              <a:rPr lang="en-US" sz="2400" dirty="0"/>
              <a:t>non-essential</a:t>
            </a:r>
            <a:r>
              <a:rPr lang="en-US" sz="2000" dirty="0"/>
              <a:t> expenses.</a:t>
            </a:r>
          </a:p>
          <a:p>
            <a:pPr>
              <a:buFont typeface="Wingdings" panose="05000000000000000000" pitchFamily="2" charset="2"/>
              <a:buChar char="Ø"/>
            </a:pPr>
            <a:r>
              <a:rPr lang="en-IN" sz="1800" b="1" u="sng" dirty="0"/>
              <a:t>Essential Expenses</a:t>
            </a:r>
            <a:r>
              <a:rPr lang="en-IN" sz="1800" u="sng" dirty="0"/>
              <a:t>:</a:t>
            </a:r>
            <a:endParaRPr lang="en-US" u="sng" dirty="0"/>
          </a:p>
          <a:p>
            <a:r>
              <a:rPr lang="en-US" sz="1800" b="1" dirty="0"/>
              <a:t>Food</a:t>
            </a:r>
            <a:r>
              <a:rPr lang="en-US" sz="1800" dirty="0"/>
              <a:t>: Essential food expenses total </a:t>
            </a:r>
            <a:r>
              <a:rPr lang="en-US" sz="1800" b="1" dirty="0"/>
              <a:t>9,850 INR</a:t>
            </a:r>
            <a:r>
              <a:rPr lang="en-US" sz="1800" dirty="0"/>
              <a:t>, indicating a significant investment in necessary nourishment.</a:t>
            </a:r>
            <a:endParaRPr lang="en-US" dirty="0"/>
          </a:p>
          <a:p>
            <a:r>
              <a:rPr lang="en-US" sz="1800" b="1" dirty="0"/>
              <a:t>Doctor and Medicine</a:t>
            </a:r>
            <a:r>
              <a:rPr lang="en-US" sz="1800" dirty="0"/>
              <a:t>: Healthcare costs are consistently present, totaling </a:t>
            </a:r>
            <a:r>
              <a:rPr lang="en-US" sz="1800" b="1" dirty="0"/>
              <a:t>3,600 INR</a:t>
            </a:r>
            <a:r>
              <a:rPr lang="en-US" sz="1800" dirty="0"/>
              <a:t>, emphasizing the importance of health-related expenses.</a:t>
            </a:r>
            <a:endParaRPr lang="en-US" dirty="0"/>
          </a:p>
          <a:p>
            <a:r>
              <a:rPr lang="en-US" sz="1800" b="1" dirty="0"/>
              <a:t>Grocery</a:t>
            </a:r>
            <a:r>
              <a:rPr lang="en-US" sz="1800" dirty="0"/>
              <a:t>: Essential grocery expenses amount to </a:t>
            </a:r>
            <a:r>
              <a:rPr lang="en-US" sz="1800" b="1" dirty="0"/>
              <a:t>7,900 INR</a:t>
            </a:r>
            <a:r>
              <a:rPr lang="en-US" sz="1800" dirty="0"/>
              <a:t>, reflecting a focus on buying necessary food items.</a:t>
            </a:r>
            <a:endParaRPr lang="en-US" dirty="0"/>
          </a:p>
          <a:p>
            <a:r>
              <a:rPr lang="en-US" sz="1800" b="1" dirty="0"/>
              <a:t>Ticket and Bills</a:t>
            </a:r>
            <a:r>
              <a:rPr lang="en-US" sz="1800" dirty="0"/>
              <a:t>: Utilities and transport total </a:t>
            </a:r>
            <a:r>
              <a:rPr lang="en-US" sz="1800" b="1" dirty="0"/>
              <a:t>3,250 INR</a:t>
            </a:r>
            <a:r>
              <a:rPr lang="en-US" sz="1800" dirty="0"/>
              <a:t>, highlighting regular commitments for essential services.</a:t>
            </a:r>
            <a:endParaRPr lang="en-US" dirty="0"/>
          </a:p>
          <a:p>
            <a:r>
              <a:rPr lang="en-US" sz="1800" b="1" dirty="0"/>
              <a:t>Miscellaneous</a:t>
            </a:r>
            <a:r>
              <a:rPr lang="en-US" sz="1800" dirty="0"/>
              <a:t>: Essential miscellaneous expenses total </a:t>
            </a:r>
            <a:r>
              <a:rPr lang="en-US" sz="1800" b="1" dirty="0"/>
              <a:t>2,200 INR</a:t>
            </a:r>
            <a:r>
              <a:rPr lang="en-US" sz="1800" dirty="0"/>
              <a:t>, mainly covering unavoidable costs</a:t>
            </a:r>
            <a:endParaRPr lang="en-US" dirty="0"/>
          </a:p>
          <a:p>
            <a:pPr>
              <a:buFont typeface="Wingdings" panose="05000000000000000000" pitchFamily="2" charset="2"/>
              <a:buChar char="Ø"/>
            </a:pPr>
            <a:r>
              <a:rPr lang="en-IN" sz="1800" b="1" u="sng" dirty="0"/>
              <a:t>Non-Essential Expenses:</a:t>
            </a:r>
            <a:endParaRPr lang="en-US" b="1" u="sng" dirty="0"/>
          </a:p>
          <a:p>
            <a:r>
              <a:rPr lang="en-US" sz="1800" b="1" dirty="0"/>
              <a:t>Entertainment</a:t>
            </a:r>
            <a:r>
              <a:rPr lang="en-US" sz="1800" dirty="0"/>
              <a:t>: This category is the largest non-essential expense, totaling </a:t>
            </a:r>
            <a:r>
              <a:rPr lang="en-US" sz="1800" b="1" dirty="0"/>
              <a:t>8,500 INR</a:t>
            </a:r>
            <a:r>
              <a:rPr lang="en-US" sz="1800" dirty="0"/>
              <a:t>, showing a substantial investment in leisure activities.</a:t>
            </a:r>
          </a:p>
          <a:p>
            <a:r>
              <a:rPr lang="en-US" sz="1800" b="1" dirty="0"/>
              <a:t> Shopping</a:t>
            </a:r>
            <a:r>
              <a:rPr lang="en-US" sz="1800" dirty="0"/>
              <a:t>: Non-essential shopping expenses amount to </a:t>
            </a:r>
            <a:r>
              <a:rPr lang="en-US" sz="1800" b="1" dirty="0"/>
              <a:t>8,200 INR</a:t>
            </a:r>
            <a:r>
              <a:rPr lang="en-US" sz="1800" dirty="0"/>
              <a:t>, indicating discretionary spending on clothing and accessories.</a:t>
            </a:r>
          </a:p>
          <a:p>
            <a:r>
              <a:rPr lang="en-US" sz="1800" b="1" dirty="0"/>
              <a:t>Miscellaneous</a:t>
            </a:r>
            <a:r>
              <a:rPr lang="en-US" sz="1800" dirty="0"/>
              <a:t>: Non-essential miscellaneous expenses total </a:t>
            </a:r>
            <a:r>
              <a:rPr lang="en-US" sz="1800" b="1" dirty="0"/>
              <a:t>3,570 INR</a:t>
            </a:r>
            <a:r>
              <a:rPr lang="en-US" sz="1800" dirty="0"/>
              <a:t>, suggesting some level of impulsive or luxury purchases.</a:t>
            </a:r>
            <a:endParaRPr lang="en-IN" dirty="0"/>
          </a:p>
        </p:txBody>
      </p:sp>
    </p:spTree>
    <p:extLst>
      <p:ext uri="{BB962C8B-B14F-4D97-AF65-F5344CB8AC3E}">
        <p14:creationId xmlns:p14="http://schemas.microsoft.com/office/powerpoint/2010/main" val="94352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36154FF-050D-8759-51B1-A094ACF0F3E2}"/>
              </a:ext>
            </a:extLst>
          </p:cNvPr>
          <p:cNvSpPr>
            <a:spLocks noGrp="1"/>
          </p:cNvSpPr>
          <p:nvPr>
            <p:ph type="subTitle" idx="1"/>
          </p:nvPr>
        </p:nvSpPr>
        <p:spPr>
          <a:xfrm>
            <a:off x="-88490" y="117987"/>
            <a:ext cx="8809704" cy="914400"/>
          </a:xfrm>
        </p:spPr>
        <p:txBody>
          <a:bodyPr>
            <a:normAutofit/>
          </a:bodyPr>
          <a:lstStyle/>
          <a:p>
            <a:r>
              <a:rPr kumimoji="0" lang="en-US" sz="1800" b="1" i="0" u="sng" strike="noStrike" kern="1200" cap="none" spc="0" normalizeH="0" baseline="0" noProof="0" dirty="0">
                <a:ln>
                  <a:noFill/>
                </a:ln>
                <a:solidFill>
                  <a:prstClr val="black"/>
                </a:solidFill>
                <a:effectLst/>
                <a:highlight>
                  <a:srgbClr val="FFFF00"/>
                </a:highlight>
                <a:uLnTx/>
                <a:uFillTx/>
                <a:latin typeface="Algerian" panose="04020705040A02060702" pitchFamily="82" charset="0"/>
                <a:ea typeface="+mj-ea"/>
                <a:cs typeface="+mj-cs"/>
              </a:rPr>
              <a:t>Expense Analysis of six month on the Essential &amp; Non-Essential Items:</a:t>
            </a:r>
            <a:endParaRPr lang="en-IN" dirty="0"/>
          </a:p>
        </p:txBody>
      </p:sp>
      <p:pic>
        <p:nvPicPr>
          <p:cNvPr id="5" name="Picture 4">
            <a:extLst>
              <a:ext uri="{FF2B5EF4-FFF2-40B4-BE49-F238E27FC236}">
                <a16:creationId xmlns:a16="http://schemas.microsoft.com/office/drawing/2014/main" id="{61AD2929-A9F1-D268-2C4A-D08F30F6782D}"/>
              </a:ext>
            </a:extLst>
          </p:cNvPr>
          <p:cNvPicPr>
            <a:picLocks noChangeAspect="1"/>
          </p:cNvPicPr>
          <p:nvPr/>
        </p:nvPicPr>
        <p:blipFill>
          <a:blip r:embed="rId2"/>
          <a:stretch>
            <a:fillRect/>
          </a:stretch>
        </p:blipFill>
        <p:spPr>
          <a:xfrm>
            <a:off x="0" y="501445"/>
            <a:ext cx="7964128" cy="6427839"/>
          </a:xfrm>
          <a:prstGeom prst="rect">
            <a:avLst/>
          </a:prstGeom>
        </p:spPr>
      </p:pic>
      <p:pic>
        <p:nvPicPr>
          <p:cNvPr id="6" name="Picture 5">
            <a:extLst>
              <a:ext uri="{FF2B5EF4-FFF2-40B4-BE49-F238E27FC236}">
                <a16:creationId xmlns:a16="http://schemas.microsoft.com/office/drawing/2014/main" id="{755A81DB-84F3-5833-DC6C-EF172A310ACB}"/>
              </a:ext>
            </a:extLst>
          </p:cNvPr>
          <p:cNvPicPr>
            <a:picLocks noChangeAspect="1"/>
          </p:cNvPicPr>
          <p:nvPr/>
        </p:nvPicPr>
        <p:blipFill>
          <a:blip r:embed="rId3"/>
          <a:stretch>
            <a:fillRect/>
          </a:stretch>
        </p:blipFill>
        <p:spPr>
          <a:xfrm>
            <a:off x="7964128" y="4178710"/>
            <a:ext cx="4227872" cy="2839065"/>
          </a:xfrm>
          <a:prstGeom prst="rect">
            <a:avLst/>
          </a:prstGeom>
        </p:spPr>
      </p:pic>
      <p:pic>
        <p:nvPicPr>
          <p:cNvPr id="4" name="Picture 3">
            <a:extLst>
              <a:ext uri="{FF2B5EF4-FFF2-40B4-BE49-F238E27FC236}">
                <a16:creationId xmlns:a16="http://schemas.microsoft.com/office/drawing/2014/main" id="{BC4A6258-9389-7FF3-4002-47B4FB9E7EBD}"/>
              </a:ext>
            </a:extLst>
          </p:cNvPr>
          <p:cNvPicPr>
            <a:picLocks noChangeAspect="1"/>
          </p:cNvPicPr>
          <p:nvPr/>
        </p:nvPicPr>
        <p:blipFill>
          <a:blip r:embed="rId4"/>
          <a:stretch>
            <a:fillRect/>
          </a:stretch>
        </p:blipFill>
        <p:spPr>
          <a:xfrm>
            <a:off x="7513515" y="806245"/>
            <a:ext cx="4678485" cy="3372465"/>
          </a:xfrm>
          <a:prstGeom prst="rect">
            <a:avLst/>
          </a:prstGeom>
        </p:spPr>
      </p:pic>
    </p:spTree>
    <p:extLst>
      <p:ext uri="{BB962C8B-B14F-4D97-AF65-F5344CB8AC3E}">
        <p14:creationId xmlns:p14="http://schemas.microsoft.com/office/powerpoint/2010/main" val="46682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C768-ACA0-B585-2EA3-2CF81905AD3B}"/>
              </a:ext>
            </a:extLst>
          </p:cNvPr>
          <p:cNvSpPr>
            <a:spLocks noGrp="1"/>
          </p:cNvSpPr>
          <p:nvPr>
            <p:ph type="ctrTitle"/>
          </p:nvPr>
        </p:nvSpPr>
        <p:spPr>
          <a:xfrm>
            <a:off x="86033" y="152400"/>
            <a:ext cx="7993625" cy="702702"/>
          </a:xfrm>
        </p:spPr>
        <p:txBody>
          <a:bodyPr>
            <a:noAutofit/>
          </a:bodyPr>
          <a:lstStyle/>
          <a:p>
            <a:r>
              <a:rPr lang="en-US" sz="2000" b="1" u="sng" kern="1200" dirty="0">
                <a:solidFill>
                  <a:schemeClr val="tx1"/>
                </a:solidFill>
                <a:highlight>
                  <a:srgbClr val="FFFF00"/>
                </a:highlight>
                <a:latin typeface="Algerian" panose="04020705040A02060702" pitchFamily="82" charset="0"/>
                <a:ea typeface="Verdana" panose="020B0604030504040204" pitchFamily="34" charset="0"/>
                <a:cs typeface="+mn-cs"/>
              </a:rPr>
              <a:t>:Some Recommendations how Nitin can increase his saving Throughout the Month:</a:t>
            </a:r>
            <a:endParaRPr lang="en-IN" sz="2000" b="1" u="sng" dirty="0">
              <a:highlight>
                <a:srgbClr val="FFFF00"/>
              </a:highlight>
              <a:latin typeface="Algerian" panose="04020705040A02060702" pitchFamily="82" charset="0"/>
            </a:endParaRPr>
          </a:p>
        </p:txBody>
      </p:sp>
      <p:sp>
        <p:nvSpPr>
          <p:cNvPr id="3" name="Subtitle 2">
            <a:extLst>
              <a:ext uri="{FF2B5EF4-FFF2-40B4-BE49-F238E27FC236}">
                <a16:creationId xmlns:a16="http://schemas.microsoft.com/office/drawing/2014/main" id="{9CB31EDD-8B70-D345-EDF5-CC07EAF8B527}"/>
              </a:ext>
            </a:extLst>
          </p:cNvPr>
          <p:cNvSpPr>
            <a:spLocks noGrp="1"/>
          </p:cNvSpPr>
          <p:nvPr>
            <p:ph type="subTitle" idx="1"/>
          </p:nvPr>
        </p:nvSpPr>
        <p:spPr>
          <a:xfrm>
            <a:off x="176981" y="1055483"/>
            <a:ext cx="7993625" cy="5650117"/>
          </a:xfrm>
        </p:spPr>
        <p:txBody>
          <a:bodyPr>
            <a:normAutofit/>
          </a:bodyPr>
          <a:lstStyle/>
          <a:p>
            <a:pPr algn="l"/>
            <a:r>
              <a:rPr lang="en-US" sz="2000" b="1" u="sng" dirty="0"/>
              <a:t>:Recommendations:</a:t>
            </a:r>
            <a:endParaRPr lang="en-US" sz="1800" b="1" u="sng" dirty="0"/>
          </a:p>
          <a:p>
            <a:pPr algn="l">
              <a:buFont typeface="+mj-lt"/>
              <a:buAutoNum type="arabicPeriod"/>
            </a:pPr>
            <a:r>
              <a:rPr lang="en-US" sz="1800" b="1" dirty="0"/>
              <a:t>Budget Adjustment</a:t>
            </a:r>
            <a:r>
              <a:rPr lang="en-US" sz="1800" dirty="0"/>
              <a:t>: Consider adjusting your budget to reduce non-essential spending, especially in </a:t>
            </a:r>
            <a:r>
              <a:rPr lang="en-US" sz="1800" b="1" dirty="0"/>
              <a:t>entertainment</a:t>
            </a:r>
            <a:r>
              <a:rPr lang="en-US" sz="1800" dirty="0"/>
              <a:t> and </a:t>
            </a:r>
            <a:r>
              <a:rPr lang="en-US" sz="1800" b="1" dirty="0"/>
              <a:t>shopping</a:t>
            </a:r>
            <a:r>
              <a:rPr lang="en-US" sz="1800" dirty="0"/>
              <a:t>, which are significant contributors to total expenses.</a:t>
            </a:r>
          </a:p>
          <a:p>
            <a:pPr algn="l">
              <a:buFont typeface="+mj-lt"/>
              <a:buAutoNum type="arabicPeriod"/>
            </a:pPr>
            <a:r>
              <a:rPr lang="en-US" sz="1800" b="1" dirty="0"/>
              <a:t>Monitor Essential Spending</a:t>
            </a:r>
            <a:r>
              <a:rPr lang="en-US" sz="1800" dirty="0"/>
              <a:t>: While essential expenses are necessary, keep an eye on fluctuations in categories like grocery and food to identify opportunities for savings.</a:t>
            </a:r>
          </a:p>
          <a:p>
            <a:pPr algn="l">
              <a:buFont typeface="+mj-lt"/>
              <a:buAutoNum type="arabicPeriod"/>
            </a:pPr>
            <a:r>
              <a:rPr lang="en-US" sz="1800" b="1" dirty="0"/>
              <a:t>Review Non-Essential Items</a:t>
            </a:r>
            <a:r>
              <a:rPr lang="en-US" sz="1800" dirty="0"/>
              <a:t>: Evaluate the necessity of high non-essential expenses each month, particularly on entertainment and shopping, to find potential reductions.</a:t>
            </a:r>
          </a:p>
          <a:p>
            <a:pPr algn="l">
              <a:buFont typeface="+mj-lt"/>
              <a:buAutoNum type="arabicPeriod"/>
            </a:pPr>
            <a:r>
              <a:rPr lang="en-US" sz="1800" b="1" dirty="0"/>
              <a:t>Create a Savings Plan</a:t>
            </a:r>
            <a:r>
              <a:rPr lang="en-US" sz="1800" dirty="0"/>
              <a:t>: With a clearer understanding of essential vs. non-essential spending, Nitin Should develop a plan to allocate savings from reduced non-essential expenses to savings or investment accounts.</a:t>
            </a:r>
          </a:p>
          <a:p>
            <a:pPr algn="l"/>
            <a:endParaRPr lang="en-US" sz="1800" dirty="0"/>
          </a:p>
          <a:p>
            <a:pPr algn="l"/>
            <a:r>
              <a:rPr lang="en-US" sz="1800" dirty="0"/>
              <a:t>By focusing on these areas, Nitin can achieve better financial balance and ensure that your essential needs are met while managing discretionary spending effectively.</a:t>
            </a:r>
            <a:endParaRPr lang="en-IN" dirty="0"/>
          </a:p>
        </p:txBody>
      </p:sp>
      <p:graphicFrame>
        <p:nvGraphicFramePr>
          <p:cNvPr id="4" name="Object 3">
            <a:extLst>
              <a:ext uri="{FF2B5EF4-FFF2-40B4-BE49-F238E27FC236}">
                <a16:creationId xmlns:a16="http://schemas.microsoft.com/office/drawing/2014/main" id="{971AA4CA-D629-802B-C102-44E5C73E724E}"/>
              </a:ext>
            </a:extLst>
          </p:cNvPr>
          <p:cNvGraphicFramePr>
            <a:graphicFrameLocks noChangeAspect="1"/>
          </p:cNvGraphicFramePr>
          <p:nvPr>
            <p:extLst>
              <p:ext uri="{D42A27DB-BD31-4B8C-83A1-F6EECF244321}">
                <p14:modId xmlns:p14="http://schemas.microsoft.com/office/powerpoint/2010/main" val="389900065"/>
              </p:ext>
            </p:extLst>
          </p:nvPr>
        </p:nvGraphicFramePr>
        <p:xfrm>
          <a:off x="8170605" y="130098"/>
          <a:ext cx="3844413" cy="3116263"/>
        </p:xfrm>
        <a:graphic>
          <a:graphicData uri="http://schemas.openxmlformats.org/presentationml/2006/ole">
            <mc:AlternateContent xmlns:mc="http://schemas.openxmlformats.org/markup-compatibility/2006">
              <mc:Choice xmlns:v="urn:schemas-microsoft-com:vml" Requires="v">
                <p:oleObj name="Worksheet" r:id="rId2" imgW="3261218" imgH="3116643" progId="Excel.Sheet.12">
                  <p:embed/>
                </p:oleObj>
              </mc:Choice>
              <mc:Fallback>
                <p:oleObj name="Worksheet" r:id="rId2" imgW="3261218" imgH="3116643" progId="Excel.Sheet.12">
                  <p:embed/>
                  <p:pic>
                    <p:nvPicPr>
                      <p:cNvPr id="0" name=""/>
                      <p:cNvPicPr/>
                      <p:nvPr/>
                    </p:nvPicPr>
                    <p:blipFill>
                      <a:blip r:embed="rId3"/>
                      <a:stretch>
                        <a:fillRect/>
                      </a:stretch>
                    </p:blipFill>
                    <p:spPr>
                      <a:xfrm>
                        <a:off x="8170605" y="130098"/>
                        <a:ext cx="3844413" cy="3116263"/>
                      </a:xfrm>
                      <a:prstGeom prst="rect">
                        <a:avLst/>
                      </a:prstGeom>
                    </p:spPr>
                  </p:pic>
                </p:oleObj>
              </mc:Fallback>
            </mc:AlternateContent>
          </a:graphicData>
        </a:graphic>
      </p:graphicFrame>
      <p:graphicFrame>
        <p:nvGraphicFramePr>
          <p:cNvPr id="5" name="Chart 4">
            <a:extLst>
              <a:ext uri="{FF2B5EF4-FFF2-40B4-BE49-F238E27FC236}">
                <a16:creationId xmlns:a16="http://schemas.microsoft.com/office/drawing/2014/main" id="{68488D53-F354-9CB4-5BE4-74E56405388D}"/>
              </a:ext>
            </a:extLst>
          </p:cNvPr>
          <p:cNvGraphicFramePr>
            <a:graphicFrameLocks/>
          </p:cNvGraphicFramePr>
          <p:nvPr>
            <p:extLst>
              <p:ext uri="{D42A27DB-BD31-4B8C-83A1-F6EECF244321}">
                <p14:modId xmlns:p14="http://schemas.microsoft.com/office/powerpoint/2010/main" val="2124363653"/>
              </p:ext>
            </p:extLst>
          </p:nvPr>
        </p:nvGraphicFramePr>
        <p:xfrm>
          <a:off x="7988711" y="3352799"/>
          <a:ext cx="4080386" cy="2883489"/>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a:extLst>
              <a:ext uri="{FF2B5EF4-FFF2-40B4-BE49-F238E27FC236}">
                <a16:creationId xmlns:a16="http://schemas.microsoft.com/office/drawing/2014/main" id="{6E33BF8E-A1F5-7F60-F5B5-4A124A493CFA}"/>
              </a:ext>
            </a:extLst>
          </p:cNvPr>
          <p:cNvSpPr/>
          <p:nvPr/>
        </p:nvSpPr>
        <p:spPr>
          <a:xfrm>
            <a:off x="8079658" y="6276717"/>
            <a:ext cx="4080387" cy="4916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u="sng" dirty="0">
                <a:latin typeface="Algerian" panose="04020705040A02060702" pitchFamily="82" charset="0"/>
              </a:rPr>
              <a:t>Smart Budget Plan </a:t>
            </a:r>
            <a:endParaRPr lang="en-IN" u="sng" dirty="0">
              <a:latin typeface="Algerian" panose="04020705040A02060702" pitchFamily="82" charset="0"/>
            </a:endParaRPr>
          </a:p>
        </p:txBody>
      </p:sp>
    </p:spTree>
    <p:extLst>
      <p:ext uri="{BB962C8B-B14F-4D97-AF65-F5344CB8AC3E}">
        <p14:creationId xmlns:p14="http://schemas.microsoft.com/office/powerpoint/2010/main" val="999470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8AD8F-C5DE-1F6E-EF6A-F84BC9A2CFF7}"/>
              </a:ext>
            </a:extLst>
          </p:cNvPr>
          <p:cNvSpPr/>
          <p:nvPr/>
        </p:nvSpPr>
        <p:spPr>
          <a:xfrm>
            <a:off x="1612490" y="1570703"/>
            <a:ext cx="9232490" cy="371659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8000" dirty="0">
                <a:latin typeface="Algerian" panose="04020705040A02060702" pitchFamily="82" charset="0"/>
              </a:rPr>
              <a:t>Thank You</a:t>
            </a:r>
          </a:p>
        </p:txBody>
      </p:sp>
    </p:spTree>
    <p:extLst>
      <p:ext uri="{BB962C8B-B14F-4D97-AF65-F5344CB8AC3E}">
        <p14:creationId xmlns:p14="http://schemas.microsoft.com/office/powerpoint/2010/main" val="72577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3D16A-7219-526C-227D-9210B7432BD1}"/>
              </a:ext>
            </a:extLst>
          </p:cNvPr>
          <p:cNvSpPr>
            <a:spLocks noGrp="1"/>
          </p:cNvSpPr>
          <p:nvPr>
            <p:ph type="ctrTitle"/>
          </p:nvPr>
        </p:nvSpPr>
        <p:spPr>
          <a:xfrm>
            <a:off x="398152" y="1296237"/>
            <a:ext cx="10933471" cy="3836202"/>
          </a:xfrm>
        </p:spPr>
        <p:txBody>
          <a:bodyPr>
            <a:normAutofit/>
          </a:bodyPr>
          <a:lstStyle/>
          <a:p>
            <a:r>
              <a:rPr lang="en-US" sz="2800" dirty="0"/>
              <a:t>I would like to thank my Teacher, Khusbu Thakur for guiding me throughout the course of this assignment. She was there to help me every step of the way, and her motivation is what helped me complete this assignment successfully. I thank all the teachers who helped me by providing the equipment that was necessary and vital, without which I would not have been able to work effectively on this assignment.</a:t>
            </a:r>
            <a:br>
              <a:rPr lang="en-US" sz="2800" dirty="0"/>
            </a:br>
            <a:r>
              <a:rPr lang="en-US" sz="2800" dirty="0"/>
              <a:t>I would also like to express my sincere gratitude to my friends and parents, who stood by me and encouraged me to work on this assignment.</a:t>
            </a:r>
          </a:p>
        </p:txBody>
      </p:sp>
      <p:sp>
        <p:nvSpPr>
          <p:cNvPr id="3" name="Subtitle 2">
            <a:extLst>
              <a:ext uri="{FF2B5EF4-FFF2-40B4-BE49-F238E27FC236}">
                <a16:creationId xmlns:a16="http://schemas.microsoft.com/office/drawing/2014/main" id="{5C8F5414-B9A3-E216-06CF-BA19AE9D32D4}"/>
              </a:ext>
            </a:extLst>
          </p:cNvPr>
          <p:cNvSpPr>
            <a:spLocks noGrp="1"/>
          </p:cNvSpPr>
          <p:nvPr>
            <p:ph type="subTitle" idx="1"/>
          </p:nvPr>
        </p:nvSpPr>
        <p:spPr>
          <a:xfrm>
            <a:off x="1524000" y="393291"/>
            <a:ext cx="9144000" cy="731530"/>
          </a:xfrm>
        </p:spPr>
        <p:txBody>
          <a:bodyPr>
            <a:normAutofit/>
          </a:bodyPr>
          <a:lstStyle/>
          <a:p>
            <a:r>
              <a:rPr lang="en-IN" sz="4000" b="1" u="sng" dirty="0">
                <a:latin typeface="Algerian" panose="04020705040A02060702" pitchFamily="82" charset="0"/>
              </a:rPr>
              <a:t>Acknowledgment</a:t>
            </a:r>
            <a:endParaRPr lang="en-IN" sz="4000" u="sng" dirty="0">
              <a:latin typeface="Algerian" panose="04020705040A02060702" pitchFamily="82" charset="0"/>
            </a:endParaRPr>
          </a:p>
        </p:txBody>
      </p:sp>
    </p:spTree>
    <p:extLst>
      <p:ext uri="{BB962C8B-B14F-4D97-AF65-F5344CB8AC3E}">
        <p14:creationId xmlns:p14="http://schemas.microsoft.com/office/powerpoint/2010/main" val="332297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172EBD-D594-8B62-1187-B1463D6109C5}"/>
              </a:ext>
            </a:extLst>
          </p:cNvPr>
          <p:cNvPicPr>
            <a:picLocks noChangeAspect="1"/>
          </p:cNvPicPr>
          <p:nvPr/>
        </p:nvPicPr>
        <p:blipFill>
          <a:blip r:embed="rId2"/>
          <a:stretch>
            <a:fillRect/>
          </a:stretch>
        </p:blipFill>
        <p:spPr>
          <a:xfrm>
            <a:off x="0" y="3070251"/>
            <a:ext cx="12192000" cy="717497"/>
          </a:xfrm>
          <a:prstGeom prst="rect">
            <a:avLst/>
          </a:prstGeom>
        </p:spPr>
      </p:pic>
      <p:sp>
        <p:nvSpPr>
          <p:cNvPr id="9" name="Content Placeholder 8">
            <a:extLst>
              <a:ext uri="{FF2B5EF4-FFF2-40B4-BE49-F238E27FC236}">
                <a16:creationId xmlns:a16="http://schemas.microsoft.com/office/drawing/2014/main" id="{16A26AA3-5BC6-F532-BF61-B24D0682CBB9}"/>
              </a:ext>
            </a:extLst>
          </p:cNvPr>
          <p:cNvSpPr>
            <a:spLocks noGrp="1"/>
          </p:cNvSpPr>
          <p:nvPr>
            <p:ph idx="1"/>
          </p:nvPr>
        </p:nvSpPr>
        <p:spPr>
          <a:xfrm>
            <a:off x="415413" y="334297"/>
            <a:ext cx="11422626" cy="6322142"/>
          </a:xfrm>
        </p:spPr>
        <p:txBody>
          <a:bodyPr>
            <a:normAutofit/>
          </a:bodyPr>
          <a:lstStyle/>
          <a:p>
            <a:pPr marL="0" indent="0" algn="ctr">
              <a:lnSpc>
                <a:spcPct val="107000"/>
              </a:lnSpc>
              <a:spcAft>
                <a:spcPts val="800"/>
              </a:spcAft>
              <a:buNone/>
            </a:pPr>
            <a:r>
              <a:rPr lang="en-US" u="sng" kern="100" dirty="0">
                <a:latin typeface="Algerian" panose="04020705040A02060702" pitchFamily="82" charset="0"/>
                <a:ea typeface="Calibri" panose="020F0502020204030204" pitchFamily="34" charset="0"/>
                <a:cs typeface="Times New Roman" panose="02020603050405020304" pitchFamily="18" charset="0"/>
              </a:rPr>
              <a:t>Project Statement</a:t>
            </a:r>
            <a:endParaRPr lang="en-US" sz="2800" u="sng" kern="100" dirty="0">
              <a:effectLst/>
              <a:latin typeface="Algerian" panose="04020705040A02060702" pitchFamily="82"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Here we can see a Raw data Related to a Person Nitin Agarwal</a:t>
            </a:r>
          </a:p>
          <a:p>
            <a:pPr>
              <a:lnSpc>
                <a:spcPct val="107000"/>
              </a:lnSpc>
              <a:spcAft>
                <a:spcPts val="800"/>
              </a:spcAft>
              <a:buFont typeface="Wingdings" panose="05000000000000000000" pitchFamily="2" charset="2"/>
              <a:buChar char="Ø"/>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Nitin works as a Graphic Designer in a Renowned company. He earns Rs 15,000/- per month. He is planning to buy a scooter for his daily commute to the office.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For the last couple of months, Nitin is not able to save at all for his scooter. His friend Ayush told him that he needed to figure out where most of the money goes and cut down that expense.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Help Nitin increase his savings by removing some unnecessary expenses.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10" name="Flowchart: Alternate Process 9">
            <a:extLst>
              <a:ext uri="{FF2B5EF4-FFF2-40B4-BE49-F238E27FC236}">
                <a16:creationId xmlns:a16="http://schemas.microsoft.com/office/drawing/2014/main" id="{BC9BCCE1-BD5D-D146-0F4E-AEEA9BE148A2}"/>
              </a:ext>
            </a:extLst>
          </p:cNvPr>
          <p:cNvSpPr/>
          <p:nvPr/>
        </p:nvSpPr>
        <p:spPr>
          <a:xfrm>
            <a:off x="619432" y="5407741"/>
            <a:ext cx="10569678" cy="1248697"/>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accent1"/>
                </a:solidFill>
                <a:effectLst>
                  <a:outerShdw blurRad="38100" dist="25400" dir="5400000" algn="ctr" rotWithShape="0">
                    <a:srgbClr val="6E747A">
                      <a:alpha val="43000"/>
                    </a:srgbClr>
                  </a:outerShdw>
                </a:effectLst>
              </a:rPr>
              <a:t>From The Next Slide We’re Going to start our Analysis &amp; try to make a Report Briefly by Helping Nitin to Discover more Pattern that How he can save more Throughout the Month</a:t>
            </a:r>
          </a:p>
        </p:txBody>
      </p:sp>
    </p:spTree>
    <p:extLst>
      <p:ext uri="{BB962C8B-B14F-4D97-AF65-F5344CB8AC3E}">
        <p14:creationId xmlns:p14="http://schemas.microsoft.com/office/powerpoint/2010/main" val="317409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C749-C400-F2CF-9A74-40BCBA087C28}"/>
              </a:ext>
            </a:extLst>
          </p:cNvPr>
          <p:cNvSpPr>
            <a:spLocks noGrp="1"/>
          </p:cNvSpPr>
          <p:nvPr>
            <p:ph type="ctrTitle"/>
          </p:nvPr>
        </p:nvSpPr>
        <p:spPr>
          <a:xfrm>
            <a:off x="206478" y="1"/>
            <a:ext cx="7551173" cy="733684"/>
          </a:xfrm>
        </p:spPr>
        <p:txBody>
          <a:bodyPr>
            <a:noAutofit/>
          </a:bodyPr>
          <a:lstStyle/>
          <a:p>
            <a:r>
              <a:rPr lang="en-US" sz="2000" b="1" u="sng" dirty="0">
                <a:latin typeface="Algerian" panose="04020705040A02060702" pitchFamily="82" charset="0"/>
              </a:rPr>
              <a:t>:Visual Report of the Amount spent against each Category by Nitin:</a:t>
            </a:r>
            <a:endParaRPr lang="en-IN" sz="2000" b="1" u="sng" dirty="0">
              <a:latin typeface="Algerian" panose="04020705040A02060702" pitchFamily="82" charset="0"/>
            </a:endParaRPr>
          </a:p>
        </p:txBody>
      </p:sp>
      <p:sp>
        <p:nvSpPr>
          <p:cNvPr id="3" name="Subtitle 2">
            <a:extLst>
              <a:ext uri="{FF2B5EF4-FFF2-40B4-BE49-F238E27FC236}">
                <a16:creationId xmlns:a16="http://schemas.microsoft.com/office/drawing/2014/main" id="{0B49FEFE-387C-B2FF-C3E5-01B844A57BC6}"/>
              </a:ext>
            </a:extLst>
          </p:cNvPr>
          <p:cNvSpPr>
            <a:spLocks noGrp="1"/>
          </p:cNvSpPr>
          <p:nvPr>
            <p:ph type="subTitle" idx="1"/>
          </p:nvPr>
        </p:nvSpPr>
        <p:spPr>
          <a:xfrm>
            <a:off x="285136" y="973394"/>
            <a:ext cx="7551174" cy="5633884"/>
          </a:xfrm>
        </p:spPr>
        <p:txBody>
          <a:bodyPr>
            <a:normAutofit lnSpcReduction="10000"/>
          </a:bodyPr>
          <a:lstStyle/>
          <a:p>
            <a:pPr marL="342900" indent="-342900" algn="l">
              <a:buFont typeface="Wingdings" panose="05000000000000000000" pitchFamily="2" charset="2"/>
              <a:buChar char="Ø"/>
            </a:pPr>
            <a:r>
              <a:rPr lang="en-US" sz="1800" dirty="0"/>
              <a:t>The grocery category stands out with the highest expenditure of </a:t>
            </a:r>
            <a:r>
              <a:rPr lang="en-US" sz="1800" b="1" dirty="0"/>
              <a:t>30,990</a:t>
            </a:r>
            <a:r>
              <a:rPr lang="en-US" sz="1800" dirty="0"/>
              <a:t>. This indicates a strong focus on daily essentials, suggesting a prioritization of food security and household management</a:t>
            </a:r>
          </a:p>
          <a:p>
            <a:pPr marL="342900" indent="-342900" algn="l">
              <a:buFont typeface="Wingdings" panose="05000000000000000000" pitchFamily="2" charset="2"/>
              <a:buChar char="Ø"/>
            </a:pPr>
            <a:r>
              <a:rPr lang="en-US" sz="1800" dirty="0"/>
              <a:t>With a total of </a:t>
            </a:r>
            <a:r>
              <a:rPr lang="en-US" sz="1800" b="1" dirty="0"/>
              <a:t>12,000</a:t>
            </a:r>
            <a:r>
              <a:rPr lang="en-US" sz="1800" dirty="0"/>
              <a:t> spent on entertainment, it reflects the importance of leisure activities in maintaining a balanced lifestyle. This category could be explored further for opportunities to optimize spending</a:t>
            </a:r>
            <a:r>
              <a:rPr lang="en-US" sz="1400" dirty="0"/>
              <a:t>.</a:t>
            </a:r>
          </a:p>
          <a:p>
            <a:pPr marL="342900" indent="-342900" algn="l">
              <a:buFont typeface="Wingdings" panose="05000000000000000000" pitchFamily="2" charset="2"/>
              <a:buChar char="Ø"/>
            </a:pPr>
            <a:r>
              <a:rPr lang="en-US" sz="1800" dirty="0"/>
              <a:t>The spending on tickets and bills amounts to </a:t>
            </a:r>
            <a:r>
              <a:rPr lang="en-US" sz="1800" b="1" dirty="0"/>
              <a:t>16,040</a:t>
            </a:r>
            <a:r>
              <a:rPr lang="en-US" sz="1800" dirty="0"/>
              <a:t>, highlighting the need for effective budgeting in this area. This category might include travel, events, or subscription services, warranting a closer look at potential savings.</a:t>
            </a:r>
          </a:p>
          <a:p>
            <a:pPr marL="342900" indent="-342900" algn="l">
              <a:buFont typeface="Wingdings" panose="05000000000000000000" pitchFamily="2" charset="2"/>
              <a:buChar char="Ø"/>
            </a:pPr>
            <a:r>
              <a:rPr lang="en-US" sz="1800" dirty="0"/>
              <a:t>Miscellaneous and shopping expenses, at </a:t>
            </a:r>
            <a:r>
              <a:rPr lang="en-US" sz="1800" b="1" dirty="0"/>
              <a:t>7,720</a:t>
            </a:r>
            <a:r>
              <a:rPr lang="en-US" sz="1800" dirty="0"/>
              <a:t> and </a:t>
            </a:r>
            <a:r>
              <a:rPr lang="en-US" sz="1800" b="1" dirty="0"/>
              <a:t>8,700</a:t>
            </a:r>
            <a:r>
              <a:rPr lang="en-US" sz="1800" dirty="0"/>
              <a:t> respectively, indicate that there is a level of discretionary spending that could be analyzed for possible reductions.</a:t>
            </a:r>
          </a:p>
          <a:p>
            <a:pPr marL="342900" indent="-342900" algn="l">
              <a:buFont typeface="Wingdings" panose="05000000000000000000" pitchFamily="2" charset="2"/>
              <a:buChar char="Ø"/>
            </a:pPr>
            <a:r>
              <a:rPr lang="en-US" sz="1800" dirty="0"/>
              <a:t>The relatively lower expenditure of </a:t>
            </a:r>
            <a:r>
              <a:rPr lang="en-US" sz="1800" b="1" dirty="0"/>
              <a:t>4,000</a:t>
            </a:r>
            <a:r>
              <a:rPr lang="en-US" sz="1800" dirty="0"/>
              <a:t> on doctor and medicine suggests either effective healthcare management or possible underutilization of medical resources. It may be beneficial to assess whether this aligns with health needs.</a:t>
            </a:r>
          </a:p>
          <a:p>
            <a:pPr marL="285750" indent="-285750" algn="l">
              <a:buFont typeface="Wingdings" panose="05000000000000000000" pitchFamily="2" charset="2"/>
              <a:buChar char="Ø"/>
            </a:pPr>
            <a:r>
              <a:rPr lang="en-US" sz="1800" dirty="0"/>
              <a:t>The data presents an opportunity to revisit budget allocation across categories, especially in grocery and entertainment, to ensure a balanced financial approach</a:t>
            </a:r>
          </a:p>
          <a:p>
            <a:endParaRPr lang="en-IN" dirty="0"/>
          </a:p>
        </p:txBody>
      </p:sp>
      <p:graphicFrame>
        <p:nvGraphicFramePr>
          <p:cNvPr id="11" name="Chart 10">
            <a:extLst>
              <a:ext uri="{FF2B5EF4-FFF2-40B4-BE49-F238E27FC236}">
                <a16:creationId xmlns:a16="http://schemas.microsoft.com/office/drawing/2014/main" id="{D98DDB92-38F2-3A5A-EA0F-E510FA39C838}"/>
              </a:ext>
            </a:extLst>
          </p:cNvPr>
          <p:cNvGraphicFramePr>
            <a:graphicFrameLocks/>
          </p:cNvGraphicFramePr>
          <p:nvPr>
            <p:extLst>
              <p:ext uri="{D42A27DB-BD31-4B8C-83A1-F6EECF244321}">
                <p14:modId xmlns:p14="http://schemas.microsoft.com/office/powerpoint/2010/main" val="1121504080"/>
              </p:ext>
            </p:extLst>
          </p:nvPr>
        </p:nvGraphicFramePr>
        <p:xfrm>
          <a:off x="7669161" y="2982910"/>
          <a:ext cx="4348315" cy="3358896"/>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3B827FB1-CC47-42B3-2F97-31CDAFE8FCE8}"/>
              </a:ext>
            </a:extLst>
          </p:cNvPr>
          <p:cNvPicPr>
            <a:picLocks noChangeAspect="1"/>
          </p:cNvPicPr>
          <p:nvPr/>
        </p:nvPicPr>
        <p:blipFill>
          <a:blip r:embed="rId3"/>
          <a:stretch>
            <a:fillRect/>
          </a:stretch>
        </p:blipFill>
        <p:spPr>
          <a:xfrm>
            <a:off x="8045245" y="176981"/>
            <a:ext cx="3940277" cy="2566220"/>
          </a:xfrm>
          <a:prstGeom prst="rect">
            <a:avLst/>
          </a:prstGeom>
        </p:spPr>
      </p:pic>
    </p:spTree>
    <p:extLst>
      <p:ext uri="{BB962C8B-B14F-4D97-AF65-F5344CB8AC3E}">
        <p14:creationId xmlns:p14="http://schemas.microsoft.com/office/powerpoint/2010/main" val="304607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83F8-EBFF-BCA7-12AF-0DFDA5B2CD15}"/>
              </a:ext>
            </a:extLst>
          </p:cNvPr>
          <p:cNvSpPr>
            <a:spLocks noGrp="1"/>
          </p:cNvSpPr>
          <p:nvPr>
            <p:ph type="ctrTitle"/>
          </p:nvPr>
        </p:nvSpPr>
        <p:spPr>
          <a:xfrm>
            <a:off x="0" y="97339"/>
            <a:ext cx="7384026" cy="840660"/>
          </a:xfrm>
        </p:spPr>
        <p:txBody>
          <a:bodyPr>
            <a:normAutofit fontScale="90000"/>
          </a:bodyPr>
          <a:lstStyle/>
          <a:p>
            <a:r>
              <a:rPr lang="en-US" sz="2000" b="1" u="sng" dirty="0">
                <a:latin typeface="Algerian" panose="04020705040A02060702" pitchFamily="82" charset="0"/>
              </a:rPr>
              <a:t>:Visual representation of the amount spent on different items of Entertainment and Tickets &amp; bills category:</a:t>
            </a:r>
            <a:endParaRPr lang="en-IN" sz="1600" b="1" u="sng" dirty="0">
              <a:latin typeface="Algerian" panose="04020705040A02060702" pitchFamily="82" charset="0"/>
            </a:endParaRPr>
          </a:p>
        </p:txBody>
      </p:sp>
      <p:sp>
        <p:nvSpPr>
          <p:cNvPr id="3" name="Subtitle 2">
            <a:extLst>
              <a:ext uri="{FF2B5EF4-FFF2-40B4-BE49-F238E27FC236}">
                <a16:creationId xmlns:a16="http://schemas.microsoft.com/office/drawing/2014/main" id="{EF2085F5-FDE3-91B0-9C3D-246DAA58E067}"/>
              </a:ext>
            </a:extLst>
          </p:cNvPr>
          <p:cNvSpPr>
            <a:spLocks noGrp="1"/>
          </p:cNvSpPr>
          <p:nvPr>
            <p:ph type="subTitle" idx="1"/>
          </p:nvPr>
        </p:nvSpPr>
        <p:spPr>
          <a:xfrm>
            <a:off x="78659" y="1170040"/>
            <a:ext cx="7698657" cy="5358580"/>
          </a:xfrm>
        </p:spPr>
        <p:txBody>
          <a:bodyPr>
            <a:normAutofit/>
          </a:bodyPr>
          <a:lstStyle/>
          <a:p>
            <a:pPr marL="457200" indent="-457200" algn="l">
              <a:buFont typeface="Wingdings" panose="05000000000000000000" pitchFamily="2" charset="2"/>
              <a:buChar char="Ø"/>
            </a:pPr>
            <a:r>
              <a:rPr lang="en-US" sz="2000" dirty="0"/>
              <a:t>The budget reflects a diverse allocation of funds across various categories</a:t>
            </a:r>
          </a:p>
          <a:p>
            <a:pPr marL="457200" indent="-457200" algn="l">
              <a:buFont typeface="Wingdings" panose="05000000000000000000" pitchFamily="2" charset="2"/>
              <a:buChar char="Ø"/>
            </a:pPr>
            <a:r>
              <a:rPr lang="en-US" sz="2000" dirty="0"/>
              <a:t>Medical expenses, totaling 4,000, indicate a significant investment in health, particularly for your mother, with doctor visits and medicine costing 4,000</a:t>
            </a:r>
          </a:p>
          <a:p>
            <a:pPr marL="285750" indent="-285750" algn="l">
              <a:buFont typeface="Wingdings" panose="05000000000000000000" pitchFamily="2" charset="2"/>
              <a:buChar char="Ø"/>
            </a:pPr>
            <a:r>
              <a:rPr lang="en-US" sz="2000" dirty="0"/>
              <a:t> Entertainment expenses are notably high at </a:t>
            </a:r>
            <a:r>
              <a:rPr lang="en-US" sz="2000" b="1" dirty="0"/>
              <a:t>12,000</a:t>
            </a:r>
            <a:r>
              <a:rPr lang="en-US" sz="2000" dirty="0"/>
              <a:t>, suggesting a strong emphasis on leisure activities, including a movie outing and a trip to North Bengal</a:t>
            </a:r>
          </a:p>
          <a:p>
            <a:pPr marL="457200" indent="-457200" algn="l">
              <a:buFont typeface="Wingdings" panose="05000000000000000000" pitchFamily="2" charset="2"/>
              <a:buChar char="Ø"/>
            </a:pPr>
            <a:r>
              <a:rPr lang="en-US" sz="2000" dirty="0"/>
              <a:t>The ticket and bills category is substantial at 16,040, indicating frequent travel or events</a:t>
            </a:r>
          </a:p>
          <a:p>
            <a:pPr marL="457200" indent="-457200" algn="l">
              <a:buFont typeface="Wingdings" panose="05000000000000000000" pitchFamily="2" charset="2"/>
              <a:buChar char="Ø"/>
            </a:pPr>
            <a:r>
              <a:rPr lang="en-US" sz="2000" dirty="0"/>
              <a:t>Essential utilities like electricity and gas, along with house help, further contribute to necessary expenditures</a:t>
            </a:r>
          </a:p>
          <a:p>
            <a:pPr marL="457200" indent="-457200" algn="l">
              <a:buFont typeface="Wingdings" panose="05000000000000000000" pitchFamily="2" charset="2"/>
              <a:buChar char="Ø"/>
            </a:pPr>
            <a:r>
              <a:rPr lang="en-US" sz="2000" dirty="0"/>
              <a:t>Overall, while there is a clear prioritization of health and well-being, the budget also highlights a lifestyle that values entertainment and social experiences</a:t>
            </a:r>
            <a:endParaRPr lang="en-US" sz="2800" dirty="0"/>
          </a:p>
        </p:txBody>
      </p:sp>
      <p:graphicFrame>
        <p:nvGraphicFramePr>
          <p:cNvPr id="4" name="Table 3">
            <a:extLst>
              <a:ext uri="{FF2B5EF4-FFF2-40B4-BE49-F238E27FC236}">
                <a16:creationId xmlns:a16="http://schemas.microsoft.com/office/drawing/2014/main" id="{3A18A85D-8ABF-8F34-8BFD-D08E3FF93A95}"/>
              </a:ext>
            </a:extLst>
          </p:cNvPr>
          <p:cNvGraphicFramePr>
            <a:graphicFrameLocks noGrp="1"/>
          </p:cNvGraphicFramePr>
          <p:nvPr>
            <p:extLst>
              <p:ext uri="{D42A27DB-BD31-4B8C-83A1-F6EECF244321}">
                <p14:modId xmlns:p14="http://schemas.microsoft.com/office/powerpoint/2010/main" val="3653162212"/>
              </p:ext>
            </p:extLst>
          </p:nvPr>
        </p:nvGraphicFramePr>
        <p:xfrm>
          <a:off x="7502014" y="97340"/>
          <a:ext cx="4513006" cy="2937383"/>
        </p:xfrm>
        <a:graphic>
          <a:graphicData uri="http://schemas.openxmlformats.org/drawingml/2006/table">
            <a:tbl>
              <a:tblPr/>
              <a:tblGrid>
                <a:gridCol w="2515761">
                  <a:extLst>
                    <a:ext uri="{9D8B030D-6E8A-4147-A177-3AD203B41FA5}">
                      <a16:colId xmlns:a16="http://schemas.microsoft.com/office/drawing/2014/main" val="2378203470"/>
                    </a:ext>
                  </a:extLst>
                </a:gridCol>
                <a:gridCol w="1997245">
                  <a:extLst>
                    <a:ext uri="{9D8B030D-6E8A-4147-A177-3AD203B41FA5}">
                      <a16:colId xmlns:a16="http://schemas.microsoft.com/office/drawing/2014/main" val="1410776078"/>
                    </a:ext>
                  </a:extLst>
                </a:gridCol>
              </a:tblGrid>
              <a:tr h="303869">
                <a:tc>
                  <a:txBody>
                    <a:bodyPr/>
                    <a:lstStyle/>
                    <a:p>
                      <a:pPr algn="l" fontAlgn="b"/>
                      <a:r>
                        <a:rPr lang="en-IN" sz="1100" b="1" i="0" u="none" strike="noStrike" dirty="0">
                          <a:solidFill>
                            <a:srgbClr val="000000"/>
                          </a:solidFill>
                          <a:effectLst/>
                          <a:latin typeface="Calibri" panose="020F0502020204030204" pitchFamily="34" charset="0"/>
                        </a:rPr>
                        <a:t>Row Labels</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ED7D31"/>
                    </a:solidFill>
                  </a:tcPr>
                </a:tc>
                <a:tc>
                  <a:txBody>
                    <a:bodyPr/>
                    <a:lstStyle/>
                    <a:p>
                      <a:pPr algn="l" fontAlgn="b"/>
                      <a:r>
                        <a:rPr lang="en-IN" sz="1100" b="1" i="0" u="none" strike="noStrike" dirty="0">
                          <a:solidFill>
                            <a:srgbClr val="000000"/>
                          </a:solidFill>
                          <a:effectLst/>
                          <a:latin typeface="Calibri" panose="020F0502020204030204" pitchFamily="34" charset="0"/>
                        </a:rPr>
                        <a:t>Sum of Expense (INR)</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ED7D31"/>
                    </a:solidFill>
                  </a:tcPr>
                </a:tc>
                <a:extLst>
                  <a:ext uri="{0D108BD9-81ED-4DB2-BD59-A6C34878D82A}">
                    <a16:rowId xmlns:a16="http://schemas.microsoft.com/office/drawing/2014/main" val="3100921329"/>
                  </a:ext>
                </a:extLst>
              </a:tr>
              <a:tr h="202578">
                <a:tc>
                  <a:txBody>
                    <a:bodyPr/>
                    <a:lstStyle/>
                    <a:p>
                      <a:pPr algn="l" fontAlgn="b"/>
                      <a:r>
                        <a:rPr lang="en-IN" sz="1100" b="1" i="0" u="none" strike="noStrike">
                          <a:solidFill>
                            <a:srgbClr val="000000"/>
                          </a:solidFill>
                          <a:effectLst/>
                          <a:latin typeface="Calibri" panose="020F0502020204030204" pitchFamily="34" charset="0"/>
                        </a:rPr>
                        <a:t>Doctor and Medicine</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1" i="0" u="none" strike="noStrike">
                          <a:solidFill>
                            <a:srgbClr val="000000"/>
                          </a:solidFill>
                          <a:effectLst/>
                          <a:latin typeface="Calibri" panose="020F0502020204030204" pitchFamily="34" charset="0"/>
                        </a:rPr>
                        <a:t>4000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3753241920"/>
                  </a:ext>
                </a:extLst>
              </a:tr>
              <a:tr h="202578">
                <a:tc>
                  <a:txBody>
                    <a:bodyPr/>
                    <a:lstStyle/>
                    <a:p>
                      <a:pPr algn="l" fontAlgn="b"/>
                      <a:r>
                        <a:rPr lang="en-IN" sz="1100" b="0" i="0" u="none" strike="noStrike" dirty="0">
                          <a:solidFill>
                            <a:srgbClr val="000000"/>
                          </a:solidFill>
                          <a:effectLst/>
                          <a:latin typeface="Calibri" panose="020F0502020204030204" pitchFamily="34" charset="0"/>
                        </a:rPr>
                        <a:t>Mother's doctor visit</a:t>
                      </a:r>
                    </a:p>
                  </a:txBody>
                  <a:tcPr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0" i="0" u="none" strike="noStrike">
                          <a:solidFill>
                            <a:srgbClr val="000000"/>
                          </a:solidFill>
                          <a:effectLst/>
                          <a:latin typeface="Calibri" panose="020F0502020204030204" pitchFamily="34" charset="0"/>
                        </a:rPr>
                        <a:t>1300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3721812573"/>
                  </a:ext>
                </a:extLst>
              </a:tr>
              <a:tr h="202578">
                <a:tc>
                  <a:txBody>
                    <a:bodyPr/>
                    <a:lstStyle/>
                    <a:p>
                      <a:pPr algn="l" fontAlgn="b"/>
                      <a:r>
                        <a:rPr lang="en-IN" sz="1100" b="0" i="0" u="none" strike="noStrike">
                          <a:solidFill>
                            <a:srgbClr val="000000"/>
                          </a:solidFill>
                          <a:effectLst/>
                          <a:latin typeface="Calibri" panose="020F0502020204030204" pitchFamily="34" charset="0"/>
                        </a:rPr>
                        <a:t>Mother's medicine</a:t>
                      </a:r>
                    </a:p>
                  </a:txBody>
                  <a:tcPr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0" i="0" u="none" strike="noStrike">
                          <a:solidFill>
                            <a:srgbClr val="000000"/>
                          </a:solidFill>
                          <a:effectLst/>
                          <a:latin typeface="Calibri" panose="020F0502020204030204" pitchFamily="34" charset="0"/>
                        </a:rPr>
                        <a:t>2700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3340047143"/>
                  </a:ext>
                </a:extLst>
              </a:tr>
              <a:tr h="202578">
                <a:tc>
                  <a:txBody>
                    <a:bodyPr/>
                    <a:lstStyle/>
                    <a:p>
                      <a:pPr algn="l" fontAlgn="b"/>
                      <a:r>
                        <a:rPr lang="en-IN" sz="1100" b="1" i="0" u="none" strike="noStrike" dirty="0">
                          <a:solidFill>
                            <a:srgbClr val="000000"/>
                          </a:solidFill>
                          <a:effectLst/>
                          <a:latin typeface="Calibri" panose="020F0502020204030204" pitchFamily="34" charset="0"/>
                        </a:rPr>
                        <a:t>Entertainment</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1" i="0" u="none" strike="noStrike" dirty="0">
                          <a:solidFill>
                            <a:srgbClr val="000000"/>
                          </a:solidFill>
                          <a:effectLst/>
                          <a:latin typeface="Calibri" panose="020F0502020204030204" pitchFamily="34" charset="0"/>
                        </a:rPr>
                        <a:t>12000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2259627696"/>
                  </a:ext>
                </a:extLst>
              </a:tr>
              <a:tr h="202578">
                <a:tc>
                  <a:txBody>
                    <a:bodyPr/>
                    <a:lstStyle/>
                    <a:p>
                      <a:pPr algn="l" fontAlgn="b"/>
                      <a:r>
                        <a:rPr lang="en-IN" sz="1100" b="0" i="0" u="none" strike="noStrike">
                          <a:solidFill>
                            <a:srgbClr val="000000"/>
                          </a:solidFill>
                          <a:effectLst/>
                          <a:latin typeface="Calibri" panose="020F0502020204030204" pitchFamily="34" charset="0"/>
                        </a:rPr>
                        <a:t>Movie</a:t>
                      </a:r>
                    </a:p>
                  </a:txBody>
                  <a:tcPr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0" i="0" u="none" strike="noStrike" dirty="0">
                          <a:solidFill>
                            <a:srgbClr val="000000"/>
                          </a:solidFill>
                          <a:effectLst/>
                          <a:latin typeface="Calibri" panose="020F0502020204030204" pitchFamily="34" charset="0"/>
                        </a:rPr>
                        <a:t>2500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2462642836"/>
                  </a:ext>
                </a:extLst>
              </a:tr>
              <a:tr h="202578">
                <a:tc>
                  <a:txBody>
                    <a:bodyPr/>
                    <a:lstStyle/>
                    <a:p>
                      <a:pPr algn="l" fontAlgn="b"/>
                      <a:r>
                        <a:rPr lang="en-IN" sz="1100" b="0" i="0" u="none" strike="noStrike">
                          <a:solidFill>
                            <a:srgbClr val="000000"/>
                          </a:solidFill>
                          <a:effectLst/>
                          <a:latin typeface="Calibri" panose="020F0502020204030204" pitchFamily="34" charset="0"/>
                        </a:rPr>
                        <a:t>North Bengal Trip</a:t>
                      </a:r>
                    </a:p>
                  </a:txBody>
                  <a:tcPr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0" i="0" u="none" strike="noStrike">
                          <a:solidFill>
                            <a:srgbClr val="000000"/>
                          </a:solidFill>
                          <a:effectLst/>
                          <a:latin typeface="Calibri" panose="020F0502020204030204" pitchFamily="34" charset="0"/>
                        </a:rPr>
                        <a:t>7500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1644956206"/>
                  </a:ext>
                </a:extLst>
              </a:tr>
              <a:tr h="202578">
                <a:tc>
                  <a:txBody>
                    <a:bodyPr/>
                    <a:lstStyle/>
                    <a:p>
                      <a:pPr algn="l" fontAlgn="b"/>
                      <a:r>
                        <a:rPr lang="en-IN" sz="1100" b="0" i="0" u="none" strike="noStrike">
                          <a:solidFill>
                            <a:srgbClr val="000000"/>
                          </a:solidFill>
                          <a:effectLst/>
                          <a:latin typeface="Calibri" panose="020F0502020204030204" pitchFamily="34" charset="0"/>
                        </a:rPr>
                        <a:t>Outing with friends</a:t>
                      </a:r>
                    </a:p>
                  </a:txBody>
                  <a:tcPr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3779790327"/>
                  </a:ext>
                </a:extLst>
              </a:tr>
              <a:tr h="202578">
                <a:tc>
                  <a:txBody>
                    <a:bodyPr/>
                    <a:lstStyle/>
                    <a:p>
                      <a:pPr algn="l" fontAlgn="b"/>
                      <a:r>
                        <a:rPr lang="en-IN" sz="1100" b="1" i="0" u="none" strike="noStrike">
                          <a:solidFill>
                            <a:srgbClr val="000000"/>
                          </a:solidFill>
                          <a:effectLst/>
                          <a:latin typeface="Calibri" panose="020F0502020204030204" pitchFamily="34" charset="0"/>
                        </a:rPr>
                        <a:t>Ticket and Bills</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1" i="0" u="none" strike="noStrike" dirty="0">
                          <a:solidFill>
                            <a:srgbClr val="000000"/>
                          </a:solidFill>
                          <a:effectLst/>
                          <a:latin typeface="Calibri" panose="020F0502020204030204" pitchFamily="34" charset="0"/>
                        </a:rPr>
                        <a:t>16040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1260488003"/>
                  </a:ext>
                </a:extLst>
              </a:tr>
              <a:tr h="202578">
                <a:tc>
                  <a:txBody>
                    <a:bodyPr/>
                    <a:lstStyle/>
                    <a:p>
                      <a:pPr algn="l" fontAlgn="b"/>
                      <a:r>
                        <a:rPr lang="en-IN" sz="1100" b="0" i="0" u="none" strike="noStrike">
                          <a:solidFill>
                            <a:srgbClr val="000000"/>
                          </a:solidFill>
                          <a:effectLst/>
                          <a:latin typeface="Calibri" panose="020F0502020204030204" pitchFamily="34" charset="0"/>
                        </a:rPr>
                        <a:t>Electricity bill</a:t>
                      </a:r>
                    </a:p>
                  </a:txBody>
                  <a:tcPr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0" i="0" u="none" strike="noStrike">
                          <a:solidFill>
                            <a:srgbClr val="000000"/>
                          </a:solidFill>
                          <a:effectLst/>
                          <a:latin typeface="Calibri" panose="020F0502020204030204" pitchFamily="34" charset="0"/>
                        </a:rPr>
                        <a:t>2940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3125752933"/>
                  </a:ext>
                </a:extLst>
              </a:tr>
              <a:tr h="202578">
                <a:tc>
                  <a:txBody>
                    <a:bodyPr/>
                    <a:lstStyle/>
                    <a:p>
                      <a:pPr algn="l" fontAlgn="b"/>
                      <a:r>
                        <a:rPr lang="en-IN" sz="1100" b="0" i="0" u="none" strike="noStrike">
                          <a:solidFill>
                            <a:srgbClr val="000000"/>
                          </a:solidFill>
                          <a:effectLst/>
                          <a:latin typeface="Calibri" panose="020F0502020204030204" pitchFamily="34" charset="0"/>
                        </a:rPr>
                        <a:t>Gas</a:t>
                      </a:r>
                    </a:p>
                  </a:txBody>
                  <a:tcPr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0" i="0" u="none" strike="noStrike">
                          <a:solidFill>
                            <a:srgbClr val="000000"/>
                          </a:solidFill>
                          <a:effectLst/>
                          <a:latin typeface="Calibri" panose="020F0502020204030204" pitchFamily="34" charset="0"/>
                        </a:rPr>
                        <a:t>5100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544150276"/>
                  </a:ext>
                </a:extLst>
              </a:tr>
              <a:tr h="202578">
                <a:tc>
                  <a:txBody>
                    <a:bodyPr/>
                    <a:lstStyle/>
                    <a:p>
                      <a:pPr algn="l" fontAlgn="b"/>
                      <a:r>
                        <a:rPr lang="en-IN" sz="1100" b="0" i="0" u="none" strike="noStrike">
                          <a:solidFill>
                            <a:srgbClr val="000000"/>
                          </a:solidFill>
                          <a:effectLst/>
                          <a:latin typeface="Calibri" panose="020F0502020204030204" pitchFamily="34" charset="0"/>
                        </a:rPr>
                        <a:t>House help</a:t>
                      </a:r>
                    </a:p>
                  </a:txBody>
                  <a:tcPr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1841711390"/>
                  </a:ext>
                </a:extLst>
              </a:tr>
              <a:tr h="202578">
                <a:tc>
                  <a:txBody>
                    <a:bodyPr/>
                    <a:lstStyle/>
                    <a:p>
                      <a:pPr algn="l" fontAlgn="b"/>
                      <a:r>
                        <a:rPr lang="en-IN" sz="1100" b="0" i="0" u="none" strike="noStrike">
                          <a:solidFill>
                            <a:srgbClr val="000000"/>
                          </a:solidFill>
                          <a:effectLst/>
                          <a:latin typeface="Calibri" panose="020F0502020204030204" pitchFamily="34" charset="0"/>
                        </a:rPr>
                        <a:t>Railway Monthly Ticket</a:t>
                      </a:r>
                    </a:p>
                  </a:txBody>
                  <a:tcPr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extLst>
                  <a:ext uri="{0D108BD9-81ED-4DB2-BD59-A6C34878D82A}">
                    <a16:rowId xmlns:a16="http://schemas.microsoft.com/office/drawing/2014/main" val="1728205449"/>
                  </a:ext>
                </a:extLst>
              </a:tr>
              <a:tr h="202578">
                <a:tc>
                  <a:txBody>
                    <a:bodyPr/>
                    <a:lstStyle/>
                    <a:p>
                      <a:pPr algn="l" fontAlgn="b"/>
                      <a:r>
                        <a:rPr lang="en-IN" sz="1100" b="1" i="0" u="none" strike="noStrike">
                          <a:solidFill>
                            <a:srgbClr val="000000"/>
                          </a:solidFill>
                          <a:effectLst/>
                          <a:latin typeface="Calibri" panose="020F0502020204030204" pitchFamily="34" charset="0"/>
                        </a:rPr>
                        <a:t>Grand Total</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ED7D31"/>
                    </a:solidFill>
                  </a:tcPr>
                </a:tc>
                <a:tc>
                  <a:txBody>
                    <a:bodyPr/>
                    <a:lstStyle/>
                    <a:p>
                      <a:pPr algn="r" fontAlgn="b"/>
                      <a:r>
                        <a:rPr lang="en-IN" sz="1100" b="1" i="0" u="none" strike="noStrike" dirty="0">
                          <a:solidFill>
                            <a:srgbClr val="000000"/>
                          </a:solidFill>
                          <a:effectLst/>
                          <a:latin typeface="Calibri" panose="020F0502020204030204" pitchFamily="34" charset="0"/>
                        </a:rPr>
                        <a:t>32040</a:t>
                      </a:r>
                    </a:p>
                  </a:txBody>
                  <a:tcPr marL="7620" marR="7620" marT="762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ED7D31"/>
                    </a:solidFill>
                  </a:tcPr>
                </a:tc>
                <a:extLst>
                  <a:ext uri="{0D108BD9-81ED-4DB2-BD59-A6C34878D82A}">
                    <a16:rowId xmlns:a16="http://schemas.microsoft.com/office/drawing/2014/main" val="3849985046"/>
                  </a:ext>
                </a:extLst>
              </a:tr>
            </a:tbl>
          </a:graphicData>
        </a:graphic>
      </p:graphicFrame>
      <p:graphicFrame>
        <p:nvGraphicFramePr>
          <p:cNvPr id="5" name="Chart 4">
            <a:extLst>
              <a:ext uri="{FF2B5EF4-FFF2-40B4-BE49-F238E27FC236}">
                <a16:creationId xmlns:a16="http://schemas.microsoft.com/office/drawing/2014/main" id="{EE57F866-816E-E575-D6B2-CF5B8AF4E03A}"/>
              </a:ext>
            </a:extLst>
          </p:cNvPr>
          <p:cNvGraphicFramePr>
            <a:graphicFrameLocks/>
          </p:cNvGraphicFramePr>
          <p:nvPr>
            <p:extLst>
              <p:ext uri="{D42A27DB-BD31-4B8C-83A1-F6EECF244321}">
                <p14:modId xmlns:p14="http://schemas.microsoft.com/office/powerpoint/2010/main" val="1941590597"/>
              </p:ext>
            </p:extLst>
          </p:nvPr>
        </p:nvGraphicFramePr>
        <p:xfrm>
          <a:off x="7649498" y="3165987"/>
          <a:ext cx="4365522" cy="35455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819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298F-C848-3C03-DD91-A1EBE783AFB1}"/>
              </a:ext>
            </a:extLst>
          </p:cNvPr>
          <p:cNvSpPr>
            <a:spLocks noGrp="1"/>
          </p:cNvSpPr>
          <p:nvPr>
            <p:ph type="ctrTitle"/>
          </p:nvPr>
        </p:nvSpPr>
        <p:spPr>
          <a:xfrm>
            <a:off x="157316" y="78658"/>
            <a:ext cx="7934632" cy="776748"/>
          </a:xfrm>
        </p:spPr>
        <p:txBody>
          <a:bodyPr>
            <a:noAutofit/>
          </a:bodyPr>
          <a:lstStyle/>
          <a:p>
            <a:r>
              <a:rPr lang="en-US" sz="1800" b="1" u="sng" dirty="0">
                <a:latin typeface="Algerian" panose="04020705040A02060702" pitchFamily="82" charset="0"/>
              </a:rPr>
              <a:t>:Amount  spent on each item of the categories with highest and 2nd highest expense amount</a:t>
            </a:r>
            <a:br>
              <a:rPr lang="en-US" sz="1800" b="1" u="sng" dirty="0">
                <a:latin typeface="Algerian" panose="04020705040A02060702" pitchFamily="82" charset="0"/>
              </a:rPr>
            </a:br>
            <a:r>
              <a:rPr lang="en-US" sz="1800" b="1" u="sng" dirty="0">
                <a:latin typeface="Algerian" panose="04020705040A02060702" pitchFamily="82" charset="0"/>
              </a:rPr>
              <a:t>Visual representation of the data with data bars:</a:t>
            </a:r>
            <a:endParaRPr lang="en-IN" sz="1800" b="1" u="sng" dirty="0">
              <a:latin typeface="Algerian" panose="04020705040A02060702" pitchFamily="82" charset="0"/>
            </a:endParaRPr>
          </a:p>
        </p:txBody>
      </p:sp>
      <p:sp>
        <p:nvSpPr>
          <p:cNvPr id="3" name="Subtitle 2">
            <a:extLst>
              <a:ext uri="{FF2B5EF4-FFF2-40B4-BE49-F238E27FC236}">
                <a16:creationId xmlns:a16="http://schemas.microsoft.com/office/drawing/2014/main" id="{F156F33D-3694-84D4-43BF-6ED4642CB658}"/>
              </a:ext>
            </a:extLst>
          </p:cNvPr>
          <p:cNvSpPr>
            <a:spLocks noGrp="1"/>
          </p:cNvSpPr>
          <p:nvPr>
            <p:ph type="subTitle" idx="1"/>
          </p:nvPr>
        </p:nvSpPr>
        <p:spPr>
          <a:xfrm>
            <a:off x="326872" y="1002890"/>
            <a:ext cx="8150941" cy="5776452"/>
          </a:xfrm>
        </p:spPr>
        <p:txBody>
          <a:bodyPr>
            <a:normAutofit lnSpcReduction="10000"/>
          </a:bodyPr>
          <a:lstStyle/>
          <a:p>
            <a:pPr marL="342900" indent="-342900" algn="l">
              <a:buFont typeface="Wingdings" panose="05000000000000000000" pitchFamily="2" charset="2"/>
              <a:buChar char="Ø"/>
            </a:pPr>
            <a:r>
              <a:rPr lang="en-US" sz="2000" dirty="0"/>
              <a:t>The comprehensive expense analysis totals INR </a:t>
            </a:r>
            <a:r>
              <a:rPr lang="en-US" sz="2000" b="1" dirty="0"/>
              <a:t>47,030</a:t>
            </a:r>
            <a:r>
              <a:rPr lang="en-US" sz="2000" dirty="0"/>
              <a:t>, highlighting significant spending patterns across various categories</a:t>
            </a:r>
          </a:p>
          <a:p>
            <a:pPr marL="342900" indent="-342900" algn="l">
              <a:buFont typeface="Wingdings" panose="05000000000000000000" pitchFamily="2" charset="2"/>
              <a:buChar char="Ø"/>
            </a:pPr>
            <a:r>
              <a:rPr lang="en-US" sz="2000" dirty="0"/>
              <a:t>The "Grocery" category dominates expenditures at INR </a:t>
            </a:r>
            <a:r>
              <a:rPr lang="en-US" sz="2000" b="1" dirty="0"/>
              <a:t>30,990,</a:t>
            </a:r>
            <a:r>
              <a:rPr lang="en-US" sz="2000" dirty="0"/>
              <a:t> reflecting a strong emphasis on essential food items</a:t>
            </a:r>
          </a:p>
          <a:p>
            <a:pPr marL="342900" indent="-342900" algn="l">
              <a:buFont typeface="Wingdings" panose="05000000000000000000" pitchFamily="2" charset="2"/>
              <a:buChar char="Ø"/>
            </a:pPr>
            <a:r>
              <a:rPr lang="en-US" sz="2000" dirty="0"/>
              <a:t>"Ticket and Bills" also represents a substantial cost at INR 16,040, indicating significant transportation or service-related expenses</a:t>
            </a:r>
          </a:p>
          <a:p>
            <a:pPr marL="342900" indent="-342900" algn="l">
              <a:buFont typeface="Wingdings" panose="05000000000000000000" pitchFamily="2" charset="2"/>
              <a:buChar char="Ø"/>
            </a:pPr>
            <a:r>
              <a:rPr lang="en-US" sz="2000" dirty="0"/>
              <a:t>Considerable expenses include "House Help" at INR </a:t>
            </a:r>
            <a:r>
              <a:rPr lang="en-US" sz="2000" b="1" dirty="0"/>
              <a:t>6,000</a:t>
            </a:r>
            <a:r>
              <a:rPr lang="en-US" sz="2000" dirty="0"/>
              <a:t> and "Gas" at </a:t>
            </a:r>
            <a:r>
              <a:rPr lang="en-US" sz="2000" b="1" dirty="0"/>
              <a:t>INR 5,100</a:t>
            </a:r>
            <a:r>
              <a:rPr lang="en-US" sz="2000" dirty="0"/>
              <a:t>, which suggest a reliance on external support and energy needs</a:t>
            </a:r>
          </a:p>
          <a:p>
            <a:pPr marL="342900" indent="-342900" algn="l">
              <a:buFont typeface="Wingdings" panose="05000000000000000000" pitchFamily="2" charset="2"/>
              <a:buChar char="Ø"/>
            </a:pPr>
            <a:r>
              <a:rPr lang="en-US" sz="2000" dirty="0"/>
              <a:t>The analysis of smaller categories such as "Beverages," "Bread and Bakery," and "Snacks" shows varied spending but collectively contributes to overall grocery costs</a:t>
            </a:r>
          </a:p>
          <a:p>
            <a:pPr marL="342900" indent="-342900" algn="l">
              <a:buFont typeface="Wingdings" panose="05000000000000000000" pitchFamily="2" charset="2"/>
              <a:buChar char="Ø"/>
            </a:pPr>
            <a:r>
              <a:rPr lang="en-US" sz="2000" dirty="0"/>
              <a:t>This project offers valuable insights into spending behavior, enabling targeted strategies for budget management </a:t>
            </a:r>
            <a:endParaRPr lang="en-US" sz="2800" dirty="0"/>
          </a:p>
          <a:p>
            <a:pPr marL="342900" indent="-342900" algn="l">
              <a:buFont typeface="Wingdings" panose="05000000000000000000" pitchFamily="2" charset="2"/>
              <a:buChar char="Ø"/>
            </a:pPr>
            <a:r>
              <a:rPr lang="en-US" sz="2000" dirty="0"/>
              <a:t>Identifying key expenditure areas can guide future financial planning, helping to optimize costs while ensuring essential needs are met</a:t>
            </a:r>
            <a:endParaRPr lang="en-US" sz="2800" dirty="0"/>
          </a:p>
          <a:p>
            <a:pPr marL="342900" indent="-342900" algn="l">
              <a:buFont typeface="Wingdings" panose="05000000000000000000" pitchFamily="2" charset="2"/>
              <a:buChar char="Ø"/>
            </a:pPr>
            <a:r>
              <a:rPr lang="en-US" sz="2000" dirty="0"/>
              <a:t>This analysis serves as a foundation for informed decision-making and financial wellness</a:t>
            </a:r>
            <a:endParaRPr lang="en-US" sz="2800" dirty="0"/>
          </a:p>
          <a:p>
            <a:pPr marL="342900" indent="-342900">
              <a:buFont typeface="Wingdings" panose="05000000000000000000" pitchFamily="2" charset="2"/>
              <a:buChar char="Ø"/>
            </a:pPr>
            <a:endParaRPr lang="en-US" sz="2800" dirty="0"/>
          </a:p>
          <a:p>
            <a:pPr marL="342900" indent="-342900">
              <a:buFont typeface="Wingdings" panose="05000000000000000000" pitchFamily="2" charset="2"/>
              <a:buChar char="Ø"/>
            </a:pPr>
            <a:endParaRPr lang="en-IN" sz="2000" dirty="0"/>
          </a:p>
        </p:txBody>
      </p:sp>
      <p:graphicFrame>
        <p:nvGraphicFramePr>
          <p:cNvPr id="6" name="Object 5">
            <a:extLst>
              <a:ext uri="{FF2B5EF4-FFF2-40B4-BE49-F238E27FC236}">
                <a16:creationId xmlns:a16="http://schemas.microsoft.com/office/drawing/2014/main" id="{F582DED4-135A-EEC0-C216-55187331AA84}"/>
              </a:ext>
            </a:extLst>
          </p:cNvPr>
          <p:cNvGraphicFramePr>
            <a:graphicFrameLocks noChangeAspect="1"/>
          </p:cNvGraphicFramePr>
          <p:nvPr>
            <p:extLst>
              <p:ext uri="{D42A27DB-BD31-4B8C-83A1-F6EECF244321}">
                <p14:modId xmlns:p14="http://schemas.microsoft.com/office/powerpoint/2010/main" val="1313857699"/>
              </p:ext>
            </p:extLst>
          </p:nvPr>
        </p:nvGraphicFramePr>
        <p:xfrm>
          <a:off x="8367253" y="78659"/>
          <a:ext cx="3726424" cy="3169006"/>
        </p:xfrm>
        <a:graphic>
          <a:graphicData uri="http://schemas.openxmlformats.org/presentationml/2006/ole">
            <mc:AlternateContent xmlns:mc="http://schemas.openxmlformats.org/markup-compatibility/2006">
              <mc:Choice xmlns:v="urn:schemas-microsoft-com:vml" Requires="v">
                <p:oleObj name="Worksheet" r:id="rId2" imgW="2994554" imgH="2750977" progId="Excel.Sheet.12">
                  <p:embed/>
                </p:oleObj>
              </mc:Choice>
              <mc:Fallback>
                <p:oleObj name="Worksheet" r:id="rId2" imgW="2994554" imgH="2750977" progId="Excel.Sheet.12">
                  <p:embed/>
                  <p:pic>
                    <p:nvPicPr>
                      <p:cNvPr id="0" name=""/>
                      <p:cNvPicPr/>
                      <p:nvPr/>
                    </p:nvPicPr>
                    <p:blipFill>
                      <a:blip r:embed="rId3"/>
                      <a:stretch>
                        <a:fillRect/>
                      </a:stretch>
                    </p:blipFill>
                    <p:spPr>
                      <a:xfrm>
                        <a:off x="8367253" y="78659"/>
                        <a:ext cx="3726424" cy="3169006"/>
                      </a:xfrm>
                      <a:prstGeom prst="rect">
                        <a:avLst/>
                      </a:prstGeom>
                    </p:spPr>
                  </p:pic>
                </p:oleObj>
              </mc:Fallback>
            </mc:AlternateContent>
          </a:graphicData>
        </a:graphic>
      </p:graphicFrame>
      <p:graphicFrame>
        <p:nvGraphicFramePr>
          <p:cNvPr id="7" name="Chart 6">
            <a:extLst>
              <a:ext uri="{FF2B5EF4-FFF2-40B4-BE49-F238E27FC236}">
                <a16:creationId xmlns:a16="http://schemas.microsoft.com/office/drawing/2014/main" id="{8BC61430-9D44-D6FC-7710-10C1A18A3B24}"/>
              </a:ext>
            </a:extLst>
          </p:cNvPr>
          <p:cNvGraphicFramePr>
            <a:graphicFrameLocks/>
          </p:cNvGraphicFramePr>
          <p:nvPr>
            <p:extLst>
              <p:ext uri="{D42A27DB-BD31-4B8C-83A1-F6EECF244321}">
                <p14:modId xmlns:p14="http://schemas.microsoft.com/office/powerpoint/2010/main" val="258602570"/>
              </p:ext>
            </p:extLst>
          </p:nvPr>
        </p:nvGraphicFramePr>
        <p:xfrm>
          <a:off x="7993626" y="3247665"/>
          <a:ext cx="4100051" cy="341860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5062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16C9-627A-D67A-C1D4-26D829A43D64}"/>
              </a:ext>
            </a:extLst>
          </p:cNvPr>
          <p:cNvSpPr>
            <a:spLocks noGrp="1"/>
          </p:cNvSpPr>
          <p:nvPr>
            <p:ph type="title"/>
          </p:nvPr>
        </p:nvSpPr>
        <p:spPr>
          <a:xfrm>
            <a:off x="333068" y="89995"/>
            <a:ext cx="8171835" cy="1182084"/>
          </a:xfrm>
        </p:spPr>
        <p:txBody>
          <a:bodyPr>
            <a:normAutofit/>
          </a:bodyPr>
          <a:lstStyle/>
          <a:p>
            <a:pPr algn="ctr"/>
            <a:r>
              <a:rPr lang="en-US" sz="1800" b="1" u="sng" dirty="0">
                <a:latin typeface="Algerian" panose="04020705040A02060702" pitchFamily="82" charset="0"/>
              </a:rPr>
              <a:t>How many times money has been spent against different items of each category &amp; Visual Representation of the data for Grocery &amp; Shopping items</a:t>
            </a:r>
            <a:endParaRPr lang="en-IN" sz="1800"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B95477F2-FCE8-64A6-EBE1-3E2BC76B535B}"/>
              </a:ext>
            </a:extLst>
          </p:cNvPr>
          <p:cNvSpPr>
            <a:spLocks noGrp="1"/>
          </p:cNvSpPr>
          <p:nvPr>
            <p:ph idx="1"/>
          </p:nvPr>
        </p:nvSpPr>
        <p:spPr>
          <a:xfrm>
            <a:off x="235973" y="1179871"/>
            <a:ext cx="8268929" cy="5496232"/>
          </a:xfrm>
        </p:spPr>
        <p:txBody>
          <a:bodyPr>
            <a:normAutofit/>
          </a:bodyPr>
          <a:lstStyle/>
          <a:p>
            <a:pPr>
              <a:buFont typeface="Wingdings" panose="05000000000000000000" pitchFamily="2" charset="2"/>
              <a:buChar char="Ø"/>
            </a:pPr>
            <a:r>
              <a:rPr lang="en-US" sz="1800" dirty="0"/>
              <a:t>The detailed expense analysis totals INR </a:t>
            </a:r>
            <a:r>
              <a:rPr lang="en-US" sz="1800" b="1" dirty="0"/>
              <a:t>39,690</a:t>
            </a:r>
            <a:r>
              <a:rPr lang="en-US" sz="1800" dirty="0"/>
              <a:t>, showcasing a diverse allocation of funds across various categories</a:t>
            </a:r>
          </a:p>
          <a:p>
            <a:pPr>
              <a:buFont typeface="Wingdings" panose="05000000000000000000" pitchFamily="2" charset="2"/>
              <a:buChar char="Ø"/>
            </a:pPr>
            <a:r>
              <a:rPr lang="en-US" sz="1800" dirty="0"/>
              <a:t>This is complemented by notable expenditures on "Foodgrains and Cereals" </a:t>
            </a:r>
            <a:r>
              <a:rPr lang="en-US" sz="1800" b="1" dirty="0"/>
              <a:t>(INR 7,660</a:t>
            </a:r>
            <a:r>
              <a:rPr lang="en-US" sz="1800" dirty="0"/>
              <a:t>) and "</a:t>
            </a:r>
            <a:r>
              <a:rPr lang="en-US" sz="1800" b="1" dirty="0"/>
              <a:t>Vegetables" (INR 9,390</a:t>
            </a:r>
            <a:r>
              <a:rPr lang="en-US" sz="1800" dirty="0"/>
              <a:t>), emphasizing the importance of fresh produce in the overall budge</a:t>
            </a:r>
          </a:p>
          <a:p>
            <a:pPr>
              <a:buFont typeface="Wingdings" panose="05000000000000000000" pitchFamily="2" charset="2"/>
              <a:buChar char="Ø"/>
            </a:pPr>
            <a:r>
              <a:rPr lang="en-US" sz="1800" dirty="0"/>
              <a:t>The "Grocery" category is the most significant expense at INR 30,990, reflecting a substantial investment in essential food items</a:t>
            </a:r>
          </a:p>
          <a:p>
            <a:pPr>
              <a:buFont typeface="Wingdings" panose="05000000000000000000" pitchFamily="2" charset="2"/>
              <a:buChar char="Ø"/>
            </a:pPr>
            <a:r>
              <a:rPr lang="en-US" sz="1800" dirty="0"/>
              <a:t>In addition to groceries, "Shopping" emerges as a considerable expense at INR </a:t>
            </a:r>
            <a:r>
              <a:rPr lang="en-US" sz="1800" b="1" dirty="0"/>
              <a:t>8,700</a:t>
            </a:r>
            <a:r>
              <a:rPr lang="en-US" sz="1800" dirty="0"/>
              <a:t>, with notable contributions from </a:t>
            </a:r>
            <a:r>
              <a:rPr lang="en-US" sz="1800" b="1" dirty="0"/>
              <a:t>"Shirts" (INR 3,500), "Shoes" (INR 2,700</a:t>
            </a:r>
            <a:r>
              <a:rPr lang="en-US" sz="1800" dirty="0"/>
              <a:t>), and "</a:t>
            </a:r>
            <a:r>
              <a:rPr lang="en-US" sz="1800" b="1" dirty="0"/>
              <a:t>T-shirt and Jeans" (INR 2,500</a:t>
            </a:r>
            <a:r>
              <a:rPr lang="en-US" sz="1800" dirty="0"/>
              <a:t>), Indicates a balanced approach to both necessities and discretionary spending</a:t>
            </a:r>
          </a:p>
          <a:p>
            <a:pPr>
              <a:buFont typeface="Wingdings" panose="05000000000000000000" pitchFamily="2" charset="2"/>
              <a:buChar char="Ø"/>
            </a:pPr>
            <a:r>
              <a:rPr lang="en-US" sz="1800" dirty="0"/>
              <a:t>The analysis provides valuable insights into spending behavior, highlighting areas for potential savings, particularly in discretionary categories</a:t>
            </a:r>
          </a:p>
          <a:p>
            <a:pPr>
              <a:buFont typeface="Wingdings" panose="05000000000000000000" pitchFamily="2" charset="2"/>
              <a:buChar char="Ø"/>
            </a:pPr>
            <a:r>
              <a:rPr lang="en-US" sz="1800" dirty="0"/>
              <a:t>By closely monitoring these expenses, there is an opportunity to optimize budgeting strategies for enhanced financial management</a:t>
            </a:r>
          </a:p>
          <a:p>
            <a:pPr>
              <a:buFont typeface="Wingdings" panose="05000000000000000000" pitchFamily="2" charset="2"/>
              <a:buChar char="Ø"/>
            </a:pPr>
            <a:r>
              <a:rPr lang="en-US" sz="1800" dirty="0"/>
              <a:t>Overall, this project offers a solid foundation for informed decision-making, aiding in achieving long-term financial goals</a:t>
            </a:r>
            <a:endParaRPr lang="en-IN" dirty="0"/>
          </a:p>
        </p:txBody>
      </p:sp>
      <p:pic>
        <p:nvPicPr>
          <p:cNvPr id="4" name="Picture 3">
            <a:extLst>
              <a:ext uri="{FF2B5EF4-FFF2-40B4-BE49-F238E27FC236}">
                <a16:creationId xmlns:a16="http://schemas.microsoft.com/office/drawing/2014/main" id="{54A9F561-A7A4-7E03-5870-40801C44832A}"/>
              </a:ext>
            </a:extLst>
          </p:cNvPr>
          <p:cNvPicPr>
            <a:picLocks noChangeAspect="1"/>
          </p:cNvPicPr>
          <p:nvPr/>
        </p:nvPicPr>
        <p:blipFill>
          <a:blip r:embed="rId2"/>
          <a:stretch>
            <a:fillRect/>
          </a:stretch>
        </p:blipFill>
        <p:spPr>
          <a:xfrm>
            <a:off x="8504902" y="184599"/>
            <a:ext cx="3529780" cy="3138703"/>
          </a:xfrm>
          <a:prstGeom prst="rect">
            <a:avLst/>
          </a:prstGeom>
        </p:spPr>
      </p:pic>
      <p:graphicFrame>
        <p:nvGraphicFramePr>
          <p:cNvPr id="5" name="Chart 4">
            <a:extLst>
              <a:ext uri="{FF2B5EF4-FFF2-40B4-BE49-F238E27FC236}">
                <a16:creationId xmlns:a16="http://schemas.microsoft.com/office/drawing/2014/main" id="{6DC47716-9D88-326C-CCEB-4B426B055A50}"/>
              </a:ext>
            </a:extLst>
          </p:cNvPr>
          <p:cNvGraphicFramePr>
            <a:graphicFrameLocks/>
          </p:cNvGraphicFramePr>
          <p:nvPr>
            <p:extLst>
              <p:ext uri="{D42A27DB-BD31-4B8C-83A1-F6EECF244321}">
                <p14:modId xmlns:p14="http://schemas.microsoft.com/office/powerpoint/2010/main" val="3708536257"/>
              </p:ext>
            </p:extLst>
          </p:nvPr>
        </p:nvGraphicFramePr>
        <p:xfrm>
          <a:off x="8504902" y="3428999"/>
          <a:ext cx="3529780" cy="333900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264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7EBB-0C23-3103-D18F-6F25E6B043B4}"/>
              </a:ext>
            </a:extLst>
          </p:cNvPr>
          <p:cNvSpPr>
            <a:spLocks noGrp="1"/>
          </p:cNvSpPr>
          <p:nvPr>
            <p:ph type="title"/>
          </p:nvPr>
        </p:nvSpPr>
        <p:spPr>
          <a:xfrm>
            <a:off x="462117" y="113506"/>
            <a:ext cx="7266244" cy="840222"/>
          </a:xfrm>
        </p:spPr>
        <p:txBody>
          <a:bodyPr>
            <a:noAutofit/>
          </a:bodyPr>
          <a:lstStyle/>
          <a:p>
            <a:pPr algn="ctr"/>
            <a:r>
              <a:rPr lang="en-US" sz="2000" b="1" u="sng" kern="1200" dirty="0">
                <a:solidFill>
                  <a:schemeClr val="tx1"/>
                </a:solidFill>
                <a:latin typeface="Algerian" panose="04020705040A02060702" pitchFamily="82" charset="0"/>
                <a:ea typeface="Verdana" panose="020B0604030504040204" pitchFamily="34" charset="0"/>
                <a:cs typeface="+mn-cs"/>
              </a:rPr>
              <a:t>:Month-wise trend of expenses Represented by Pivot tabl</a:t>
            </a:r>
            <a:r>
              <a:rPr lang="en-US" sz="2000" b="1" u="sng" dirty="0">
                <a:latin typeface="Algerian" panose="04020705040A02060702" pitchFamily="82" charset="0"/>
                <a:ea typeface="Verdana" panose="020B0604030504040204" pitchFamily="34" charset="0"/>
                <a:cs typeface="+mn-cs"/>
              </a:rPr>
              <a:t>e &amp; Pie C</a:t>
            </a:r>
            <a:r>
              <a:rPr lang="en-US" sz="2000" b="1" u="sng" kern="1200" dirty="0">
                <a:solidFill>
                  <a:schemeClr val="tx1"/>
                </a:solidFill>
                <a:latin typeface="Algerian" panose="04020705040A02060702" pitchFamily="82" charset="0"/>
                <a:ea typeface="Verdana" panose="020B0604030504040204" pitchFamily="34" charset="0"/>
                <a:cs typeface="+mn-cs"/>
              </a:rPr>
              <a:t>hart:</a:t>
            </a:r>
            <a:br>
              <a:rPr lang="en-US" sz="2000" b="1" u="sng" kern="1200" dirty="0">
                <a:solidFill>
                  <a:schemeClr val="tx1"/>
                </a:solidFill>
                <a:latin typeface="Algerian" panose="04020705040A02060702" pitchFamily="82" charset="0"/>
                <a:ea typeface="Verdana" panose="020B0604030504040204" pitchFamily="34" charset="0"/>
                <a:cs typeface="+mn-cs"/>
              </a:rPr>
            </a:br>
            <a:endParaRPr lang="en-IN" sz="2000" b="1" u="sng" dirty="0">
              <a:latin typeface="Algerian" panose="04020705040A02060702" pitchFamily="82" charset="0"/>
            </a:endParaRPr>
          </a:p>
        </p:txBody>
      </p:sp>
      <p:sp>
        <p:nvSpPr>
          <p:cNvPr id="6" name="Content Placeholder 5">
            <a:extLst>
              <a:ext uri="{FF2B5EF4-FFF2-40B4-BE49-F238E27FC236}">
                <a16:creationId xmlns:a16="http://schemas.microsoft.com/office/drawing/2014/main" id="{DE05A5B2-0503-4A3A-9846-28DEFAF901BC}"/>
              </a:ext>
            </a:extLst>
          </p:cNvPr>
          <p:cNvSpPr>
            <a:spLocks noGrp="1"/>
          </p:cNvSpPr>
          <p:nvPr>
            <p:ph idx="1"/>
          </p:nvPr>
        </p:nvSpPr>
        <p:spPr>
          <a:xfrm>
            <a:off x="206477" y="855406"/>
            <a:ext cx="8278762" cy="5889088"/>
          </a:xfrm>
        </p:spPr>
        <p:txBody>
          <a:bodyPr>
            <a:normAutofit/>
          </a:bodyPr>
          <a:lstStyle/>
          <a:p>
            <a:pPr marL="0" indent="0">
              <a:buNone/>
            </a:pPr>
            <a:endParaRPr lang="en-US" sz="2000" dirty="0"/>
          </a:p>
          <a:p>
            <a:pPr>
              <a:buFont typeface="Wingdings" panose="05000000000000000000" pitchFamily="2" charset="2"/>
              <a:buChar char="Ø"/>
            </a:pPr>
            <a:r>
              <a:rPr lang="en-US" sz="2000" dirty="0"/>
              <a:t>The expense analysis reveals significant fluctuations across the first half of the year</a:t>
            </a:r>
          </a:p>
          <a:p>
            <a:pPr>
              <a:buFont typeface="Wingdings" panose="05000000000000000000" pitchFamily="2" charset="2"/>
              <a:buChar char="Ø"/>
            </a:pPr>
            <a:endParaRPr lang="en-US" sz="2000" dirty="0"/>
          </a:p>
          <a:p>
            <a:pPr marL="0" indent="0">
              <a:buNone/>
            </a:pPr>
            <a:endParaRPr lang="en-US" sz="2000" dirty="0"/>
          </a:p>
          <a:p>
            <a:pPr>
              <a:buFont typeface="Wingdings" panose="05000000000000000000" pitchFamily="2" charset="2"/>
              <a:buChar char="Ø"/>
            </a:pPr>
            <a:r>
              <a:rPr lang="en-US" sz="2000" dirty="0"/>
              <a:t>February marked the highest spending at 10,620, while April saw a notable drop to 2,550, the lowest for the period</a:t>
            </a:r>
          </a:p>
          <a:p>
            <a:pPr>
              <a:buFont typeface="Wingdings" panose="05000000000000000000" pitchFamily="2" charset="2"/>
              <a:buChar char="Ø"/>
            </a:pPr>
            <a:endParaRPr lang="en-US" sz="2000" dirty="0"/>
          </a:p>
          <a:p>
            <a:pPr marL="0" indent="0">
              <a:buNone/>
            </a:pPr>
            <a:endParaRPr lang="en-US" sz="2000" dirty="0"/>
          </a:p>
          <a:p>
            <a:pPr>
              <a:buFont typeface="Wingdings" panose="05000000000000000000" pitchFamily="2" charset="2"/>
              <a:buChar char="Ø"/>
            </a:pPr>
            <a:r>
              <a:rPr lang="en-US" sz="2000" dirty="0"/>
              <a:t>This pattern suggests seasonal variations or specific one-time costs influencing monthly expenses.</a:t>
            </a:r>
          </a:p>
          <a:p>
            <a:pPr>
              <a:buFont typeface="Wingdings" panose="05000000000000000000" pitchFamily="2" charset="2"/>
              <a:buChar char="Ø"/>
            </a:pPr>
            <a:endParaRPr lang="en-US" sz="2000" dirty="0"/>
          </a:p>
          <a:p>
            <a:pPr marL="0" indent="0">
              <a:buNone/>
            </a:pPr>
            <a:endParaRPr lang="en-US" sz="2000" dirty="0"/>
          </a:p>
          <a:p>
            <a:pPr>
              <a:buFont typeface="Wingdings" panose="05000000000000000000" pitchFamily="2" charset="2"/>
              <a:buChar char="Ø"/>
            </a:pPr>
            <a:r>
              <a:rPr lang="en-US" sz="2000" dirty="0"/>
              <a:t>Overall, while the total expenses amount to </a:t>
            </a:r>
            <a:r>
              <a:rPr lang="en-US" sz="2000" b="1" dirty="0"/>
              <a:t>38,980</a:t>
            </a:r>
            <a:r>
              <a:rPr lang="en-US" sz="2000" dirty="0"/>
              <a:t>, the inconsistency highlights the need for a closer examination of spending drivers to optimize future budgeting and identify potential savings opportunities</a:t>
            </a:r>
          </a:p>
        </p:txBody>
      </p:sp>
      <p:graphicFrame>
        <p:nvGraphicFramePr>
          <p:cNvPr id="9" name="Object 8">
            <a:extLst>
              <a:ext uri="{FF2B5EF4-FFF2-40B4-BE49-F238E27FC236}">
                <a16:creationId xmlns:a16="http://schemas.microsoft.com/office/drawing/2014/main" id="{C57D8941-A594-4193-B767-A49E68ACEC69}"/>
              </a:ext>
            </a:extLst>
          </p:cNvPr>
          <p:cNvGraphicFramePr>
            <a:graphicFrameLocks noChangeAspect="1"/>
          </p:cNvGraphicFramePr>
          <p:nvPr>
            <p:extLst>
              <p:ext uri="{D42A27DB-BD31-4B8C-83A1-F6EECF244321}">
                <p14:modId xmlns:p14="http://schemas.microsoft.com/office/powerpoint/2010/main" val="3651720782"/>
              </p:ext>
            </p:extLst>
          </p:nvPr>
        </p:nvGraphicFramePr>
        <p:xfrm>
          <a:off x="8268929" y="211827"/>
          <a:ext cx="3716594" cy="2610029"/>
        </p:xfrm>
        <a:graphic>
          <a:graphicData uri="http://schemas.openxmlformats.org/presentationml/2006/ole">
            <mc:AlternateContent xmlns:mc="http://schemas.openxmlformats.org/markup-compatibility/2006">
              <mc:Choice xmlns:v="urn:schemas-microsoft-com:vml" Requires="v">
                <p:oleObj name="Worksheet" r:id="rId2" imgW="2194560" imgH="1470723" progId="Excel.Sheet.12">
                  <p:embed/>
                </p:oleObj>
              </mc:Choice>
              <mc:Fallback>
                <p:oleObj name="Worksheet" r:id="rId2" imgW="2194560" imgH="1470723" progId="Excel.Sheet.12">
                  <p:embed/>
                  <p:pic>
                    <p:nvPicPr>
                      <p:cNvPr id="0" name=""/>
                      <p:cNvPicPr/>
                      <p:nvPr/>
                    </p:nvPicPr>
                    <p:blipFill>
                      <a:blip r:embed="rId3"/>
                      <a:stretch>
                        <a:fillRect/>
                      </a:stretch>
                    </p:blipFill>
                    <p:spPr>
                      <a:xfrm>
                        <a:off x="8268929" y="211827"/>
                        <a:ext cx="3716594" cy="2610029"/>
                      </a:xfrm>
                      <a:prstGeom prst="rect">
                        <a:avLst/>
                      </a:prstGeom>
                    </p:spPr>
                  </p:pic>
                </p:oleObj>
              </mc:Fallback>
            </mc:AlternateContent>
          </a:graphicData>
        </a:graphic>
      </p:graphicFrame>
      <p:graphicFrame>
        <p:nvGraphicFramePr>
          <p:cNvPr id="10" name="Chart 9">
            <a:extLst>
              <a:ext uri="{FF2B5EF4-FFF2-40B4-BE49-F238E27FC236}">
                <a16:creationId xmlns:a16="http://schemas.microsoft.com/office/drawing/2014/main" id="{7228A090-0EFC-D6A8-25BC-4E2D72D2BEB3}"/>
              </a:ext>
            </a:extLst>
          </p:cNvPr>
          <p:cNvGraphicFramePr>
            <a:graphicFrameLocks/>
          </p:cNvGraphicFramePr>
          <p:nvPr>
            <p:extLst>
              <p:ext uri="{D42A27DB-BD31-4B8C-83A1-F6EECF244321}">
                <p14:modId xmlns:p14="http://schemas.microsoft.com/office/powerpoint/2010/main" val="906606726"/>
              </p:ext>
            </p:extLst>
          </p:nvPr>
        </p:nvGraphicFramePr>
        <p:xfrm>
          <a:off x="8396748" y="3333135"/>
          <a:ext cx="3588775" cy="299146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0669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DE89-9B7A-16FA-0B9E-8CE2AAC930FB}"/>
              </a:ext>
            </a:extLst>
          </p:cNvPr>
          <p:cNvSpPr>
            <a:spLocks noGrp="1"/>
          </p:cNvSpPr>
          <p:nvPr>
            <p:ph type="ctrTitle"/>
          </p:nvPr>
        </p:nvSpPr>
        <p:spPr>
          <a:xfrm>
            <a:off x="152401" y="137652"/>
            <a:ext cx="7654412" cy="1759973"/>
          </a:xfrm>
        </p:spPr>
        <p:txBody>
          <a:bodyPr>
            <a:noAutofit/>
          </a:bodyPr>
          <a:lstStyle/>
          <a:p>
            <a:pPr marL="285750" lvl="0" indent="-285750" defTabSz="914400" rtl="0" eaLnBrk="1" latinLnBrk="0" hangingPunct="1">
              <a:spcBef>
                <a:spcPts val="0"/>
              </a:spcBef>
              <a:spcAft>
                <a:spcPts val="0"/>
              </a:spcAft>
            </a:pPr>
            <a:r>
              <a:rPr lang="en-US" sz="2000" u="sng" kern="1200" dirty="0">
                <a:solidFill>
                  <a:schemeClr val="accent6">
                    <a:lumMod val="50000"/>
                  </a:schemeClr>
                </a:solidFill>
                <a:highlight>
                  <a:srgbClr val="FFFF00"/>
                </a:highlight>
                <a:latin typeface="Algerian" panose="04020705040A02060702" pitchFamily="82" charset="0"/>
                <a:ea typeface="Verdana" panose="020B0604030504040204" pitchFamily="34" charset="0"/>
                <a:cs typeface="+mn-cs"/>
              </a:rPr>
              <a:t>:Category wise expenses</a:t>
            </a:r>
            <a:br>
              <a:rPr lang="en-US" sz="2000" u="sng" kern="1200" dirty="0">
                <a:solidFill>
                  <a:schemeClr val="accent6">
                    <a:lumMod val="50000"/>
                  </a:schemeClr>
                </a:solidFill>
                <a:highlight>
                  <a:srgbClr val="FFFF00"/>
                </a:highlight>
                <a:latin typeface="Algerian" panose="04020705040A02060702" pitchFamily="82" charset="0"/>
                <a:ea typeface="Verdana" panose="020B0604030504040204" pitchFamily="34" charset="0"/>
                <a:cs typeface="+mn-cs"/>
              </a:rPr>
            </a:br>
            <a:r>
              <a:rPr lang="en-US" sz="2000" u="sng" kern="1200" dirty="0">
                <a:solidFill>
                  <a:schemeClr val="accent6">
                    <a:lumMod val="50000"/>
                  </a:schemeClr>
                </a:solidFill>
                <a:highlight>
                  <a:srgbClr val="FFFF00"/>
                </a:highlight>
                <a:latin typeface="Algerian" panose="04020705040A02060702" pitchFamily="82" charset="0"/>
                <a:ea typeface="Verdana" panose="020B0604030504040204" pitchFamily="34" charset="0"/>
                <a:cs typeface="+mn-cs"/>
              </a:rPr>
              <a:t>Visually represent it with data bars to display categories with the highest and lowest expense amount</a:t>
            </a:r>
            <a:r>
              <a:rPr lang="en-US" sz="2000" u="sng" kern="1200" dirty="0">
                <a:solidFill>
                  <a:schemeClr val="accent6">
                    <a:lumMod val="50000"/>
                  </a:schemeClr>
                </a:solidFill>
                <a:latin typeface="Algerian" panose="04020705040A02060702" pitchFamily="82" charset="0"/>
                <a:ea typeface="Verdana" panose="020B0604030504040204" pitchFamily="34" charset="0"/>
                <a:cs typeface="+mn-cs"/>
              </a:rPr>
              <a:t>:</a:t>
            </a:r>
            <a:br>
              <a:rPr lang="en-US" sz="2000" u="sng" kern="1200" dirty="0">
                <a:solidFill>
                  <a:schemeClr val="accent6">
                    <a:lumMod val="50000"/>
                  </a:schemeClr>
                </a:solidFill>
                <a:latin typeface="Algerian" panose="04020705040A02060702" pitchFamily="82" charset="0"/>
                <a:ea typeface="Verdana" panose="020B0604030504040204" pitchFamily="34" charset="0"/>
                <a:cs typeface="+mn-cs"/>
              </a:rPr>
            </a:br>
            <a:endParaRPr lang="en-IN" sz="2000" u="sng" dirty="0">
              <a:solidFill>
                <a:schemeClr val="accent6">
                  <a:lumMod val="50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D40A0D8C-FFD2-A8DA-CFBD-3C55E48A7D17}"/>
              </a:ext>
            </a:extLst>
          </p:cNvPr>
          <p:cNvSpPr>
            <a:spLocks noGrp="1"/>
          </p:cNvSpPr>
          <p:nvPr>
            <p:ph type="subTitle" idx="1"/>
          </p:nvPr>
        </p:nvSpPr>
        <p:spPr>
          <a:xfrm>
            <a:off x="152400" y="1897625"/>
            <a:ext cx="7959213" cy="5710236"/>
          </a:xfrm>
        </p:spPr>
        <p:txBody>
          <a:bodyPr/>
          <a:lstStyle/>
          <a:p>
            <a:pPr marL="342900" indent="-342900" algn="l">
              <a:buFont typeface="Wingdings" panose="05000000000000000000" pitchFamily="2" charset="2"/>
              <a:buChar char="Ø"/>
            </a:pPr>
            <a:r>
              <a:rPr lang="en-US" sz="2000" dirty="0"/>
              <a:t>The expense report indicates a total of 38,980 across various categories, with 36 individual entries</a:t>
            </a:r>
          </a:p>
          <a:p>
            <a:pPr marL="342900" indent="-342900" algn="l">
              <a:buFont typeface="Wingdings" panose="05000000000000000000" pitchFamily="2" charset="2"/>
              <a:buChar char="Ø"/>
            </a:pPr>
            <a:r>
              <a:rPr lang="en-US" sz="2000" dirty="0"/>
              <a:t>The largest expenditure was in </a:t>
            </a:r>
            <a:r>
              <a:rPr lang="en-US" sz="2000" b="1" dirty="0"/>
              <a:t>Entertainment</a:t>
            </a:r>
            <a:r>
              <a:rPr lang="en-US" sz="2000" dirty="0"/>
              <a:t> at 10,000, followed by </a:t>
            </a:r>
            <a:r>
              <a:rPr lang="en-US" sz="2000" b="1" dirty="0"/>
              <a:t>Shopping</a:t>
            </a:r>
            <a:r>
              <a:rPr lang="en-US" sz="2000" dirty="0"/>
              <a:t> at 7,700.</a:t>
            </a:r>
          </a:p>
          <a:p>
            <a:pPr marL="342900" indent="-342900" algn="l">
              <a:buFont typeface="Wingdings" panose="05000000000000000000" pitchFamily="2" charset="2"/>
              <a:buChar char="Ø"/>
            </a:pPr>
            <a:r>
              <a:rPr lang="en-US" sz="2000" b="1" dirty="0"/>
              <a:t>Grocery</a:t>
            </a:r>
            <a:r>
              <a:rPr lang="en-US" sz="2000" dirty="0"/>
              <a:t> and </a:t>
            </a:r>
            <a:r>
              <a:rPr lang="en-US" sz="2000" b="1" dirty="0"/>
              <a:t>Miscellaneous</a:t>
            </a:r>
            <a:r>
              <a:rPr lang="en-US" sz="2000" dirty="0"/>
              <a:t> also contributed significantly, with expenses of 6,560 and 4,220, respectively. In contrast, </a:t>
            </a:r>
            <a:r>
              <a:rPr lang="en-US" sz="2000" b="1" dirty="0"/>
              <a:t>Food</a:t>
            </a:r>
            <a:r>
              <a:rPr lang="en-US" sz="2000" dirty="0"/>
              <a:t> was the lowest expense category at </a:t>
            </a:r>
            <a:r>
              <a:rPr lang="en-US" sz="2000" b="1" dirty="0"/>
              <a:t>2,400</a:t>
            </a:r>
          </a:p>
          <a:p>
            <a:pPr marL="342900" indent="-342900" algn="l">
              <a:buFont typeface="Wingdings" panose="05000000000000000000" pitchFamily="2" charset="2"/>
              <a:buChar char="Ø"/>
            </a:pPr>
            <a:r>
              <a:rPr lang="en-US" sz="2000" dirty="0"/>
              <a:t>These figures suggest a heavy focus on discretionary spending, particularly in entertainment and shopping.</a:t>
            </a:r>
          </a:p>
          <a:p>
            <a:pPr marL="342900" indent="-342900" algn="l">
              <a:buFont typeface="Wingdings" panose="05000000000000000000" pitchFamily="2" charset="2"/>
              <a:buChar char="Ø"/>
            </a:pPr>
            <a:r>
              <a:rPr lang="en-US" sz="2000" dirty="0"/>
              <a:t>To enhance financial management, it may be beneficial to analyze the necessity and frequency of these expenditures while exploring potential </a:t>
            </a:r>
            <a:r>
              <a:rPr lang="en-US" dirty="0"/>
              <a:t>areas for cost reduction, especially in non-essential categories.</a:t>
            </a:r>
            <a:endParaRPr lang="en-IN" dirty="0"/>
          </a:p>
        </p:txBody>
      </p:sp>
      <p:graphicFrame>
        <p:nvGraphicFramePr>
          <p:cNvPr id="4" name="Object 3">
            <a:extLst>
              <a:ext uri="{FF2B5EF4-FFF2-40B4-BE49-F238E27FC236}">
                <a16:creationId xmlns:a16="http://schemas.microsoft.com/office/drawing/2014/main" id="{5914F7EF-C31D-4467-0DA4-EE92FD5CB9C3}"/>
              </a:ext>
            </a:extLst>
          </p:cNvPr>
          <p:cNvGraphicFramePr>
            <a:graphicFrameLocks noChangeAspect="1"/>
          </p:cNvGraphicFramePr>
          <p:nvPr>
            <p:extLst>
              <p:ext uri="{D42A27DB-BD31-4B8C-83A1-F6EECF244321}">
                <p14:modId xmlns:p14="http://schemas.microsoft.com/office/powerpoint/2010/main" val="1947371097"/>
              </p:ext>
            </p:extLst>
          </p:nvPr>
        </p:nvGraphicFramePr>
        <p:xfrm>
          <a:off x="7954298" y="68826"/>
          <a:ext cx="4085302" cy="2882335"/>
        </p:xfrm>
        <a:graphic>
          <a:graphicData uri="http://schemas.openxmlformats.org/presentationml/2006/ole">
            <mc:AlternateContent xmlns:mc="http://schemas.openxmlformats.org/markup-compatibility/2006">
              <mc:Choice xmlns:v="urn:schemas-microsoft-com:vml" Requires="v">
                <p:oleObj name="Worksheet" r:id="rId2" imgW="3512997" imgH="1653556" progId="Excel.Sheet.12">
                  <p:embed/>
                </p:oleObj>
              </mc:Choice>
              <mc:Fallback>
                <p:oleObj name="Worksheet" r:id="rId2" imgW="3512997" imgH="1653556" progId="Excel.Sheet.12">
                  <p:embed/>
                  <p:pic>
                    <p:nvPicPr>
                      <p:cNvPr id="0" name=""/>
                      <p:cNvPicPr/>
                      <p:nvPr/>
                    </p:nvPicPr>
                    <p:blipFill>
                      <a:blip r:embed="rId3"/>
                      <a:stretch>
                        <a:fillRect/>
                      </a:stretch>
                    </p:blipFill>
                    <p:spPr>
                      <a:xfrm>
                        <a:off x="7954298" y="68826"/>
                        <a:ext cx="4085302" cy="2882335"/>
                      </a:xfrm>
                      <a:prstGeom prst="rect">
                        <a:avLst/>
                      </a:prstGeom>
                    </p:spPr>
                  </p:pic>
                </p:oleObj>
              </mc:Fallback>
            </mc:AlternateContent>
          </a:graphicData>
        </a:graphic>
      </p:graphicFrame>
      <p:graphicFrame>
        <p:nvGraphicFramePr>
          <p:cNvPr id="5" name="Chart 4">
            <a:extLst>
              <a:ext uri="{FF2B5EF4-FFF2-40B4-BE49-F238E27FC236}">
                <a16:creationId xmlns:a16="http://schemas.microsoft.com/office/drawing/2014/main" id="{F97DB7A3-9A41-462B-3F7C-50F211F28486}"/>
              </a:ext>
            </a:extLst>
          </p:cNvPr>
          <p:cNvGraphicFramePr>
            <a:graphicFrameLocks/>
          </p:cNvGraphicFramePr>
          <p:nvPr>
            <p:extLst>
              <p:ext uri="{D42A27DB-BD31-4B8C-83A1-F6EECF244321}">
                <p14:modId xmlns:p14="http://schemas.microsoft.com/office/powerpoint/2010/main" val="3586343357"/>
              </p:ext>
            </p:extLst>
          </p:nvPr>
        </p:nvGraphicFramePr>
        <p:xfrm>
          <a:off x="7806813" y="3197942"/>
          <a:ext cx="4232787" cy="35224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55084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2177</TotalTime>
  <Words>1936</Words>
  <Application>Microsoft Office PowerPoint</Application>
  <PresentationFormat>Widescreen</PresentationFormat>
  <Paragraphs>140</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Algerian</vt:lpstr>
      <vt:lpstr>Arial</vt:lpstr>
      <vt:lpstr>Calibri</vt:lpstr>
      <vt:lpstr>Calibri Light</vt:lpstr>
      <vt:lpstr>Wingdings</vt:lpstr>
      <vt:lpstr>Office Theme</vt:lpstr>
      <vt:lpstr>Worksheet</vt:lpstr>
      <vt:lpstr>PowerPoint Presentation</vt:lpstr>
      <vt:lpstr>I would like to thank my Teacher, Khusbu Thakur for guiding me throughout the course of this assignment. She was there to help me every step of the way, and her motivation is what helped me complete this assignment successfully. I thank all the teachers who helped me by providing the equipment that was necessary and vital, without which I would not have been able to work effectively on this assignment. I would also like to express my sincere gratitude to my friends and parents, who stood by me and encouraged me to work on this assignment.</vt:lpstr>
      <vt:lpstr>PowerPoint Presentation</vt:lpstr>
      <vt:lpstr>:Visual Report of the Amount spent against each Category by Nitin:</vt:lpstr>
      <vt:lpstr>:Visual representation of the amount spent on different items of Entertainment and Tickets &amp; bills category:</vt:lpstr>
      <vt:lpstr>:Amount  spent on each item of the categories with highest and 2nd highest expense amount Visual representation of the data with data bars:</vt:lpstr>
      <vt:lpstr>How many times money has been spent against different items of each category &amp; Visual Representation of the data for Grocery &amp; Shopping items</vt:lpstr>
      <vt:lpstr>:Month-wise trend of expenses Represented by Pivot table &amp; Pie Chart: </vt:lpstr>
      <vt:lpstr>:Category wise expenses Visually represent it with data bars to display categories with the highest and lowest expense amount: </vt:lpstr>
      <vt:lpstr>:Month-wise expense of each category (Pivot table) &amp; Representaion of 2 categories with higher expenses for each of the 6 months: </vt:lpstr>
      <vt:lpstr>: spent in each month against different items of Entertainment, Food and Shopping categories &amp; the highest amount spent over the items:</vt:lpstr>
      <vt:lpstr>:Expense Analysis of six month on the Essential &amp; Non-Essential Items:</vt:lpstr>
      <vt:lpstr>PowerPoint Presentation</vt:lpstr>
      <vt:lpstr>:Some Recommendations how Nitin can increase his saving Throughout the Month: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Shrobana Roy</dc:creator>
  <cp:lastModifiedBy>Shrobana Roy</cp:lastModifiedBy>
  <cp:revision>108</cp:revision>
  <dcterms:created xsi:type="dcterms:W3CDTF">2024-09-25T03:49:28Z</dcterms:created>
  <dcterms:modified xsi:type="dcterms:W3CDTF">2024-10-18T06:46:47Z</dcterms:modified>
</cp:coreProperties>
</file>