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8" r:id="rId6"/>
    <p:sldId id="269" r:id="rId7"/>
    <p:sldId id="270" r:id="rId8"/>
    <p:sldId id="261" r:id="rId9"/>
    <p:sldId id="262" r:id="rId10"/>
    <p:sldId id="263" r:id="rId11"/>
    <p:sldId id="267" r:id="rId12"/>
    <p:sldId id="266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57" autoAdjust="0"/>
    <p:restoredTop sz="67663" autoAdjust="0"/>
  </p:normalViewPr>
  <p:slideViewPr>
    <p:cSldViewPr snapToGrid="0">
      <p:cViewPr varScale="1">
        <p:scale>
          <a:sx n="66" d="100"/>
          <a:sy n="66" d="100"/>
        </p:scale>
        <p:origin x="90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E6EC5-5961-44EB-A38E-C5B9CD2A3363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D3ECA-B20F-4BB3-A4D6-9A0E54BA2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9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Channel Access server provides connection, get, put, and monitor services to this database</a:t>
            </a:r>
            <a:r>
              <a:rPr lang="en-US" baseline="0" dirty="0" smtClean="0"/>
              <a:t> </a:t>
            </a:r>
            <a:r>
              <a:rPr lang="en-US" dirty="0" smtClean="0"/>
              <a:t>A Channel Access client provides access to process DBs</a:t>
            </a:r>
            <a:r>
              <a:rPr lang="en-US" baseline="0" dirty="0" smtClean="0"/>
              <a:t> </a:t>
            </a:r>
            <a:r>
              <a:rPr lang="en-US" dirty="0" smtClean="0"/>
              <a:t>in other IOCs</a:t>
            </a:r>
          </a:p>
          <a:p>
            <a:endParaRPr lang="en-US" dirty="0" smtClean="0"/>
          </a:p>
          <a:p>
            <a:r>
              <a:rPr lang="en-US" dirty="0" smtClean="0"/>
              <a:t>Process Blocks are the basic elements: AI, AO, BI, BO, Motor, CALC, PID,  SUB, etc.…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Process Blocks consist of fields for: SCHEDULE, I/O, CONVERT, ALARM, MONITOR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They hold runtime values: VALUE, TIMESTAMP, ALARM CONDITION, etc.…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New process block are easily added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Configured  using VDCT, GDCT, Relational DB, Text Editor at the workstation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Loaded as ASCII records at boot time</a:t>
            </a:r>
            <a:r>
              <a:rPr lang="en-US" baseline="0" dirty="0" smtClean="0"/>
              <a:t> 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All fields can be read/written through the channel access client interface during operation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D3ECA-B20F-4BB3-A4D6-9A0E54BA24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D3ECA-B20F-4BB3-A4D6-9A0E54BA24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52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D3ECA-B20F-4BB3-A4D6-9A0E54BA24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16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D3ECA-B20F-4BB3-A4D6-9A0E54BA24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73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D3ECA-B20F-4BB3-A4D6-9A0E54BA24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87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D3ECA-B20F-4BB3-A4D6-9A0E54BA24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34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D3ECA-B20F-4BB3-A4D6-9A0E54BA24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49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2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3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7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7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6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7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4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6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5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D9A5-2501-4A0C-90A8-57153B34B748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EPICS:</a:t>
            </a:r>
            <a:br>
              <a:rPr lang="en-US" dirty="0" smtClean="0"/>
            </a:br>
            <a:r>
              <a:rPr lang="en-US" dirty="0" smtClean="0"/>
              <a:t>An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1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comes with a PV?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Value</a:t>
            </a:r>
            <a:r>
              <a:rPr lang="en-US" dirty="0"/>
              <a:t>: Integer, Float, </a:t>
            </a:r>
            <a:r>
              <a:rPr lang="en-US" dirty="0" smtClean="0"/>
              <a:t>String</a:t>
            </a:r>
          </a:p>
          <a:p>
            <a:r>
              <a:rPr lang="en-US" dirty="0" smtClean="0"/>
              <a:t>Absolute </a:t>
            </a:r>
            <a:r>
              <a:rPr lang="en-US" b="1" dirty="0"/>
              <a:t>time </a:t>
            </a:r>
            <a:r>
              <a:rPr lang="en-US" dirty="0"/>
              <a:t>of last </a:t>
            </a:r>
            <a:r>
              <a:rPr lang="en-US" dirty="0" smtClean="0"/>
              <a:t>change</a:t>
            </a:r>
          </a:p>
          <a:p>
            <a:r>
              <a:rPr lang="en-US" b="1" dirty="0" smtClean="0"/>
              <a:t>Alarm </a:t>
            </a:r>
            <a:r>
              <a:rPr lang="en-US" dirty="0"/>
              <a:t>state (severity and status codes) </a:t>
            </a:r>
            <a:endParaRPr lang="en-US" dirty="0" smtClean="0"/>
          </a:p>
          <a:p>
            <a:r>
              <a:rPr lang="en-US" b="1" dirty="0" smtClean="0"/>
              <a:t>Limits </a:t>
            </a:r>
            <a:r>
              <a:rPr lang="en-US" dirty="0"/>
              <a:t>(alarm, display, and control) </a:t>
            </a:r>
            <a:endParaRPr lang="en-US" dirty="0" smtClean="0"/>
          </a:p>
          <a:p>
            <a:r>
              <a:rPr lang="en-US" b="1" dirty="0" smtClean="0"/>
              <a:t>Units </a:t>
            </a:r>
            <a:r>
              <a:rPr lang="en-US" dirty="0" smtClean="0"/>
              <a:t>string</a:t>
            </a:r>
          </a:p>
          <a:p>
            <a:r>
              <a:rPr lang="en-US" b="1" dirty="0" smtClean="0"/>
              <a:t>Precision </a:t>
            </a:r>
            <a:r>
              <a:rPr lang="en-US" dirty="0"/>
              <a:t>(number of decimal digits) </a:t>
            </a:r>
          </a:p>
          <a:p>
            <a:r>
              <a:rPr lang="en-US" dirty="0"/>
              <a:t>List of </a:t>
            </a:r>
            <a:r>
              <a:rPr lang="en-US" b="1" dirty="0"/>
              <a:t>states </a:t>
            </a:r>
            <a:r>
              <a:rPr lang="en-US" dirty="0"/>
              <a:t>strings (for enumeration)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eg</a:t>
            </a:r>
            <a:r>
              <a:rPr lang="en-US" dirty="0"/>
              <a:t>. ['</a:t>
            </a:r>
            <a:r>
              <a:rPr lang="en-US" dirty="0" err="1"/>
              <a:t>invalid','moving','closed','open</a:t>
            </a:r>
            <a:r>
              <a:rPr lang="en-US" dirty="0"/>
              <a:t>']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6697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89" y="546401"/>
            <a:ext cx="3932237" cy="627743"/>
          </a:xfrm>
        </p:spPr>
        <p:txBody>
          <a:bodyPr/>
          <a:lstStyle/>
          <a:p>
            <a:r>
              <a:rPr lang="en-US" dirty="0"/>
              <a:t>Investigating a PV </a:t>
            </a:r>
            <a:endParaRPr lang="en-US" dirty="0">
              <a:effectLst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9257" y="319739"/>
            <a:ext cx="8379959" cy="596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87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a PV (2)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2046514" y="1825625"/>
            <a:ext cx="397328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Something </a:t>
            </a:r>
            <a:r>
              <a:rPr lang="en-US" dirty="0"/>
              <a:t>is wrong here!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Alarm </a:t>
            </a:r>
            <a:r>
              <a:rPr lang="en-US" dirty="0"/>
              <a:t>ranges are defined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Display </a:t>
            </a:r>
            <a:r>
              <a:rPr lang="en-US" dirty="0"/>
              <a:t>range: 40 to 80 C</a:t>
            </a:r>
          </a:p>
          <a:p>
            <a:pPr marL="0" indent="0">
              <a:buNone/>
            </a:pPr>
            <a:r>
              <a:rPr lang="en-US" dirty="0"/>
              <a:t>MINOR range: 1 to 55 C</a:t>
            </a:r>
          </a:p>
          <a:p>
            <a:pPr marL="0" indent="0">
              <a:buNone/>
            </a:pPr>
            <a:r>
              <a:rPr lang="en-US" dirty="0"/>
              <a:t>MAJOR range: &lt; 60 C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34783"/>
            <a:ext cx="5181600" cy="43330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34783"/>
            <a:ext cx="964725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83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Alarm State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Severity </a:t>
            </a:r>
          </a:p>
          <a:p>
            <a:pPr lvl="1"/>
            <a:r>
              <a:rPr lang="en-US" dirty="0"/>
              <a:t>NO_ALARM (0) - Normal </a:t>
            </a:r>
          </a:p>
          <a:p>
            <a:pPr lvl="1"/>
            <a:r>
              <a:rPr lang="en-US" dirty="0"/>
              <a:t>MINOR (1) – Warning (yellow/orange) </a:t>
            </a:r>
          </a:p>
          <a:p>
            <a:pPr lvl="1"/>
            <a:r>
              <a:rPr lang="en-US" dirty="0"/>
              <a:t>MAJOR (2) - Error condition (red) </a:t>
            </a:r>
          </a:p>
          <a:p>
            <a:pPr lvl="1"/>
            <a:r>
              <a:rPr lang="en-US" dirty="0"/>
              <a:t>INVALID (3) - Value not meaningful (white/violet) 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. device is powered off or disconnected. </a:t>
            </a:r>
            <a:endParaRPr lang="en-US" dirty="0" smtClean="0"/>
          </a:p>
          <a:p>
            <a:r>
              <a:rPr lang="en-US" dirty="0"/>
              <a:t>Status </a:t>
            </a:r>
          </a:p>
          <a:p>
            <a:pPr lvl="1"/>
            <a:r>
              <a:rPr lang="en-US" dirty="0"/>
              <a:t>READ, WRITE, </a:t>
            </a:r>
            <a:r>
              <a:rPr lang="en-US" dirty="0" smtClean="0"/>
              <a:t>…</a:t>
            </a:r>
            <a:endParaRPr lang="en-US" dirty="0"/>
          </a:p>
          <a:p>
            <a:pPr lvl="1"/>
            <a:r>
              <a:rPr lang="en-US" dirty="0"/>
              <a:t>Knowing status codes isn't as important </a:t>
            </a:r>
          </a:p>
        </p:txBody>
      </p:sp>
    </p:spTree>
    <p:extLst>
      <p:ext uri="{BB962C8B-B14F-4D97-AF65-F5344CB8AC3E}">
        <p14:creationId xmlns:p14="http://schemas.microsoft.com/office/powerpoint/2010/main" val="1345855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Alarms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Alarms are subjective </a:t>
            </a:r>
            <a:endParaRPr lang="en-US" dirty="0" smtClean="0"/>
          </a:p>
          <a:p>
            <a:pPr lvl="1"/>
            <a:r>
              <a:rPr lang="en-US" dirty="0"/>
              <a:t>Not all MAJOR alarms are equal </a:t>
            </a:r>
          </a:p>
          <a:p>
            <a:r>
              <a:rPr lang="en-US" dirty="0"/>
              <a:t>OPI clients can highlight alarming PVs with a colored border </a:t>
            </a:r>
          </a:p>
          <a:p>
            <a:r>
              <a:rPr lang="en-US" dirty="0"/>
              <a:t>Specialized Alarm clients (ALH or Beast) which aggregate large number of alarms.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3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charset="0"/>
              </a:rPr>
              <a:t>A collaboration of the controls groups of many research organizations that use the EPICS tool-kit.</a:t>
            </a:r>
          </a:p>
          <a:p>
            <a:r>
              <a:rPr lang="en-US" dirty="0">
                <a:latin typeface="Times New Roman" charset="0"/>
              </a:rPr>
              <a:t>A distributed architecture that supports a wide range of solutions from small test stands to large integrated facilities.</a:t>
            </a:r>
          </a:p>
          <a:p>
            <a:r>
              <a:rPr lang="en-US" dirty="0">
                <a:latin typeface="Times New Roman" charset="0"/>
              </a:rPr>
              <a:t>A set of tools that reduces software application and maintenance costs by providing:</a:t>
            </a:r>
          </a:p>
          <a:p>
            <a:pPr>
              <a:buFontTx/>
              <a:buNone/>
            </a:pPr>
            <a:r>
              <a:rPr lang="en-US" dirty="0">
                <a:latin typeface="Times New Roman" charset="0"/>
              </a:rPr>
              <a:t>			Configuration tools in place of programming</a:t>
            </a:r>
          </a:p>
          <a:p>
            <a:pPr>
              <a:buFontTx/>
              <a:buNone/>
            </a:pPr>
            <a:r>
              <a:rPr lang="en-US" dirty="0">
                <a:latin typeface="Times New Roman" charset="0"/>
              </a:rPr>
              <a:t>			A large installed base of tested software</a:t>
            </a:r>
          </a:p>
          <a:p>
            <a:pPr>
              <a:buFontTx/>
              <a:buNone/>
            </a:pPr>
            <a:r>
              <a:rPr lang="en-US" dirty="0">
                <a:latin typeface="Times New Roman" charset="0"/>
              </a:rPr>
              <a:t>			A modular design that supports incremental upgrades</a:t>
            </a:r>
          </a:p>
          <a:p>
            <a:pPr>
              <a:buFontTx/>
              <a:buNone/>
            </a:pPr>
            <a:r>
              <a:rPr lang="en-US" dirty="0">
                <a:latin typeface="Times New Roman" charset="0"/>
              </a:rPr>
              <a:t>			Well defined interfaces for extensions at every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2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EPICS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EPICS software architecture is client/server based - with independent </a:t>
            </a:r>
            <a:r>
              <a:rPr lang="en-US" dirty="0" smtClean="0"/>
              <a:t>data stores </a:t>
            </a:r>
            <a:r>
              <a:rPr lang="en-US" dirty="0"/>
              <a:t>providing read/write access directly between any two </a:t>
            </a:r>
            <a:r>
              <a:rPr lang="en-US" dirty="0" smtClean="0"/>
              <a:t>points</a:t>
            </a:r>
            <a:endParaRPr lang="en-US" dirty="0"/>
          </a:p>
          <a:p>
            <a:r>
              <a:rPr lang="en-US" dirty="0" smtClean="0"/>
              <a:t>EPICS </a:t>
            </a:r>
            <a:r>
              <a:rPr lang="en-US" dirty="0"/>
              <a:t>V3 is physically a flat architecture of front-end controllers and </a:t>
            </a:r>
            <a:r>
              <a:rPr lang="en-US" dirty="0" smtClean="0"/>
              <a:t>operator workstations </a:t>
            </a:r>
            <a:r>
              <a:rPr lang="en-US" dirty="0"/>
              <a:t>that communicate via TCP/IP and </a:t>
            </a:r>
            <a:r>
              <a:rPr lang="en-US" dirty="0" smtClean="0"/>
              <a:t>UDP</a:t>
            </a:r>
            <a:endParaRPr lang="en-US" dirty="0"/>
          </a:p>
          <a:p>
            <a:pPr lvl="1"/>
            <a:r>
              <a:rPr lang="en-US" dirty="0"/>
              <a:t>System scales through the addition of new </a:t>
            </a:r>
            <a:r>
              <a:rPr lang="en-US" dirty="0" smtClean="0"/>
              <a:t>computers</a:t>
            </a:r>
            <a:endParaRPr lang="en-US" dirty="0"/>
          </a:p>
          <a:p>
            <a:pPr lvl="1"/>
            <a:r>
              <a:rPr lang="en-US" dirty="0"/>
              <a:t>Physical hierarchy is made through bridges, routers, or a </a:t>
            </a:r>
            <a:r>
              <a:rPr lang="en-US" dirty="0" smtClean="0"/>
              <a:t>gateway</a:t>
            </a:r>
            <a:endParaRPr lang="en-US" dirty="0"/>
          </a:p>
          <a:p>
            <a:pPr lvl="1"/>
            <a:r>
              <a:rPr lang="en-US" dirty="0"/>
              <a:t>Network bandwidth is the primary limiting factor</a:t>
            </a:r>
          </a:p>
        </p:txBody>
      </p:sp>
    </p:spTree>
    <p:extLst>
      <p:ext uri="{BB962C8B-B14F-4D97-AF65-F5344CB8AC3E}">
        <p14:creationId xmlns:p14="http://schemas.microsoft.com/office/powerpoint/2010/main" val="23650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2862"/>
            <a:ext cx="10515600" cy="4351338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Server</a:t>
            </a:r>
            <a:r>
              <a:rPr lang="en-US" dirty="0"/>
              <a:t>: Provides read/write connections to information in this node to any client </a:t>
            </a:r>
            <a:r>
              <a:rPr lang="en-US" dirty="0" smtClean="0"/>
              <a:t>on the </a:t>
            </a:r>
            <a:r>
              <a:rPr lang="en-US" dirty="0"/>
              <a:t>network through channel access client calls. The data resides here</a:t>
            </a:r>
            <a:r>
              <a:rPr lang="en-US" dirty="0" smtClean="0"/>
              <a:t>!</a:t>
            </a:r>
          </a:p>
          <a:p>
            <a:r>
              <a:rPr lang="en-US" dirty="0"/>
              <a:t>Client: Provides read/write connections to any subsystem on the network with a channel access </a:t>
            </a:r>
            <a:r>
              <a:rPr lang="en-US" dirty="0" smtClean="0"/>
              <a:t>server</a:t>
            </a:r>
          </a:p>
          <a:p>
            <a:r>
              <a:rPr lang="en-US" dirty="0"/>
              <a:t>Services: Dynamic Channel Location, Get, Put, </a:t>
            </a:r>
            <a:r>
              <a:rPr lang="en-US" dirty="0" smtClean="0"/>
              <a:t>Monitor, Access </a:t>
            </a:r>
            <a:r>
              <a:rPr lang="en-US" dirty="0"/>
              <a:t>Control, Connection Monitoring, Automatic </a:t>
            </a:r>
            <a:r>
              <a:rPr lang="en-US" dirty="0" smtClean="0"/>
              <a:t>Reconnect, Conversion </a:t>
            </a:r>
            <a:r>
              <a:rPr lang="en-US" dirty="0"/>
              <a:t>to client types, Composite Data Structures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2038826" y="182621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"/>
          <p:cNvSpPr>
            <a:spLocks noChangeShapeType="1"/>
          </p:cNvSpPr>
          <p:nvPr/>
        </p:nvSpPr>
        <p:spPr bwMode="auto">
          <a:xfrm>
            <a:off x="3639026" y="258821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5"/>
          <p:cNvSpPr>
            <a:spLocks noChangeShapeType="1"/>
          </p:cNvSpPr>
          <p:nvPr/>
        </p:nvSpPr>
        <p:spPr bwMode="auto">
          <a:xfrm>
            <a:off x="1657826" y="2893018"/>
            <a:ext cx="845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6"/>
          <p:cNvSpPr>
            <a:spLocks noChangeShapeType="1"/>
          </p:cNvSpPr>
          <p:nvPr/>
        </p:nvSpPr>
        <p:spPr bwMode="auto">
          <a:xfrm>
            <a:off x="6001226" y="258821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7"/>
          <p:cNvSpPr>
            <a:spLocks noChangeShapeType="1"/>
          </p:cNvSpPr>
          <p:nvPr/>
        </p:nvSpPr>
        <p:spPr bwMode="auto">
          <a:xfrm>
            <a:off x="8820626" y="258821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>
            <a:off x="4629626" y="289301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4940776" y="1908768"/>
            <a:ext cx="23495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4916963" y="1954806"/>
            <a:ext cx="1193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Sequencer </a:t>
            </a:r>
          </a:p>
        </p:txBody>
      </p:sp>
      <p:sp>
        <p:nvSpPr>
          <p:cNvPr id="60" name="Line 11"/>
          <p:cNvSpPr>
            <a:spLocks noChangeShapeType="1"/>
          </p:cNvSpPr>
          <p:nvPr/>
        </p:nvSpPr>
        <p:spPr bwMode="auto">
          <a:xfrm>
            <a:off x="4934426" y="2283418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4916963" y="2335806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/>
              <a:t>Channel Access Client</a:t>
            </a:r>
          </a:p>
        </p:txBody>
      </p:sp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1868963" y="2945406"/>
            <a:ext cx="1263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LAN/WAN</a:t>
            </a: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2349976" y="1908768"/>
            <a:ext cx="23495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15"/>
          <p:cNvSpPr>
            <a:spLocks noChangeArrowheads="1"/>
          </p:cNvSpPr>
          <p:nvPr/>
        </p:nvSpPr>
        <p:spPr bwMode="auto">
          <a:xfrm>
            <a:off x="2326163" y="1954806"/>
            <a:ext cx="1865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Operator Interface</a:t>
            </a:r>
          </a:p>
        </p:txBody>
      </p:sp>
      <p:sp>
        <p:nvSpPr>
          <p:cNvPr id="65" name="Line 16"/>
          <p:cNvSpPr>
            <a:spLocks noChangeShapeType="1"/>
          </p:cNvSpPr>
          <p:nvPr/>
        </p:nvSpPr>
        <p:spPr bwMode="auto">
          <a:xfrm>
            <a:off x="2343626" y="2283418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2326163" y="2335806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/>
              <a:t>Channel Access Client</a:t>
            </a:r>
          </a:p>
        </p:txBody>
      </p:sp>
      <p:sp>
        <p:nvSpPr>
          <p:cNvPr id="67" name="Rectangle 18"/>
          <p:cNvSpPr>
            <a:spLocks noChangeArrowheads="1"/>
          </p:cNvSpPr>
          <p:nvPr/>
        </p:nvSpPr>
        <p:spPr bwMode="auto">
          <a:xfrm>
            <a:off x="7455376" y="1908768"/>
            <a:ext cx="23495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19"/>
          <p:cNvSpPr>
            <a:spLocks noChangeArrowheads="1"/>
          </p:cNvSpPr>
          <p:nvPr/>
        </p:nvSpPr>
        <p:spPr bwMode="auto">
          <a:xfrm>
            <a:off x="7507763" y="1954806"/>
            <a:ext cx="165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Database Links </a:t>
            </a:r>
          </a:p>
        </p:txBody>
      </p:sp>
      <p:sp>
        <p:nvSpPr>
          <p:cNvPr id="69" name="Line 20"/>
          <p:cNvSpPr>
            <a:spLocks noChangeShapeType="1"/>
          </p:cNvSpPr>
          <p:nvPr/>
        </p:nvSpPr>
        <p:spPr bwMode="auto">
          <a:xfrm>
            <a:off x="7449026" y="2283418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Rectangle 21"/>
          <p:cNvSpPr>
            <a:spLocks noChangeArrowheads="1"/>
          </p:cNvSpPr>
          <p:nvPr/>
        </p:nvSpPr>
        <p:spPr bwMode="auto">
          <a:xfrm>
            <a:off x="7431563" y="2335806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/>
              <a:t>Channel Access Client</a:t>
            </a:r>
          </a:p>
        </p:txBody>
      </p:sp>
      <p:sp>
        <p:nvSpPr>
          <p:cNvPr id="71" name="Rectangle 22"/>
          <p:cNvSpPr>
            <a:spLocks noChangeArrowheads="1"/>
          </p:cNvSpPr>
          <p:nvPr/>
        </p:nvSpPr>
        <p:spPr bwMode="auto">
          <a:xfrm>
            <a:off x="3416776" y="3204168"/>
            <a:ext cx="23495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23"/>
          <p:cNvSpPr>
            <a:spLocks noChangeArrowheads="1"/>
          </p:cNvSpPr>
          <p:nvPr/>
        </p:nvSpPr>
        <p:spPr bwMode="auto">
          <a:xfrm>
            <a:off x="3392963" y="3250206"/>
            <a:ext cx="2476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/>
              <a:t>Channel Access Server</a:t>
            </a:r>
            <a:r>
              <a:rPr lang="en-US"/>
              <a:t> </a:t>
            </a:r>
          </a:p>
        </p:txBody>
      </p:sp>
      <p:sp>
        <p:nvSpPr>
          <p:cNvPr id="73" name="Line 24"/>
          <p:cNvSpPr>
            <a:spLocks noChangeShapeType="1"/>
          </p:cNvSpPr>
          <p:nvPr/>
        </p:nvSpPr>
        <p:spPr bwMode="auto">
          <a:xfrm>
            <a:off x="3410426" y="3578818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25"/>
          <p:cNvSpPr>
            <a:spLocks noChangeArrowheads="1"/>
          </p:cNvSpPr>
          <p:nvPr/>
        </p:nvSpPr>
        <p:spPr bwMode="auto">
          <a:xfrm>
            <a:off x="3392963" y="3631206"/>
            <a:ext cx="245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EPICS Process Database</a:t>
            </a:r>
          </a:p>
        </p:txBody>
      </p:sp>
      <p:sp>
        <p:nvSpPr>
          <p:cNvPr id="75" name="Rectangle 30"/>
          <p:cNvSpPr>
            <a:spLocks noChangeArrowheads="1"/>
          </p:cNvSpPr>
          <p:nvPr/>
        </p:nvSpPr>
        <p:spPr bwMode="auto">
          <a:xfrm>
            <a:off x="6655276" y="2945406"/>
            <a:ext cx="161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TCP/IP &amp; UDP</a:t>
            </a:r>
          </a:p>
        </p:txBody>
      </p:sp>
    </p:spTree>
    <p:extLst>
      <p:ext uri="{BB962C8B-B14F-4D97-AF65-F5344CB8AC3E}">
        <p14:creationId xmlns:p14="http://schemas.microsoft.com/office/powerpoint/2010/main" val="309390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EPICS has network servers (IOCs) and clients (OPIs and IOCs) </a:t>
            </a:r>
          </a:p>
          <a:p>
            <a:r>
              <a:rPr lang="en-US" b="1" dirty="0"/>
              <a:t>IOC </a:t>
            </a:r>
            <a:r>
              <a:rPr lang="en-US" dirty="0"/>
              <a:t>= Input Output Controller</a:t>
            </a:r>
            <a:br>
              <a:rPr lang="en-US" dirty="0"/>
            </a:br>
            <a:r>
              <a:rPr lang="en-US" dirty="0"/>
              <a:t>The server </a:t>
            </a:r>
            <a:r>
              <a:rPr lang="en-US" dirty="0" smtClean="0"/>
              <a:t>application</a:t>
            </a:r>
            <a:endParaRPr lang="en-US" dirty="0"/>
          </a:p>
          <a:p>
            <a:r>
              <a:rPr lang="en-US" b="1" dirty="0"/>
              <a:t>OPI </a:t>
            </a:r>
            <a:r>
              <a:rPr lang="en-US" dirty="0"/>
              <a:t>= Operator Interface Generic term for client application </a:t>
            </a:r>
          </a:p>
          <a:p>
            <a:r>
              <a:rPr lang="en-US" b="1" dirty="0"/>
              <a:t>CA </a:t>
            </a:r>
            <a:r>
              <a:rPr lang="en-US" dirty="0"/>
              <a:t>= Channel Access</a:t>
            </a:r>
            <a:br>
              <a:rPr lang="en-US" dirty="0"/>
            </a:br>
            <a:r>
              <a:rPr lang="en-US" dirty="0"/>
              <a:t>The network protocol (analogous to HTTP) </a:t>
            </a:r>
          </a:p>
          <a:p>
            <a:r>
              <a:rPr lang="en-US" b="1" dirty="0"/>
              <a:t>PV </a:t>
            </a:r>
            <a:r>
              <a:rPr lang="en-US" dirty="0"/>
              <a:t>= Process Variable</a:t>
            </a:r>
            <a:br>
              <a:rPr lang="en-US" dirty="0"/>
            </a:br>
            <a:r>
              <a:rPr lang="en-US" dirty="0"/>
              <a:t>The unit/quantum of addressable data with CA protocol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5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PV</a:t>
            </a:r>
            <a:r>
              <a:rPr lang="en-US" dirty="0" smtClean="0"/>
              <a:t>?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name identifying some signal value </a:t>
            </a:r>
          </a:p>
          <a:p>
            <a:pPr lvl="1"/>
            <a:r>
              <a:rPr lang="en-US" dirty="0"/>
              <a:t>In hardware</a:t>
            </a:r>
            <a:br>
              <a:rPr lang="en-US" dirty="0"/>
            </a:br>
            <a:r>
              <a:rPr lang="en-US" dirty="0"/>
              <a:t>A temperature or pressure reading </a:t>
            </a:r>
          </a:p>
          <a:p>
            <a:pPr lvl="1"/>
            <a:r>
              <a:rPr lang="en-US" dirty="0"/>
              <a:t>In software</a:t>
            </a:r>
            <a:br>
              <a:rPr lang="en-US" dirty="0"/>
            </a:br>
            <a:r>
              <a:rPr lang="en-US" dirty="0"/>
              <a:t>connection status or error counter </a:t>
            </a:r>
          </a:p>
          <a:p>
            <a:r>
              <a:rPr lang="en-US" dirty="0"/>
              <a:t>PV Name examples</a:t>
            </a:r>
          </a:p>
          <a:p>
            <a:pPr lvl="1"/>
            <a:r>
              <a:rPr lang="en-US" b="1" dirty="0"/>
              <a:t>UT:BR-Cu:2{Pmp:1}PD-I </a:t>
            </a:r>
          </a:p>
          <a:p>
            <a:pPr lvl="2"/>
            <a:r>
              <a:rPr lang="en-US" i="1" dirty="0"/>
              <a:t>Booster cooling water skid, copper system #2, pump #1, differential pressure indicator. </a:t>
            </a:r>
            <a:endParaRPr lang="en-US" dirty="0"/>
          </a:p>
          <a:p>
            <a:pPr lvl="1"/>
            <a:r>
              <a:rPr lang="en-US" b="1" dirty="0"/>
              <a:t>SR:C09-PS:RGB1{PS:CXM1B-ASM:XG-CH1}T:1-I </a:t>
            </a:r>
            <a:endParaRPr lang="en-US" dirty="0"/>
          </a:p>
          <a:p>
            <a:pPr lvl="2"/>
            <a:r>
              <a:rPr lang="en-US" i="1" dirty="0"/>
              <a:t>SR cell #9 rack group B1 corrector power supply 1B heat exchanger, channel #1 temperature indicator (chain #1)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36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PV Naming Standards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18391" r="-18391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7611053" y="6284850"/>
            <a:ext cx="2319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/927/</a:t>
            </a:r>
          </a:p>
        </p:txBody>
      </p:sp>
    </p:spTree>
    <p:extLst>
      <p:ext uri="{BB962C8B-B14F-4D97-AF65-F5344CB8AC3E}">
        <p14:creationId xmlns:p14="http://schemas.microsoft.com/office/powerpoint/2010/main" val="4963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CA Client </a:t>
            </a:r>
            <a:r>
              <a:rPr lang="en-US" dirty="0" smtClean="0"/>
              <a:t>Tools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available </a:t>
            </a:r>
          </a:p>
          <a:p>
            <a:r>
              <a:rPr lang="en-US" dirty="0"/>
              <a:t>Simple and good for debugging, but not much more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caput – Change a </a:t>
            </a:r>
            <a:r>
              <a:rPr lang="en-US" dirty="0" smtClean="0"/>
              <a:t>setting</a:t>
            </a:r>
          </a:p>
          <a:p>
            <a:r>
              <a:rPr lang="en-US" dirty="0" err="1" smtClean="0"/>
              <a:t>caget</a:t>
            </a:r>
            <a:r>
              <a:rPr lang="en-US" dirty="0" smtClean="0"/>
              <a:t> </a:t>
            </a:r>
            <a:r>
              <a:rPr lang="en-US" dirty="0"/>
              <a:t>– Fetch the present value once </a:t>
            </a:r>
            <a:endParaRPr lang="en-US" dirty="0" smtClean="0"/>
          </a:p>
          <a:p>
            <a:r>
              <a:rPr lang="en-US" dirty="0" err="1" smtClean="0"/>
              <a:t>camonitor</a:t>
            </a:r>
            <a:r>
              <a:rPr lang="en-US" dirty="0" smtClean="0"/>
              <a:t> </a:t>
            </a:r>
            <a:r>
              <a:rPr lang="en-US" dirty="0"/>
              <a:t>– Watch the value until interrupted </a:t>
            </a:r>
            <a:endParaRPr lang="en-US" dirty="0" smtClean="0"/>
          </a:p>
          <a:p>
            <a:r>
              <a:rPr lang="en-US" dirty="0" err="1" smtClean="0"/>
              <a:t>cainfo</a:t>
            </a:r>
            <a:r>
              <a:rPr lang="en-US" dirty="0" smtClean="0"/>
              <a:t> </a:t>
            </a:r>
            <a:r>
              <a:rPr lang="en-US" dirty="0"/>
              <a:t>– Fetch diagnostic info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3637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CA Client Tools (2) </a:t>
            </a:r>
            <a:endParaRPr lang="en-US" dirty="0">
              <a:effectLst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353259"/>
            <a:ext cx="8398891" cy="486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01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</TotalTime>
  <Words>623</Words>
  <Application>Microsoft Office PowerPoint</Application>
  <PresentationFormat>Widescreen</PresentationFormat>
  <Paragraphs>111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EPICS: An Introduction</vt:lpstr>
      <vt:lpstr>What is EPICS</vt:lpstr>
      <vt:lpstr>EPICS architecture</vt:lpstr>
      <vt:lpstr>EPICS architecture</vt:lpstr>
      <vt:lpstr>Terminology </vt:lpstr>
      <vt:lpstr>What is a PV?</vt:lpstr>
      <vt:lpstr>PV Naming Standards</vt:lpstr>
      <vt:lpstr>Basic CA Client Tools</vt:lpstr>
      <vt:lpstr>Basic CA Client Tools (2) </vt:lpstr>
      <vt:lpstr>What comes with a PV? </vt:lpstr>
      <vt:lpstr>Investigating a PV </vt:lpstr>
      <vt:lpstr>Investigating a PV (2) </vt:lpstr>
      <vt:lpstr>Alarm State </vt:lpstr>
      <vt:lpstr>Understanding Alarms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CS-Studio: An Introduction</dc:title>
  <dc:creator>Kunal Shroff</dc:creator>
  <cp:lastModifiedBy>Kunal Shroff</cp:lastModifiedBy>
  <cp:revision>57</cp:revision>
  <dcterms:created xsi:type="dcterms:W3CDTF">2014-08-19T14:46:37Z</dcterms:created>
  <dcterms:modified xsi:type="dcterms:W3CDTF">2016-05-16T05:49:44Z</dcterms:modified>
</cp:coreProperties>
</file>