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4" r:id="rId3"/>
    <p:sldId id="293" r:id="rId4"/>
    <p:sldId id="294" r:id="rId5"/>
    <p:sldId id="297" r:id="rId6"/>
    <p:sldId id="310" r:id="rId7"/>
    <p:sldId id="296" r:id="rId8"/>
    <p:sldId id="298" r:id="rId9"/>
    <p:sldId id="311" r:id="rId10"/>
    <p:sldId id="299" r:id="rId11"/>
    <p:sldId id="300" r:id="rId12"/>
    <p:sldId id="301" r:id="rId13"/>
    <p:sldId id="312" r:id="rId14"/>
    <p:sldId id="313" r:id="rId15"/>
    <p:sldId id="317" r:id="rId16"/>
    <p:sldId id="305" r:id="rId17"/>
    <p:sldId id="315" r:id="rId18"/>
    <p:sldId id="316" r:id="rId19"/>
    <p:sldId id="307" r:id="rId20"/>
    <p:sldId id="318" r:id="rId21"/>
    <p:sldId id="30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052" autoAdjust="0"/>
  </p:normalViewPr>
  <p:slideViewPr>
    <p:cSldViewPr snapToGrid="0">
      <p:cViewPr varScale="1">
        <p:scale>
          <a:sx n="82" d="100"/>
          <a:sy n="82" d="100"/>
        </p:scale>
        <p:origin x="126" y="11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27A44-0D8A-4916-8372-FF726492F595}" type="datetimeFigureOut">
              <a:rPr lang="en-US" smtClean="0"/>
              <a:t>5/6/2016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C40B3-49ED-4BF8-8D9F-1157597DF48D}" type="slidenum">
              <a:rPr lang="en-US" smtClean="0"/>
              <a:t>‹#›</a:t>
            </a:fld>
            <a:endParaRPr lang="en-US"/>
          </a:p>
        </p:txBody>
      </p:sp>
    </p:spTree>
    <p:extLst>
      <p:ext uri="{BB962C8B-B14F-4D97-AF65-F5344CB8AC3E}">
        <p14:creationId xmlns:p14="http://schemas.microsoft.com/office/powerpoint/2010/main" val="3756879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file:///C:\git\cs-studio-organization-master\cs-studio-master\applications\alarm\alarm-plugins\org.csstudio.alarm.beast.ui\html\alarm_system.html#pv_confi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a:t>
            </a:fld>
            <a:endParaRPr lang="en-US"/>
          </a:p>
        </p:txBody>
      </p:sp>
    </p:spTree>
    <p:extLst>
      <p:ext uri="{BB962C8B-B14F-4D97-AF65-F5344CB8AC3E}">
        <p14:creationId xmlns:p14="http://schemas.microsoft.com/office/powerpoint/2010/main" val="3930048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13</a:t>
            </a:fld>
            <a:endParaRPr lang="en-US"/>
          </a:p>
        </p:txBody>
      </p:sp>
    </p:spTree>
    <p:extLst>
      <p:ext uri="{BB962C8B-B14F-4D97-AF65-F5344CB8AC3E}">
        <p14:creationId xmlns:p14="http://schemas.microsoft.com/office/powerpoint/2010/main" val="3775987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14</a:t>
            </a:fld>
            <a:endParaRPr lang="en-US"/>
          </a:p>
        </p:txBody>
      </p:sp>
    </p:spTree>
    <p:extLst>
      <p:ext uri="{BB962C8B-B14F-4D97-AF65-F5344CB8AC3E}">
        <p14:creationId xmlns:p14="http://schemas.microsoft.com/office/powerpoint/2010/main" val="1035765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16</a:t>
            </a:fld>
            <a:endParaRPr lang="en-US"/>
          </a:p>
        </p:txBody>
      </p:sp>
    </p:spTree>
    <p:extLst>
      <p:ext uri="{BB962C8B-B14F-4D97-AF65-F5344CB8AC3E}">
        <p14:creationId xmlns:p14="http://schemas.microsoft.com/office/powerpoint/2010/main" val="4209602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17</a:t>
            </a:fld>
            <a:endParaRPr lang="en-US"/>
          </a:p>
        </p:txBody>
      </p:sp>
    </p:spTree>
    <p:extLst>
      <p:ext uri="{BB962C8B-B14F-4D97-AF65-F5344CB8AC3E}">
        <p14:creationId xmlns:p14="http://schemas.microsoft.com/office/powerpoint/2010/main" val="2780291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18</a:t>
            </a:fld>
            <a:endParaRPr lang="en-US"/>
          </a:p>
        </p:txBody>
      </p:sp>
    </p:spTree>
    <p:extLst>
      <p:ext uri="{BB962C8B-B14F-4D97-AF65-F5344CB8AC3E}">
        <p14:creationId xmlns:p14="http://schemas.microsoft.com/office/powerpoint/2010/main" val="1910236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19</a:t>
            </a:fld>
            <a:endParaRPr lang="en-US"/>
          </a:p>
        </p:txBody>
      </p:sp>
    </p:spTree>
    <p:extLst>
      <p:ext uri="{BB962C8B-B14F-4D97-AF65-F5344CB8AC3E}">
        <p14:creationId xmlns:p14="http://schemas.microsoft.com/office/powerpoint/2010/main" val="2741825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20</a:t>
            </a:fld>
            <a:endParaRPr lang="en-US"/>
          </a:p>
        </p:txBody>
      </p:sp>
    </p:spTree>
    <p:extLst>
      <p:ext uri="{BB962C8B-B14F-4D97-AF65-F5344CB8AC3E}">
        <p14:creationId xmlns:p14="http://schemas.microsoft.com/office/powerpoint/2010/main" val="893566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21</a:t>
            </a:fld>
            <a:endParaRPr lang="en-US"/>
          </a:p>
        </p:txBody>
      </p:sp>
    </p:spTree>
    <p:extLst>
      <p:ext uri="{BB962C8B-B14F-4D97-AF65-F5344CB8AC3E}">
        <p14:creationId xmlns:p14="http://schemas.microsoft.com/office/powerpoint/2010/main" val="1635294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5</a:t>
            </a:fld>
            <a:endParaRPr lang="en-US"/>
          </a:p>
        </p:txBody>
      </p:sp>
    </p:spTree>
    <p:extLst>
      <p:ext uri="{BB962C8B-B14F-4D97-AF65-F5344CB8AC3E}">
        <p14:creationId xmlns:p14="http://schemas.microsoft.com/office/powerpoint/2010/main" val="2531605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common context menu options for all types of component in the tree are:</a:t>
            </a:r>
          </a:p>
          <a:p>
            <a:r>
              <a:rPr lang="en-US" dirty="0" smtClean="0"/>
              <a:t>Time since event:</a:t>
            </a:r>
            <a:br>
              <a:rPr lang="en-US" dirty="0" smtClean="0"/>
            </a:br>
            <a:r>
              <a:rPr lang="en-US" dirty="0" smtClean="0"/>
              <a:t>The elapsed time since the alarm happened.</a:t>
            </a:r>
          </a:p>
          <a:p>
            <a:r>
              <a:rPr lang="en-US" dirty="0" smtClean="0"/>
              <a:t>Guidance messages:</a:t>
            </a:r>
            <a:br>
              <a:rPr lang="en-US" dirty="0" smtClean="0"/>
            </a:br>
            <a:r>
              <a:rPr lang="en-US" dirty="0" smtClean="0"/>
              <a:t>If there are guidance messages configured for the item, it will be displayed here one by one.</a:t>
            </a:r>
          </a:p>
          <a:p>
            <a:r>
              <a:rPr lang="en-US" dirty="0" smtClean="0"/>
              <a:t>Related displays:</a:t>
            </a:r>
            <a:br>
              <a:rPr lang="en-US" dirty="0" smtClean="0"/>
            </a:br>
            <a:r>
              <a:rPr lang="en-US" dirty="0" smtClean="0"/>
              <a:t>If there are related displays configured for the item, it will be displayed here one by one. When you click one of them, the related display will be launched.</a:t>
            </a:r>
          </a:p>
          <a:p>
            <a:r>
              <a:rPr lang="en-US" dirty="0" smtClean="0"/>
              <a:t>Commands:</a:t>
            </a:r>
            <a:br>
              <a:rPr lang="en-US" dirty="0" smtClean="0"/>
            </a:br>
            <a:r>
              <a:rPr lang="en-US" dirty="0" smtClean="0"/>
              <a:t>If there are related commands configured for the item, it will be displayed here one by one. When you click one of them, the related command will be executed.</a:t>
            </a:r>
          </a:p>
          <a:p>
            <a:r>
              <a:rPr lang="en-US" dirty="0" smtClean="0"/>
              <a:t>/ Acknowledge/</a:t>
            </a:r>
            <a:r>
              <a:rPr lang="en-US" dirty="0" err="1" smtClean="0"/>
              <a:t>Un-Acknowledge:The</a:t>
            </a:r>
            <a:r>
              <a:rPr lang="en-US" dirty="0" smtClean="0"/>
              <a:t> common context menu options for all types of component in the tree are:</a:t>
            </a:r>
          </a:p>
          <a:p>
            <a:pPr>
              <a:buFont typeface="Arial" panose="020B0604020202020204" pitchFamily="34" charset="0"/>
              <a:buChar char="•"/>
            </a:pPr>
            <a:r>
              <a:rPr lang="en-US" dirty="0" smtClean="0"/>
              <a:t>Time since event:</a:t>
            </a:r>
            <a:br>
              <a:rPr lang="en-US" dirty="0" smtClean="0"/>
            </a:br>
            <a:r>
              <a:rPr lang="en-US" dirty="0" smtClean="0"/>
              <a:t>The elapsed time since the alarm happened.</a:t>
            </a:r>
          </a:p>
          <a:p>
            <a:pPr>
              <a:buFont typeface="Arial" panose="020B0604020202020204" pitchFamily="34" charset="0"/>
              <a:buChar char="•"/>
            </a:pPr>
            <a:r>
              <a:rPr lang="en-US" dirty="0" smtClean="0"/>
              <a:t>Guidance messages:</a:t>
            </a:r>
            <a:br>
              <a:rPr lang="en-US" dirty="0" smtClean="0"/>
            </a:br>
            <a:r>
              <a:rPr lang="en-US" dirty="0" smtClean="0"/>
              <a:t>If there are guidance messages configured for the item, it will be displayed here one by one.</a:t>
            </a:r>
          </a:p>
          <a:p>
            <a:pPr>
              <a:buFont typeface="Arial" panose="020B0604020202020204" pitchFamily="34" charset="0"/>
              <a:buChar char="•"/>
            </a:pPr>
            <a:r>
              <a:rPr lang="en-US" dirty="0" smtClean="0"/>
              <a:t>Related displays:</a:t>
            </a:r>
            <a:br>
              <a:rPr lang="en-US" dirty="0" smtClean="0"/>
            </a:br>
            <a:r>
              <a:rPr lang="en-US" dirty="0" smtClean="0"/>
              <a:t>If there are related displays configured for the item, it will be displayed here one by one. When you click one of them, the related display will be launched.</a:t>
            </a:r>
          </a:p>
          <a:p>
            <a:pPr>
              <a:buFont typeface="Arial" panose="020B0604020202020204" pitchFamily="34" charset="0"/>
              <a:buChar char="•"/>
            </a:pPr>
            <a:r>
              <a:rPr lang="en-US" dirty="0" smtClean="0"/>
              <a:t>Commands:</a:t>
            </a:r>
            <a:br>
              <a:rPr lang="en-US" dirty="0" smtClean="0"/>
            </a:br>
            <a:r>
              <a:rPr lang="en-US" dirty="0" smtClean="0"/>
              <a:t>If there are related commands configured for the item, it will be displayed here one by one. When you click one of them, the related command will be executed.</a:t>
            </a:r>
          </a:p>
          <a:p>
            <a:pPr>
              <a:buFont typeface="Arial" panose="020B0604020202020204" pitchFamily="34" charset="0"/>
              <a:buChar char="•"/>
            </a:pPr>
            <a:r>
              <a:rPr lang="en-US" dirty="0" smtClean="0"/>
              <a:t>/ Acknowledge/Un-Acknowledge:</a:t>
            </a:r>
            <a:br>
              <a:rPr lang="en-US" dirty="0" smtClean="0"/>
            </a:br>
            <a:r>
              <a:rPr lang="en-US" dirty="0" smtClean="0"/>
              <a:t>This option will be displayed only when the item is not in an "OK/OK/OK" state. If this is an un-acknowledged item, the option would be "Acknowledge" so that you can acknowledge it, and vice versa.</a:t>
            </a:r>
          </a:p>
          <a:p>
            <a:pPr>
              <a:buFont typeface="Arial" panose="020B0604020202020204" pitchFamily="34" charset="0"/>
              <a:buChar char="•"/>
            </a:pPr>
            <a:r>
              <a:rPr lang="en-US" dirty="0" smtClean="0"/>
              <a:t>Configure Item:</a:t>
            </a:r>
            <a:br>
              <a:rPr lang="en-US" dirty="0" smtClean="0"/>
            </a:br>
            <a:r>
              <a:rPr lang="en-US" dirty="0" smtClean="0"/>
              <a:t>For a PV item, you have several properties to configure: </a:t>
            </a:r>
            <a:r>
              <a:rPr lang="en-US" dirty="0" smtClean="0">
                <a:hlinkClick r:id="rId3"/>
              </a:rPr>
              <a:t>Alarm PV Configuration</a:t>
            </a:r>
            <a:r>
              <a:rPr lang="en-US" dirty="0" smtClean="0"/>
              <a:t>. For the non-PV component, you can configure its guidance, displays and commands. Tree elements also "inherits" guidance, display and commands from its parent entries.</a:t>
            </a:r>
          </a:p>
          <a:p>
            <a:pPr>
              <a:buFont typeface="Arial" panose="020B0604020202020204" pitchFamily="34" charset="0"/>
              <a:buChar char="•"/>
            </a:pPr>
            <a:r>
              <a:rPr lang="en-US" dirty="0" smtClean="0"/>
              <a:t>Rename Item:</a:t>
            </a:r>
            <a:br>
              <a:rPr lang="en-US" dirty="0" smtClean="0"/>
            </a:br>
            <a:r>
              <a:rPr lang="en-US" dirty="0" smtClean="0"/>
              <a:t>Rename the selected item.</a:t>
            </a:r>
          </a:p>
          <a:p>
            <a:pPr>
              <a:buFont typeface="Arial" panose="020B0604020202020204" pitchFamily="34" charset="0"/>
              <a:buChar char="•"/>
            </a:pPr>
            <a:r>
              <a:rPr lang="en-US" dirty="0" smtClean="0"/>
              <a:t>Duplicate PV:</a:t>
            </a:r>
            <a:br>
              <a:rPr lang="en-US" dirty="0" smtClean="0"/>
            </a:br>
            <a:r>
              <a:rPr lang="en-US" dirty="0" smtClean="0"/>
              <a:t>Create a new PV which has the same settings as the selected PV. This is a convenient way to create similar alarm PVs by configuring the first PV, then duplicating it. You can of course later configure the newly created duplicate.</a:t>
            </a:r>
          </a:p>
          <a:p>
            <a:pPr>
              <a:buFont typeface="Arial" panose="020B0604020202020204" pitchFamily="34" charset="0"/>
              <a:buChar char="•"/>
            </a:pPr>
            <a:r>
              <a:rPr lang="en-US" dirty="0" smtClean="0"/>
              <a:t>Move Item:</a:t>
            </a:r>
            <a:br>
              <a:rPr lang="en-US" dirty="0" smtClean="0"/>
            </a:br>
            <a:r>
              <a:rPr lang="en-US" dirty="0" smtClean="0"/>
              <a:t>Move the selected items to another path in the tree.</a:t>
            </a:r>
          </a:p>
          <a:p>
            <a:pPr>
              <a:buFont typeface="Arial" panose="020B0604020202020204" pitchFamily="34" charset="0"/>
              <a:buChar char="•"/>
            </a:pPr>
            <a:r>
              <a:rPr lang="en-US" dirty="0" smtClean="0"/>
              <a:t>Remove Selected Items:</a:t>
            </a:r>
            <a:br>
              <a:rPr lang="en-US" dirty="0" smtClean="0"/>
            </a:br>
            <a:r>
              <a:rPr lang="en-US" dirty="0" smtClean="0"/>
              <a:t>Delete the selected items from the tree and hence from the configuration.</a:t>
            </a:r>
          </a:p>
          <a:p>
            <a:r>
              <a:rPr lang="en-US" dirty="0" smtClean="0"/>
              <a:t/>
            </a:r>
            <a:br>
              <a:rPr lang="en-US" dirty="0" smtClean="0"/>
            </a:br>
            <a:r>
              <a:rPr lang="en-US" dirty="0" smtClean="0"/>
              <a:t>This option will be displayed only when the item is not in an "OK/OK/OK" state. If this is an un-acknowledged item, the option would be "Acknowledge" so that you can acknowledge it, and vice versa.</a:t>
            </a:r>
          </a:p>
          <a:p>
            <a:r>
              <a:rPr lang="en-US" dirty="0" smtClean="0"/>
              <a:t>Configure Item:</a:t>
            </a:r>
            <a:br>
              <a:rPr lang="en-US" dirty="0" smtClean="0"/>
            </a:br>
            <a:r>
              <a:rPr lang="en-US" dirty="0" smtClean="0"/>
              <a:t>For a PV item, you have several properties to configure: </a:t>
            </a:r>
            <a:r>
              <a:rPr lang="en-US" dirty="0" smtClean="0">
                <a:hlinkClick r:id="rId3"/>
              </a:rPr>
              <a:t>Alarm PV Configuration</a:t>
            </a:r>
            <a:r>
              <a:rPr lang="en-US" dirty="0" smtClean="0"/>
              <a:t>. For the non-PV component, you can configure its guidance, displays and commands. Tree elements also "inherits" guidance, display and commands from its parent entries.</a:t>
            </a:r>
          </a:p>
          <a:p>
            <a:r>
              <a:rPr lang="en-US" dirty="0" smtClean="0"/>
              <a:t>Rename Item:</a:t>
            </a:r>
            <a:br>
              <a:rPr lang="en-US" dirty="0" smtClean="0"/>
            </a:br>
            <a:r>
              <a:rPr lang="en-US" dirty="0" smtClean="0"/>
              <a:t>Rename the selected item.</a:t>
            </a:r>
          </a:p>
          <a:p>
            <a:r>
              <a:rPr lang="en-US" dirty="0" smtClean="0"/>
              <a:t>Duplicate PV:</a:t>
            </a:r>
            <a:br>
              <a:rPr lang="en-US" dirty="0" smtClean="0"/>
            </a:br>
            <a:r>
              <a:rPr lang="en-US" dirty="0" smtClean="0"/>
              <a:t>Create a new PV which has the same settings as the selected PV. This is a convenient way to create similar alarm PVs by configuring the first PV, then duplicating it. You can of course later configure the newly created duplicate.</a:t>
            </a:r>
          </a:p>
          <a:p>
            <a:r>
              <a:rPr lang="en-US" dirty="0" smtClean="0"/>
              <a:t>Move Item:</a:t>
            </a:r>
            <a:br>
              <a:rPr lang="en-US" dirty="0" smtClean="0"/>
            </a:br>
            <a:r>
              <a:rPr lang="en-US" dirty="0" smtClean="0"/>
              <a:t>Move the selected items to another path in the tree.</a:t>
            </a:r>
          </a:p>
          <a:p>
            <a:r>
              <a:rPr lang="en-US" dirty="0" smtClean="0"/>
              <a:t>Remove Selected Items:</a:t>
            </a:r>
            <a:br>
              <a:rPr lang="en-US" dirty="0" smtClean="0"/>
            </a:br>
            <a:r>
              <a:rPr lang="en-US" dirty="0" smtClean="0"/>
              <a:t>Delete the selected items from the tree and hence from the configuration.</a:t>
            </a:r>
          </a:p>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6</a:t>
            </a:fld>
            <a:endParaRPr lang="en-US"/>
          </a:p>
        </p:txBody>
      </p:sp>
    </p:spTree>
    <p:extLst>
      <p:ext uri="{BB962C8B-B14F-4D97-AF65-F5344CB8AC3E}">
        <p14:creationId xmlns:p14="http://schemas.microsoft.com/office/powerpoint/2010/main" val="3950210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7</a:t>
            </a:fld>
            <a:endParaRPr lang="en-US"/>
          </a:p>
        </p:txBody>
      </p:sp>
    </p:spTree>
    <p:extLst>
      <p:ext uri="{BB962C8B-B14F-4D97-AF65-F5344CB8AC3E}">
        <p14:creationId xmlns:p14="http://schemas.microsoft.com/office/powerpoint/2010/main" val="2077064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8</a:t>
            </a:fld>
            <a:endParaRPr lang="en-US"/>
          </a:p>
        </p:txBody>
      </p:sp>
    </p:spTree>
    <p:extLst>
      <p:ext uri="{BB962C8B-B14F-4D97-AF65-F5344CB8AC3E}">
        <p14:creationId xmlns:p14="http://schemas.microsoft.com/office/powerpoint/2010/main" val="4026170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9</a:t>
            </a:fld>
            <a:endParaRPr lang="en-US"/>
          </a:p>
        </p:txBody>
      </p:sp>
    </p:spTree>
    <p:extLst>
      <p:ext uri="{BB962C8B-B14F-4D97-AF65-F5344CB8AC3E}">
        <p14:creationId xmlns:p14="http://schemas.microsoft.com/office/powerpoint/2010/main" val="2673526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10</a:t>
            </a:fld>
            <a:endParaRPr lang="en-US"/>
          </a:p>
        </p:txBody>
      </p:sp>
    </p:spTree>
    <p:extLst>
      <p:ext uri="{BB962C8B-B14F-4D97-AF65-F5344CB8AC3E}">
        <p14:creationId xmlns:p14="http://schemas.microsoft.com/office/powerpoint/2010/main" val="877872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11</a:t>
            </a:fld>
            <a:endParaRPr lang="en-US"/>
          </a:p>
        </p:txBody>
      </p:sp>
    </p:spTree>
    <p:extLst>
      <p:ext uri="{BB962C8B-B14F-4D97-AF65-F5344CB8AC3E}">
        <p14:creationId xmlns:p14="http://schemas.microsoft.com/office/powerpoint/2010/main" val="1558980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12</a:t>
            </a:fld>
            <a:endParaRPr lang="en-US"/>
          </a:p>
        </p:txBody>
      </p:sp>
    </p:spTree>
    <p:extLst>
      <p:ext uri="{BB962C8B-B14F-4D97-AF65-F5344CB8AC3E}">
        <p14:creationId xmlns:p14="http://schemas.microsoft.com/office/powerpoint/2010/main" val="4142096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43CDE4-8370-4E4E-8F42-07F93DD3B773}"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812815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43CDE4-8370-4E4E-8F42-07F93DD3B773}"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2364967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43CDE4-8370-4E4E-8F42-07F93DD3B773}"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2860859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43CDE4-8370-4E4E-8F42-07F93DD3B773}"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239477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43CDE4-8370-4E4E-8F42-07F93DD3B773}"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315928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43CDE4-8370-4E4E-8F42-07F93DD3B773}"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380389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43CDE4-8370-4E4E-8F42-07F93DD3B773}" type="datetimeFigureOut">
              <a:rPr lang="en-US" smtClean="0"/>
              <a:t>5/6/2016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153576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43CDE4-8370-4E4E-8F42-07F93DD3B773}" type="datetimeFigureOut">
              <a:rPr lang="en-US" smtClean="0"/>
              <a:t>5/6/2016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1959155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43CDE4-8370-4E4E-8F42-07F93DD3B773}" type="datetimeFigureOut">
              <a:rPr lang="en-US" smtClean="0"/>
              <a:t>5/6/2016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1870349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43CDE4-8370-4E4E-8F42-07F93DD3B773}"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49275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43CDE4-8370-4E4E-8F42-07F93DD3B773}"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1387571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3CDE4-8370-4E4E-8F42-07F93DD3B773}" type="datetimeFigureOut">
              <a:rPr lang="en-US" smtClean="0"/>
              <a:t>5/6/2016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7A62E-2940-4A2D-88CE-E5FC0BE12EC1}" type="slidenum">
              <a:rPr lang="en-US" smtClean="0"/>
              <a:t>‹#›</a:t>
            </a:fld>
            <a:endParaRPr lang="en-US"/>
          </a:p>
        </p:txBody>
      </p:sp>
    </p:spTree>
    <p:extLst>
      <p:ext uri="{BB962C8B-B14F-4D97-AF65-F5344CB8AC3E}">
        <p14:creationId xmlns:p14="http://schemas.microsoft.com/office/powerpoint/2010/main" val="3898903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CS-Studio:</a:t>
            </a:r>
            <a:br>
              <a:rPr lang="en-US" dirty="0" smtClean="0"/>
            </a:br>
            <a:r>
              <a:rPr lang="en-US" dirty="0" smtClean="0"/>
              <a:t>Alarms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6554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Handling Alarms</a:t>
            </a:r>
          </a:p>
        </p:txBody>
      </p:sp>
      <p:sp>
        <p:nvSpPr>
          <p:cNvPr id="3" name="Content Placeholder 2"/>
          <p:cNvSpPr>
            <a:spLocks noGrp="1"/>
          </p:cNvSpPr>
          <p:nvPr>
            <p:ph sz="half" idx="1"/>
          </p:nvPr>
        </p:nvSpPr>
        <p:spPr>
          <a:xfrm>
            <a:off x="838200" y="1825625"/>
            <a:ext cx="5586046" cy="4351338"/>
          </a:xfrm>
        </p:spPr>
        <p:txBody>
          <a:bodyPr/>
          <a:lstStyle/>
          <a:p>
            <a:r>
              <a:rPr lang="en-US" dirty="0"/>
              <a:t>Acknowledge alarm</a:t>
            </a:r>
          </a:p>
          <a:p>
            <a:r>
              <a:rPr lang="en-US" dirty="0" smtClean="0"/>
              <a:t>Create a log entry for the alarm</a:t>
            </a:r>
          </a:p>
          <a:p>
            <a:r>
              <a:rPr lang="en-US" dirty="0" smtClean="0"/>
              <a:t>Open </a:t>
            </a:r>
            <a:r>
              <a:rPr lang="en-US" dirty="0"/>
              <a:t>related motor control </a:t>
            </a:r>
            <a:r>
              <a:rPr lang="en-US" dirty="0" err="1"/>
              <a:t>opi</a:t>
            </a:r>
            <a:r>
              <a:rPr lang="en-US" dirty="0"/>
              <a:t> and set the motor position set point with in the appropriate range</a:t>
            </a:r>
          </a:p>
          <a:p>
            <a:endParaRPr lang="en-US" dirty="0" smtClean="0"/>
          </a:p>
        </p:txBody>
      </p:sp>
      <p:pic>
        <p:nvPicPr>
          <p:cNvPr id="5" name="Content Placeholder 4"/>
          <p:cNvPicPr>
            <a:picLocks noGrp="1" noChangeAspect="1"/>
          </p:cNvPicPr>
          <p:nvPr>
            <p:ph sz="half" idx="2"/>
          </p:nvPr>
        </p:nvPicPr>
        <p:blipFill>
          <a:blip r:embed="rId3"/>
          <a:stretch>
            <a:fillRect/>
          </a:stretch>
        </p:blipFill>
        <p:spPr>
          <a:xfrm>
            <a:off x="7144438" y="957019"/>
            <a:ext cx="4209362" cy="5219944"/>
          </a:xfrm>
          <a:prstGeom prst="rect">
            <a:avLst/>
          </a:prstGeom>
        </p:spPr>
      </p:pic>
    </p:spTree>
    <p:extLst>
      <p:ext uri="{BB962C8B-B14F-4D97-AF65-F5344CB8AC3E}">
        <p14:creationId xmlns:p14="http://schemas.microsoft.com/office/powerpoint/2010/main" val="3246678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BEAST</a:t>
            </a:r>
            <a:endParaRPr lang="en-US" dirty="0"/>
          </a:p>
        </p:txBody>
      </p:sp>
      <p:sp>
        <p:nvSpPr>
          <p:cNvPr id="3" name="Content Placeholder 2"/>
          <p:cNvSpPr>
            <a:spLocks noGrp="1"/>
          </p:cNvSpPr>
          <p:nvPr>
            <p:ph sz="half" idx="1"/>
          </p:nvPr>
        </p:nvSpPr>
        <p:spPr/>
        <p:txBody>
          <a:bodyPr/>
          <a:lstStyle/>
          <a:p>
            <a:r>
              <a:rPr lang="en-US" dirty="0" smtClean="0"/>
              <a:t>The context menu of the alarm tree provides commands to </a:t>
            </a:r>
          </a:p>
          <a:p>
            <a:pPr lvl="1"/>
            <a:r>
              <a:rPr lang="en-US" dirty="0" smtClean="0"/>
              <a:t>Add/Remove new alarm components</a:t>
            </a:r>
          </a:p>
          <a:p>
            <a:pPr lvl="1"/>
            <a:r>
              <a:rPr lang="en-US" dirty="0" smtClean="0"/>
              <a:t>Reorganize existing components in the alarm hierarchy</a:t>
            </a:r>
          </a:p>
          <a:p>
            <a:pPr lvl="1"/>
            <a:r>
              <a:rPr lang="en-US" dirty="0" smtClean="0"/>
              <a:t>Configure the information and actions associated with alarms</a:t>
            </a:r>
          </a:p>
          <a:p>
            <a:pPr lvl="1"/>
            <a:endParaRPr lang="en-US" dirty="0"/>
          </a:p>
        </p:txBody>
      </p:sp>
      <p:pic>
        <p:nvPicPr>
          <p:cNvPr id="5" name="Content Placeholder 4"/>
          <p:cNvPicPr>
            <a:picLocks noGrp="1" noChangeAspect="1"/>
          </p:cNvPicPr>
          <p:nvPr>
            <p:ph sz="half" idx="2"/>
          </p:nvPr>
        </p:nvPicPr>
        <p:blipFill>
          <a:blip r:embed="rId3"/>
          <a:stretch>
            <a:fillRect/>
          </a:stretch>
        </p:blipFill>
        <p:spPr>
          <a:xfrm>
            <a:off x="6481561" y="867508"/>
            <a:ext cx="4759146" cy="5309455"/>
          </a:xfrm>
          <a:prstGeom prst="rect">
            <a:avLst/>
          </a:prstGeom>
        </p:spPr>
      </p:pic>
      <p:sp>
        <p:nvSpPr>
          <p:cNvPr id="6" name="Rounded Rectangle 5"/>
          <p:cNvSpPr/>
          <p:nvPr/>
        </p:nvSpPr>
        <p:spPr>
          <a:xfrm>
            <a:off x="9108831" y="3387969"/>
            <a:ext cx="2145323" cy="2086708"/>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05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BEAST configuration dialog</a:t>
            </a:r>
            <a:endParaRPr lang="en-US" dirty="0"/>
          </a:p>
        </p:txBody>
      </p:sp>
      <p:sp>
        <p:nvSpPr>
          <p:cNvPr id="3" name="Content Placeholder 2"/>
          <p:cNvSpPr>
            <a:spLocks noGrp="1"/>
          </p:cNvSpPr>
          <p:nvPr>
            <p:ph sz="half" idx="1"/>
          </p:nvPr>
        </p:nvSpPr>
        <p:spPr/>
        <p:txBody>
          <a:bodyPr/>
          <a:lstStyle/>
          <a:p>
            <a:r>
              <a:rPr lang="en-US" dirty="0" smtClean="0"/>
              <a:t>Guidance: </a:t>
            </a:r>
            <a:br>
              <a:rPr lang="en-US" dirty="0" smtClean="0"/>
            </a:br>
            <a:r>
              <a:rPr lang="en-US" dirty="0" smtClean="0"/>
              <a:t>These are simple text messages which can be used to</a:t>
            </a:r>
          </a:p>
          <a:p>
            <a:pPr lvl="1"/>
            <a:r>
              <a:rPr lang="en-US" dirty="0" smtClean="0"/>
              <a:t>Describe the alarm condition, including possible causes</a:t>
            </a:r>
          </a:p>
          <a:p>
            <a:pPr lvl="1"/>
            <a:r>
              <a:rPr lang="en-US" dirty="0" smtClean="0"/>
              <a:t>Provide information/instructions on how this alarm should be handled</a:t>
            </a:r>
          </a:p>
          <a:p>
            <a:pPr lvl="1"/>
            <a:endParaRPr lang="en-US" dirty="0"/>
          </a:p>
        </p:txBody>
      </p:sp>
      <p:pic>
        <p:nvPicPr>
          <p:cNvPr id="5" name="Content Placeholder 4"/>
          <p:cNvPicPr>
            <a:picLocks noGrp="1" noChangeAspect="1"/>
          </p:cNvPicPr>
          <p:nvPr>
            <p:ph sz="half" idx="2"/>
          </p:nvPr>
        </p:nvPicPr>
        <p:blipFill>
          <a:blip r:embed="rId3"/>
          <a:stretch>
            <a:fillRect/>
          </a:stretch>
        </p:blipFill>
        <p:spPr>
          <a:xfrm>
            <a:off x="7152105" y="563444"/>
            <a:ext cx="4201695" cy="5613519"/>
          </a:xfrm>
          <a:prstGeom prst="rect">
            <a:avLst/>
          </a:prstGeom>
        </p:spPr>
      </p:pic>
      <p:sp>
        <p:nvSpPr>
          <p:cNvPr id="6" name="Rounded Rectangle 5"/>
          <p:cNvSpPr/>
          <p:nvPr/>
        </p:nvSpPr>
        <p:spPr>
          <a:xfrm>
            <a:off x="7152104" y="1312985"/>
            <a:ext cx="4201695" cy="130126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6935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BEAST configuration dialog</a:t>
            </a:r>
            <a:endParaRPr lang="en-US" dirty="0"/>
          </a:p>
        </p:txBody>
      </p:sp>
      <p:sp>
        <p:nvSpPr>
          <p:cNvPr id="3" name="Content Placeholder 2"/>
          <p:cNvSpPr>
            <a:spLocks noGrp="1"/>
          </p:cNvSpPr>
          <p:nvPr>
            <p:ph sz="half" idx="1"/>
          </p:nvPr>
        </p:nvSpPr>
        <p:spPr/>
        <p:txBody>
          <a:bodyPr/>
          <a:lstStyle/>
          <a:p>
            <a:r>
              <a:rPr lang="en-US" dirty="0" smtClean="0"/>
              <a:t>Links alarms with the related </a:t>
            </a:r>
            <a:r>
              <a:rPr lang="en-US" dirty="0" err="1" smtClean="0"/>
              <a:t>opi</a:t>
            </a:r>
            <a:r>
              <a:rPr lang="en-US" dirty="0" smtClean="0"/>
              <a:t> screens</a:t>
            </a:r>
          </a:p>
          <a:p>
            <a:pPr lvl="1"/>
            <a:r>
              <a:rPr lang="en-US" dirty="0" smtClean="0"/>
              <a:t>Allow users to directly open BOY/</a:t>
            </a:r>
            <a:r>
              <a:rPr lang="en-US" dirty="0" err="1" smtClean="0"/>
              <a:t>databrowsers</a:t>
            </a:r>
            <a:r>
              <a:rPr lang="en-US" dirty="0" smtClean="0"/>
              <a:t> files without navigation</a:t>
            </a:r>
          </a:p>
          <a:p>
            <a:pPr lvl="1"/>
            <a:r>
              <a:rPr lang="en-US" dirty="0" smtClean="0"/>
              <a:t>Link to .</a:t>
            </a:r>
            <a:r>
              <a:rPr lang="en-US" dirty="0" err="1" smtClean="0"/>
              <a:t>opi</a:t>
            </a:r>
            <a:r>
              <a:rPr lang="en-US" dirty="0" smtClean="0"/>
              <a:t>, .</a:t>
            </a:r>
            <a:r>
              <a:rPr lang="en-US" dirty="0" err="1" smtClean="0"/>
              <a:t>plt</a:t>
            </a:r>
            <a:r>
              <a:rPr lang="en-US" dirty="0" smtClean="0"/>
              <a:t>, </a:t>
            </a:r>
          </a:p>
          <a:p>
            <a:endParaRPr lang="en-US" dirty="0" smtClean="0"/>
          </a:p>
          <a:p>
            <a:endParaRPr lang="en-US" dirty="0"/>
          </a:p>
        </p:txBody>
      </p:sp>
      <p:pic>
        <p:nvPicPr>
          <p:cNvPr id="5" name="Content Placeholder 4"/>
          <p:cNvPicPr>
            <a:picLocks noGrp="1" noChangeAspect="1"/>
          </p:cNvPicPr>
          <p:nvPr>
            <p:ph sz="half" idx="2"/>
          </p:nvPr>
        </p:nvPicPr>
        <p:blipFill>
          <a:blip r:embed="rId3"/>
          <a:stretch>
            <a:fillRect/>
          </a:stretch>
        </p:blipFill>
        <p:spPr>
          <a:xfrm>
            <a:off x="7152105" y="563444"/>
            <a:ext cx="4201695" cy="5613519"/>
          </a:xfrm>
          <a:prstGeom prst="rect">
            <a:avLst/>
          </a:prstGeom>
        </p:spPr>
      </p:pic>
      <p:sp>
        <p:nvSpPr>
          <p:cNvPr id="6" name="Rounded Rectangle 5"/>
          <p:cNvSpPr/>
          <p:nvPr/>
        </p:nvSpPr>
        <p:spPr>
          <a:xfrm>
            <a:off x="7152104" y="2414954"/>
            <a:ext cx="4201695" cy="130126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7125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BEAST configuration dialog</a:t>
            </a:r>
            <a:endParaRPr lang="en-US" dirty="0"/>
          </a:p>
        </p:txBody>
      </p:sp>
      <p:sp>
        <p:nvSpPr>
          <p:cNvPr id="3" name="Content Placeholder 2"/>
          <p:cNvSpPr>
            <a:spLocks noGrp="1"/>
          </p:cNvSpPr>
          <p:nvPr>
            <p:ph sz="half" idx="1"/>
          </p:nvPr>
        </p:nvSpPr>
        <p:spPr>
          <a:xfrm>
            <a:off x="838200" y="1825625"/>
            <a:ext cx="6066692" cy="4351338"/>
          </a:xfrm>
        </p:spPr>
        <p:txBody>
          <a:bodyPr/>
          <a:lstStyle/>
          <a:p>
            <a:r>
              <a:rPr lang="en-US" dirty="0" smtClean="0"/>
              <a:t>Commands:</a:t>
            </a:r>
          </a:p>
          <a:p>
            <a:pPr lvl="1"/>
            <a:r>
              <a:rPr lang="en-US" dirty="0" smtClean="0"/>
              <a:t>Allows defining actions which invoke external commands</a:t>
            </a:r>
          </a:p>
          <a:p>
            <a:endParaRPr lang="en-US" dirty="0"/>
          </a:p>
          <a:p>
            <a:r>
              <a:rPr lang="en-US" dirty="0" smtClean="0"/>
              <a:t>Automated Actions:</a:t>
            </a:r>
          </a:p>
          <a:p>
            <a:pPr lvl="1"/>
            <a:r>
              <a:rPr lang="en-US" dirty="0"/>
              <a:t>If alarms persist for a certain time without being acknowledged or cleared, and automated notification can be generated.</a:t>
            </a:r>
          </a:p>
        </p:txBody>
      </p:sp>
      <p:pic>
        <p:nvPicPr>
          <p:cNvPr id="8" name="Content Placeholder 7"/>
          <p:cNvPicPr>
            <a:picLocks noGrp="1" noChangeAspect="1"/>
          </p:cNvPicPr>
          <p:nvPr>
            <p:ph sz="half" idx="2"/>
          </p:nvPr>
        </p:nvPicPr>
        <p:blipFill>
          <a:blip r:embed="rId3"/>
          <a:stretch>
            <a:fillRect/>
          </a:stretch>
        </p:blipFill>
        <p:spPr>
          <a:xfrm>
            <a:off x="7152105" y="564676"/>
            <a:ext cx="4201695" cy="5612287"/>
          </a:xfrm>
          <a:prstGeom prst="rect">
            <a:avLst/>
          </a:prstGeom>
        </p:spPr>
      </p:pic>
    </p:spTree>
    <p:extLst>
      <p:ext uri="{BB962C8B-B14F-4D97-AF65-F5344CB8AC3E}">
        <p14:creationId xmlns:p14="http://schemas.microsoft.com/office/powerpoint/2010/main" val="3190639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BEAST configuration dialog</a:t>
            </a:r>
          </a:p>
        </p:txBody>
      </p:sp>
      <p:sp>
        <p:nvSpPr>
          <p:cNvPr id="3" name="Content Placeholder 2"/>
          <p:cNvSpPr>
            <a:spLocks noGrp="1"/>
          </p:cNvSpPr>
          <p:nvPr>
            <p:ph sz="half" idx="1"/>
          </p:nvPr>
        </p:nvSpPr>
        <p:spPr>
          <a:xfrm>
            <a:off x="838200" y="1547446"/>
            <a:ext cx="5181600" cy="4629517"/>
          </a:xfrm>
        </p:spPr>
        <p:txBody>
          <a:bodyPr/>
          <a:lstStyle/>
          <a:p>
            <a:r>
              <a:rPr lang="en-US" dirty="0"/>
              <a:t>Alarm Trigger PV </a:t>
            </a:r>
            <a:r>
              <a:rPr lang="en-US" dirty="0" smtClean="0"/>
              <a:t>Configuration</a:t>
            </a:r>
          </a:p>
          <a:p>
            <a:r>
              <a:rPr lang="en-US" dirty="0" smtClean="0"/>
              <a:t>Alarm Delay and Alarm Count</a:t>
            </a:r>
          </a:p>
          <a:p>
            <a:pPr lvl="1"/>
            <a:r>
              <a:rPr lang="en-US" dirty="0" smtClean="0"/>
              <a:t>Wait for alarms that are active for at least the specified delay or occur more than the specified count</a:t>
            </a:r>
          </a:p>
          <a:p>
            <a:r>
              <a:rPr lang="en-US" dirty="0" smtClean="0"/>
              <a:t>Latch</a:t>
            </a:r>
          </a:p>
          <a:p>
            <a:pPr lvl="1"/>
            <a:r>
              <a:rPr lang="en-US" dirty="0" smtClean="0"/>
              <a:t>The highest alarm states are remembered until acknowledged </a:t>
            </a:r>
          </a:p>
          <a:p>
            <a:r>
              <a:rPr lang="en-US" dirty="0" smtClean="0"/>
              <a:t>Enable (discouraged)</a:t>
            </a:r>
          </a:p>
          <a:p>
            <a:r>
              <a:rPr lang="en-US" dirty="0" smtClean="0"/>
              <a:t>Filter (</a:t>
            </a:r>
            <a:r>
              <a:rPr lang="en-US" dirty="0"/>
              <a:t>discouraged</a:t>
            </a:r>
            <a:r>
              <a:rPr lang="en-US" dirty="0" smtClean="0"/>
              <a:t>)</a:t>
            </a:r>
            <a:endParaRPr lang="en-US" dirty="0"/>
          </a:p>
        </p:txBody>
      </p:sp>
      <p:pic>
        <p:nvPicPr>
          <p:cNvPr id="5" name="Content Placeholder 4"/>
          <p:cNvPicPr>
            <a:picLocks noGrp="1" noChangeAspect="1"/>
          </p:cNvPicPr>
          <p:nvPr>
            <p:ph sz="half" idx="2"/>
          </p:nvPr>
        </p:nvPicPr>
        <p:blipFill>
          <a:blip r:embed="rId2"/>
          <a:stretch>
            <a:fillRect/>
          </a:stretch>
        </p:blipFill>
        <p:spPr>
          <a:xfrm>
            <a:off x="6289430" y="2755279"/>
            <a:ext cx="5181600" cy="2492030"/>
          </a:xfrm>
          <a:prstGeom prst="rect">
            <a:avLst/>
          </a:prstGeom>
        </p:spPr>
      </p:pic>
    </p:spTree>
    <p:extLst>
      <p:ext uri="{BB962C8B-B14F-4D97-AF65-F5344CB8AC3E}">
        <p14:creationId xmlns:p14="http://schemas.microsoft.com/office/powerpoint/2010/main" val="426688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Configuring Alarms</a:t>
            </a:r>
          </a:p>
        </p:txBody>
      </p:sp>
      <p:sp>
        <p:nvSpPr>
          <p:cNvPr id="3" name="Content Placeholder 2"/>
          <p:cNvSpPr>
            <a:spLocks noGrp="1"/>
          </p:cNvSpPr>
          <p:nvPr>
            <p:ph sz="half" idx="1"/>
          </p:nvPr>
        </p:nvSpPr>
        <p:spPr>
          <a:xfrm>
            <a:off x="838200" y="2332891"/>
            <a:ext cx="5181600" cy="3844071"/>
          </a:xfrm>
        </p:spPr>
        <p:txBody>
          <a:bodyPr/>
          <a:lstStyle/>
          <a:p>
            <a:r>
              <a:rPr lang="en-US" dirty="0" smtClean="0"/>
              <a:t>Under System: Simulation add a new component </a:t>
            </a:r>
          </a:p>
          <a:p>
            <a:pPr lvl="1"/>
            <a:r>
              <a:rPr lang="en-US" dirty="0" smtClean="0"/>
              <a:t>Type: System</a:t>
            </a:r>
          </a:p>
          <a:p>
            <a:pPr lvl="1"/>
            <a:r>
              <a:rPr lang="en-US" dirty="0" smtClean="0"/>
              <a:t>Name: Motor3</a:t>
            </a:r>
          </a:p>
          <a:p>
            <a:endParaRPr lang="en-US" dirty="0"/>
          </a:p>
          <a:p>
            <a:pPr marL="0" indent="0">
              <a:buNone/>
            </a:pPr>
            <a:endParaRPr lang="en-US" dirty="0"/>
          </a:p>
        </p:txBody>
      </p:sp>
      <p:pic>
        <p:nvPicPr>
          <p:cNvPr id="5" name="Content Placeholder 4"/>
          <p:cNvPicPr>
            <a:picLocks noGrp="1" noChangeAspect="1"/>
          </p:cNvPicPr>
          <p:nvPr>
            <p:ph sz="half" idx="2"/>
          </p:nvPr>
        </p:nvPicPr>
        <p:blipFill>
          <a:blip r:embed="rId3"/>
          <a:stretch>
            <a:fillRect/>
          </a:stretch>
        </p:blipFill>
        <p:spPr>
          <a:xfrm>
            <a:off x="6252429" y="2332891"/>
            <a:ext cx="4702786" cy="3690940"/>
          </a:xfrm>
          <a:prstGeom prst="rect">
            <a:avLst/>
          </a:prstGeom>
        </p:spPr>
      </p:pic>
      <p:sp>
        <p:nvSpPr>
          <p:cNvPr id="6" name="Content Placeholder 2"/>
          <p:cNvSpPr txBox="1">
            <a:spLocks/>
          </p:cNvSpPr>
          <p:nvPr/>
        </p:nvSpPr>
        <p:spPr>
          <a:xfrm>
            <a:off x="757970" y="1690689"/>
            <a:ext cx="10754091" cy="1286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Goal: To create a new set of alarms for Simulated Motor 3</a:t>
            </a:r>
            <a:endParaRPr lang="en-US" dirty="0"/>
          </a:p>
        </p:txBody>
      </p:sp>
    </p:spTree>
    <p:extLst>
      <p:ext uri="{BB962C8B-B14F-4D97-AF65-F5344CB8AC3E}">
        <p14:creationId xmlns:p14="http://schemas.microsoft.com/office/powerpoint/2010/main" val="1926604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Configuring Alarms</a:t>
            </a:r>
          </a:p>
        </p:txBody>
      </p:sp>
      <p:sp>
        <p:nvSpPr>
          <p:cNvPr id="3" name="Content Placeholder 2"/>
          <p:cNvSpPr>
            <a:spLocks noGrp="1"/>
          </p:cNvSpPr>
          <p:nvPr>
            <p:ph sz="half" idx="1"/>
          </p:nvPr>
        </p:nvSpPr>
        <p:spPr>
          <a:xfrm>
            <a:off x="757970" y="2332891"/>
            <a:ext cx="5572490" cy="3844071"/>
          </a:xfrm>
        </p:spPr>
        <p:txBody>
          <a:bodyPr/>
          <a:lstStyle/>
          <a:p>
            <a:r>
              <a:rPr lang="en-US" dirty="0" smtClean="0"/>
              <a:t>Under System: Motor3 add a new component </a:t>
            </a:r>
          </a:p>
          <a:p>
            <a:pPr lvl="1"/>
            <a:r>
              <a:rPr lang="en-US" dirty="0" smtClean="0"/>
              <a:t>Type: PV</a:t>
            </a:r>
          </a:p>
          <a:p>
            <a:pPr lvl="1"/>
            <a:r>
              <a:rPr lang="en-US" dirty="0" smtClean="0"/>
              <a:t>Name</a:t>
            </a:r>
            <a:r>
              <a:rPr lang="en-US" dirty="0"/>
              <a:t>: XF:31IDA-OP{Tbl-Ax:X3}</a:t>
            </a:r>
            <a:r>
              <a:rPr lang="en-US" dirty="0" err="1"/>
              <a:t>Mtr_Alarm</a:t>
            </a:r>
            <a:endParaRPr lang="en-US" dirty="0" smtClean="0"/>
          </a:p>
          <a:p>
            <a:endParaRPr lang="en-US" dirty="0" smtClean="0"/>
          </a:p>
        </p:txBody>
      </p:sp>
      <p:sp>
        <p:nvSpPr>
          <p:cNvPr id="6" name="Content Placeholder 2"/>
          <p:cNvSpPr txBox="1">
            <a:spLocks/>
          </p:cNvSpPr>
          <p:nvPr/>
        </p:nvSpPr>
        <p:spPr>
          <a:xfrm>
            <a:off x="757970" y="1690689"/>
            <a:ext cx="10754091" cy="1286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Goal: To create a new set of alarms for Simulated Motor 3</a:t>
            </a:r>
            <a:endParaRPr lang="en-US" dirty="0"/>
          </a:p>
        </p:txBody>
      </p:sp>
      <p:pic>
        <p:nvPicPr>
          <p:cNvPr id="8" name="Content Placeholder 7"/>
          <p:cNvPicPr>
            <a:picLocks noGrp="1" noChangeAspect="1"/>
          </p:cNvPicPr>
          <p:nvPr>
            <p:ph sz="half" idx="2"/>
          </p:nvPr>
        </p:nvPicPr>
        <p:blipFill>
          <a:blip r:embed="rId3"/>
          <a:stretch>
            <a:fillRect/>
          </a:stretch>
        </p:blipFill>
        <p:spPr>
          <a:xfrm>
            <a:off x="6330460" y="2332891"/>
            <a:ext cx="4771294" cy="3719441"/>
          </a:xfrm>
          <a:prstGeom prst="rect">
            <a:avLst/>
          </a:prstGeom>
        </p:spPr>
      </p:pic>
    </p:spTree>
    <p:extLst>
      <p:ext uri="{BB962C8B-B14F-4D97-AF65-F5344CB8AC3E}">
        <p14:creationId xmlns:p14="http://schemas.microsoft.com/office/powerpoint/2010/main" val="3940410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Configuring Alarms</a:t>
            </a:r>
          </a:p>
        </p:txBody>
      </p:sp>
      <p:sp>
        <p:nvSpPr>
          <p:cNvPr id="3" name="Content Placeholder 2"/>
          <p:cNvSpPr>
            <a:spLocks noGrp="1"/>
          </p:cNvSpPr>
          <p:nvPr>
            <p:ph sz="half" idx="1"/>
          </p:nvPr>
        </p:nvSpPr>
        <p:spPr>
          <a:xfrm>
            <a:off x="679938" y="1690688"/>
            <a:ext cx="6682153" cy="4486274"/>
          </a:xfrm>
        </p:spPr>
        <p:txBody>
          <a:bodyPr/>
          <a:lstStyle/>
          <a:p>
            <a:r>
              <a:rPr lang="en-US" dirty="0" smtClean="0"/>
              <a:t>Add Guidance/Instructions on how this alarm should be handled</a:t>
            </a:r>
          </a:p>
          <a:p>
            <a:r>
              <a:rPr lang="en-US" dirty="0" smtClean="0"/>
              <a:t>Add a command that will reset the motor set point</a:t>
            </a:r>
          </a:p>
          <a:p>
            <a:pPr lvl="1"/>
            <a:r>
              <a:rPr lang="en-US" dirty="0" smtClean="0"/>
              <a:t>Title: </a:t>
            </a:r>
            <a:br>
              <a:rPr lang="en-US" dirty="0" smtClean="0"/>
            </a:br>
            <a:r>
              <a:rPr lang="en-US" dirty="0" smtClean="0"/>
              <a:t>Reset Motor 3</a:t>
            </a:r>
          </a:p>
          <a:p>
            <a:pPr lvl="1"/>
            <a:r>
              <a:rPr lang="en-US" dirty="0" smtClean="0"/>
              <a:t>Command:</a:t>
            </a:r>
            <a:br>
              <a:rPr lang="en-US" dirty="0" smtClean="0"/>
            </a:br>
            <a:r>
              <a:rPr lang="en-US" dirty="0" smtClean="0"/>
              <a:t>caput </a:t>
            </a:r>
            <a:r>
              <a:rPr lang="en-US" dirty="0"/>
              <a:t>caput </a:t>
            </a:r>
            <a:r>
              <a:rPr lang="en-US" dirty="0" smtClean="0"/>
              <a:t>XF:31IDA-OP{Tbl-Ax:X3}</a:t>
            </a:r>
            <a:r>
              <a:rPr lang="en-US" dirty="0" err="1" smtClean="0"/>
              <a:t>Mtr</a:t>
            </a:r>
            <a:r>
              <a:rPr lang="en-US" dirty="0" smtClean="0"/>
              <a:t> </a:t>
            </a:r>
            <a:r>
              <a:rPr lang="en-US" dirty="0"/>
              <a:t>0.0</a:t>
            </a:r>
            <a:endParaRPr lang="en-US" dirty="0" smtClean="0"/>
          </a:p>
        </p:txBody>
      </p:sp>
      <p:pic>
        <p:nvPicPr>
          <p:cNvPr id="9" name="Content Placeholder 8"/>
          <p:cNvPicPr>
            <a:picLocks noGrp="1" noChangeAspect="1"/>
          </p:cNvPicPr>
          <p:nvPr>
            <p:ph sz="half" idx="2"/>
          </p:nvPr>
        </p:nvPicPr>
        <p:blipFill>
          <a:blip r:embed="rId3"/>
          <a:stretch>
            <a:fillRect/>
          </a:stretch>
        </p:blipFill>
        <p:spPr>
          <a:xfrm>
            <a:off x="7737231" y="636692"/>
            <a:ext cx="3774830" cy="5540270"/>
          </a:xfrm>
          <a:prstGeom prst="rect">
            <a:avLst/>
          </a:prstGeom>
        </p:spPr>
      </p:pic>
    </p:spTree>
    <p:extLst>
      <p:ext uri="{BB962C8B-B14F-4D97-AF65-F5344CB8AC3E}">
        <p14:creationId xmlns:p14="http://schemas.microsoft.com/office/powerpoint/2010/main" val="680462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a:t>
            </a:r>
            <a:r>
              <a:rPr lang="en-US" dirty="0" err="1" smtClean="0"/>
              <a:t>Datasource</a:t>
            </a:r>
            <a:endParaRPr lang="en-US" dirty="0"/>
          </a:p>
        </p:txBody>
      </p:sp>
      <p:sp>
        <p:nvSpPr>
          <p:cNvPr id="3" name="Content Placeholder 2"/>
          <p:cNvSpPr>
            <a:spLocks noGrp="1"/>
          </p:cNvSpPr>
          <p:nvPr>
            <p:ph sz="half" idx="1"/>
          </p:nvPr>
        </p:nvSpPr>
        <p:spPr/>
        <p:txBody>
          <a:bodyPr/>
          <a:lstStyle/>
          <a:p>
            <a:r>
              <a:rPr lang="en-US" dirty="0"/>
              <a:t>'beast' </a:t>
            </a:r>
            <a:r>
              <a:rPr lang="en-US" dirty="0" err="1"/>
              <a:t>pvs</a:t>
            </a:r>
            <a:r>
              <a:rPr lang="en-US" dirty="0"/>
              <a:t> can be used to connect to any node or leaf from the alarm tree</a:t>
            </a:r>
            <a:r>
              <a:rPr lang="en-US" dirty="0" smtClean="0"/>
              <a:t>.</a:t>
            </a:r>
          </a:p>
          <a:p>
            <a:pPr marL="457200" lvl="1" indent="0">
              <a:buNone/>
            </a:pPr>
            <a:r>
              <a:rPr lang="en-US" i="1" dirty="0" smtClean="0"/>
              <a:t>beast</a:t>
            </a:r>
            <a:r>
              <a:rPr lang="en-US" i="1" dirty="0"/>
              <a:t>://alarm_trigger_pvName beast://complete_path_to_area beast://</a:t>
            </a:r>
            <a:r>
              <a:rPr lang="en-US" i="1" dirty="0" smtClean="0"/>
              <a:t>complete_path_to_system</a:t>
            </a:r>
          </a:p>
          <a:p>
            <a:pPr marL="457200" lvl="1" indent="0">
              <a:buNone/>
            </a:pPr>
            <a:endParaRPr lang="en-US" i="1" dirty="0"/>
          </a:p>
          <a:p>
            <a:endParaRPr lang="en-US" i="1" dirty="0" smtClean="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641594"/>
            <a:ext cx="3810532" cy="3505689"/>
          </a:xfr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2229" y="2670907"/>
            <a:ext cx="3801005" cy="3505689"/>
          </a:xfrm>
          <a:prstGeom prst="rect">
            <a:avLst/>
          </a:prstGeom>
        </p:spPr>
      </p:pic>
    </p:spTree>
    <p:extLst>
      <p:ext uri="{BB962C8B-B14F-4D97-AF65-F5344CB8AC3E}">
        <p14:creationId xmlns:p14="http://schemas.microsoft.com/office/powerpoint/2010/main" val="2148171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BEAST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0807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a:t>
            </a:r>
            <a:r>
              <a:rPr lang="en-US" dirty="0" err="1" smtClean="0"/>
              <a:t>Datasource</a:t>
            </a:r>
            <a:endParaRPr lang="en-US" dirty="0"/>
          </a:p>
        </p:txBody>
      </p:sp>
      <p:sp>
        <p:nvSpPr>
          <p:cNvPr id="8" name="Content Placeholder 7"/>
          <p:cNvSpPr>
            <a:spLocks noGrp="1"/>
          </p:cNvSpPr>
          <p:nvPr>
            <p:ph idx="1"/>
          </p:nvPr>
        </p:nvSpPr>
        <p:spPr/>
        <p:txBody>
          <a:bodyPr/>
          <a:lstStyle/>
          <a:p>
            <a:r>
              <a:rPr lang="en-US" dirty="0"/>
              <a:t>In addition of the table it is also possible to create a channel directly to some of the fields of the table</a:t>
            </a:r>
          </a:p>
          <a:p>
            <a:pPr lvl="1"/>
            <a:r>
              <a:rPr lang="en-US" dirty="0"/>
              <a:t>beast://</a:t>
            </a:r>
            <a:r>
              <a:rPr lang="en-US" dirty="0" smtClean="0"/>
              <a:t>complete_path_to_system.AlarmSeverity</a:t>
            </a:r>
          </a:p>
          <a:p>
            <a:pPr marL="914400" lvl="2" indent="0">
              <a:buNone/>
            </a:pPr>
            <a:r>
              <a:rPr lang="en-US" dirty="0"/>
              <a:t>The severity of the PV remembered by alarm server. When the PV is configured to "latch", the alarm server remembers the highest alarm severity of the PV until it is manually acknowledged</a:t>
            </a:r>
            <a:r>
              <a:rPr lang="en-US" dirty="0" smtClean="0"/>
              <a:t>.</a:t>
            </a:r>
          </a:p>
          <a:p>
            <a:pPr lvl="1"/>
            <a:r>
              <a:rPr lang="en-US" dirty="0" smtClean="0"/>
              <a:t>beast://complete_path_to_area.Acknowledge</a:t>
            </a:r>
          </a:p>
          <a:p>
            <a:pPr marL="914400" lvl="2" indent="0">
              <a:buNone/>
            </a:pPr>
            <a:r>
              <a:rPr lang="en-US" dirty="0" smtClean="0"/>
              <a:t>Returns </a:t>
            </a:r>
            <a:r>
              <a:rPr lang="en-US" dirty="0"/>
              <a:t>a </a:t>
            </a:r>
            <a:r>
              <a:rPr lang="en-US" dirty="0" err="1"/>
              <a:t>boolean</a:t>
            </a:r>
            <a:r>
              <a:rPr lang="en-US" dirty="0"/>
              <a:t> value representing is the Alarm has been </a:t>
            </a:r>
            <a:r>
              <a:rPr lang="en-US" dirty="0" smtClean="0"/>
              <a:t>acknowledged. true </a:t>
            </a:r>
            <a:r>
              <a:rPr lang="en-US" dirty="0"/>
              <a:t>if severity indicates an acknowledged alarm (</a:t>
            </a:r>
            <a:r>
              <a:rPr lang="en-US" dirty="0" err="1"/>
              <a:t>AlarmSeverity</a:t>
            </a:r>
            <a:r>
              <a:rPr lang="en-US" dirty="0"/>
              <a:t> is *-</a:t>
            </a:r>
            <a:r>
              <a:rPr lang="en-US" dirty="0" err="1"/>
              <a:t>ack'ed</a:t>
            </a:r>
            <a:r>
              <a:rPr lang="en-US" dirty="0" smtClean="0"/>
              <a:t>). false </a:t>
            </a:r>
            <a:r>
              <a:rPr lang="en-US" dirty="0"/>
              <a:t>for unacknowledged or OK state</a:t>
            </a:r>
            <a:r>
              <a:rPr lang="en-US" dirty="0" smtClean="0"/>
              <a:t>.</a:t>
            </a:r>
          </a:p>
          <a:p>
            <a:pPr lvl="1"/>
            <a:r>
              <a:rPr lang="en-US" dirty="0"/>
              <a:t>beast://</a:t>
            </a:r>
            <a:r>
              <a:rPr lang="en-US" dirty="0" smtClean="0"/>
              <a:t>complete_path_to_system.Active</a:t>
            </a:r>
          </a:p>
          <a:p>
            <a:pPr marL="914400" lvl="2" indent="0">
              <a:buNone/>
            </a:pPr>
            <a:r>
              <a:rPr lang="en-US" dirty="0" smtClean="0"/>
              <a:t>Creates </a:t>
            </a:r>
            <a:r>
              <a:rPr lang="en-US" dirty="0"/>
              <a:t>a Channel which represents if the alarm is active.</a:t>
            </a:r>
            <a:endParaRPr lang="en-US" dirty="0" smtClean="0"/>
          </a:p>
          <a:p>
            <a:pPr lvl="1"/>
            <a:endParaRPr lang="en-US" dirty="0"/>
          </a:p>
          <a:p>
            <a:pPr lvl="1"/>
            <a:endParaRPr lang="en-US" dirty="0"/>
          </a:p>
        </p:txBody>
      </p:sp>
    </p:spTree>
    <p:extLst>
      <p:ext uri="{BB962C8B-B14F-4D97-AF65-F5344CB8AC3E}">
        <p14:creationId xmlns:p14="http://schemas.microsoft.com/office/powerpoint/2010/main" val="1788629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Alarm </a:t>
            </a:r>
            <a:r>
              <a:rPr lang="en-US" dirty="0" err="1" smtClean="0"/>
              <a:t>Datasource</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62536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BEAST architecture</a:t>
            </a:r>
            <a:endParaRPr lang="en-US" dirty="0"/>
          </a:p>
        </p:txBody>
      </p:sp>
      <p:sp>
        <p:nvSpPr>
          <p:cNvPr id="10" name="Content Placeholder 9"/>
          <p:cNvSpPr>
            <a:spLocks noGrp="1"/>
          </p:cNvSpPr>
          <p:nvPr>
            <p:ph sz="half" idx="1"/>
          </p:nvPr>
        </p:nvSpPr>
        <p:spPr/>
        <p:txBody>
          <a:bodyPr/>
          <a:lstStyle/>
          <a:p>
            <a:r>
              <a:rPr lang="en-US" dirty="0" smtClean="0"/>
              <a:t>Alarm Server</a:t>
            </a:r>
          </a:p>
          <a:p>
            <a:pPr lvl="1"/>
            <a:r>
              <a:rPr lang="en-US" dirty="0" smtClean="0"/>
              <a:t>Handles Alarm logic</a:t>
            </a:r>
          </a:p>
          <a:p>
            <a:pPr lvl="1"/>
            <a:endParaRPr lang="en-US" dirty="0" smtClean="0"/>
          </a:p>
          <a:p>
            <a:r>
              <a:rPr lang="en-US" dirty="0" smtClean="0"/>
              <a:t>Alarm Clients</a:t>
            </a:r>
          </a:p>
          <a:p>
            <a:pPr lvl="1"/>
            <a:r>
              <a:rPr lang="en-US" dirty="0" smtClean="0"/>
              <a:t>GUI’s display alarms </a:t>
            </a:r>
          </a:p>
          <a:p>
            <a:pPr lvl="1"/>
            <a:r>
              <a:rPr lang="en-US" dirty="0" smtClean="0"/>
              <a:t>GUI’s provide tools to handle alarms (enable, acknowledge, open related display, show guidance)</a:t>
            </a:r>
          </a:p>
          <a:p>
            <a:pPr lvl="1"/>
            <a:r>
              <a:rPr lang="en-US" dirty="0" smtClean="0"/>
              <a:t>Annunciator</a:t>
            </a:r>
          </a:p>
          <a:p>
            <a:pPr lvl="1"/>
            <a:r>
              <a:rPr lang="en-US" dirty="0" smtClean="0"/>
              <a:t>Alarm message loggers</a:t>
            </a:r>
          </a:p>
          <a:p>
            <a:pPr lvl="1"/>
            <a:endParaRPr lang="en-US" dirty="0"/>
          </a:p>
        </p:txBody>
      </p:sp>
      <p:sp>
        <p:nvSpPr>
          <p:cNvPr id="11" name="Content Placeholder 10"/>
          <p:cNvSpPr>
            <a:spLocks noGrp="1"/>
          </p:cNvSpPr>
          <p:nvPr>
            <p:ph sz="half" idx="2"/>
          </p:nvPr>
        </p:nvSpPr>
        <p:spPr/>
        <p:txBody>
          <a:bodyPr/>
          <a:lstStyle/>
          <a:p>
            <a:endParaRPr lang="en-US"/>
          </a:p>
        </p:txBody>
      </p:sp>
    </p:spTree>
    <p:extLst>
      <p:ext uri="{BB962C8B-B14F-4D97-AF65-F5344CB8AC3E}">
        <p14:creationId xmlns:p14="http://schemas.microsoft.com/office/powerpoint/2010/main" val="184763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Perspective</a:t>
            </a:r>
            <a:endParaRPr lang="en-US" dirty="0"/>
          </a:p>
        </p:txBody>
      </p:sp>
      <p:pic>
        <p:nvPicPr>
          <p:cNvPr id="6" name="Content Placeholder 5"/>
          <p:cNvPicPr>
            <a:picLocks noGrp="1" noChangeAspect="1"/>
          </p:cNvPicPr>
          <p:nvPr>
            <p:ph idx="1"/>
          </p:nvPr>
        </p:nvPicPr>
        <p:blipFill>
          <a:blip r:embed="rId2"/>
          <a:stretch>
            <a:fillRect/>
          </a:stretch>
        </p:blipFill>
        <p:spPr>
          <a:xfrm>
            <a:off x="2110154" y="1373884"/>
            <a:ext cx="7286388" cy="4803080"/>
          </a:xfrm>
          <a:prstGeom prst="rect">
            <a:avLst/>
          </a:prstGeom>
        </p:spPr>
      </p:pic>
    </p:spTree>
    <p:extLst>
      <p:ext uri="{BB962C8B-B14F-4D97-AF65-F5344CB8AC3E}">
        <p14:creationId xmlns:p14="http://schemas.microsoft.com/office/powerpoint/2010/main" val="406619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Tree</a:t>
            </a:r>
            <a:endParaRPr lang="en-US" dirty="0"/>
          </a:p>
        </p:txBody>
      </p:sp>
      <p:sp>
        <p:nvSpPr>
          <p:cNvPr id="3" name="Content Placeholder 2"/>
          <p:cNvSpPr>
            <a:spLocks noGrp="1"/>
          </p:cNvSpPr>
          <p:nvPr>
            <p:ph sz="half" idx="1"/>
          </p:nvPr>
        </p:nvSpPr>
        <p:spPr>
          <a:xfrm>
            <a:off x="838200" y="1825625"/>
            <a:ext cx="4810246" cy="4351338"/>
          </a:xfrm>
        </p:spPr>
        <p:txBody>
          <a:bodyPr/>
          <a:lstStyle/>
          <a:p>
            <a:r>
              <a:rPr lang="en-US" dirty="0" smtClean="0"/>
              <a:t>Hierarchical view of alarms</a:t>
            </a:r>
          </a:p>
          <a:p>
            <a:pPr lvl="1"/>
            <a:r>
              <a:rPr lang="en-US" dirty="0" smtClean="0"/>
              <a:t>Organizes alarms by Area, System, (sub system), PV</a:t>
            </a:r>
          </a:p>
          <a:p>
            <a:pPr lvl="1"/>
            <a:r>
              <a:rPr lang="en-US" dirty="0" smtClean="0"/>
              <a:t>Organizes guidance and actions </a:t>
            </a:r>
          </a:p>
          <a:p>
            <a:r>
              <a:rPr lang="en-US" dirty="0" smtClean="0"/>
              <a:t>Alarm handling tools</a:t>
            </a:r>
          </a:p>
          <a:p>
            <a:pPr lvl="1"/>
            <a:r>
              <a:rPr lang="en-US" dirty="0" smtClean="0"/>
              <a:t>Acknowledge/Un-acknowledge</a:t>
            </a:r>
          </a:p>
          <a:p>
            <a:pPr lvl="1"/>
            <a:r>
              <a:rPr lang="en-US" dirty="0" smtClean="0"/>
              <a:t>Enable/Disable</a:t>
            </a:r>
          </a:p>
          <a:p>
            <a:pPr lvl="1"/>
            <a:r>
              <a:rPr lang="en-US" dirty="0" smtClean="0"/>
              <a:t>Guidance, Instructions, and </a:t>
            </a:r>
          </a:p>
          <a:p>
            <a:r>
              <a:rPr lang="en-US" dirty="0" smtClean="0"/>
              <a:t>Alarm configuration actions</a:t>
            </a:r>
          </a:p>
          <a:p>
            <a:pPr lvl="1"/>
            <a:endParaRPr lang="en-US" dirty="0"/>
          </a:p>
        </p:txBody>
      </p:sp>
      <p:pic>
        <p:nvPicPr>
          <p:cNvPr id="5" name="Content Placeholder 4"/>
          <p:cNvPicPr>
            <a:picLocks noGrp="1" noChangeAspect="1"/>
          </p:cNvPicPr>
          <p:nvPr>
            <p:ph sz="half" idx="2"/>
          </p:nvPr>
        </p:nvPicPr>
        <p:blipFill>
          <a:blip r:embed="rId3"/>
          <a:stretch>
            <a:fillRect/>
          </a:stretch>
        </p:blipFill>
        <p:spPr>
          <a:xfrm>
            <a:off x="5648446" y="458909"/>
            <a:ext cx="5922366" cy="5308844"/>
          </a:xfrm>
          <a:prstGeom prst="rect">
            <a:avLst/>
          </a:prstGeom>
        </p:spPr>
      </p:pic>
    </p:spTree>
    <p:extLst>
      <p:ext uri="{BB962C8B-B14F-4D97-AF65-F5344CB8AC3E}">
        <p14:creationId xmlns:p14="http://schemas.microsoft.com/office/powerpoint/2010/main" val="2316589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Alarm Context Menu</a:t>
            </a:r>
            <a:endParaRPr lang="en-US" dirty="0"/>
          </a:p>
        </p:txBody>
      </p:sp>
      <p:sp>
        <p:nvSpPr>
          <p:cNvPr id="5" name="Content Placeholder 4"/>
          <p:cNvSpPr>
            <a:spLocks noGrp="1"/>
          </p:cNvSpPr>
          <p:nvPr>
            <p:ph sz="half" idx="1"/>
          </p:nvPr>
        </p:nvSpPr>
        <p:spPr>
          <a:xfrm>
            <a:off x="838199" y="1825624"/>
            <a:ext cx="6899032" cy="4454513"/>
          </a:xfrm>
        </p:spPr>
        <p:txBody>
          <a:bodyPr/>
          <a:lstStyle/>
          <a:p>
            <a:r>
              <a:rPr lang="en-US" dirty="0" smtClean="0"/>
              <a:t>Alarm information</a:t>
            </a:r>
          </a:p>
          <a:p>
            <a:r>
              <a:rPr lang="en-US" dirty="0" smtClean="0"/>
              <a:t>Alarm handling instructions and actions</a:t>
            </a:r>
          </a:p>
          <a:p>
            <a:r>
              <a:rPr lang="en-US" dirty="0" smtClean="0"/>
              <a:t>Alarm configuration tools</a:t>
            </a:r>
            <a:endParaRPr lang="en-US" dirty="0"/>
          </a:p>
        </p:txBody>
      </p:sp>
      <p:pic>
        <p:nvPicPr>
          <p:cNvPr id="9" name="Content Placeholder 8"/>
          <p:cNvPicPr>
            <a:picLocks noGrp="1" noChangeAspect="1"/>
          </p:cNvPicPr>
          <p:nvPr>
            <p:ph sz="half" idx="2"/>
          </p:nvPr>
        </p:nvPicPr>
        <p:blipFill>
          <a:blip r:embed="rId3"/>
          <a:stretch>
            <a:fillRect/>
          </a:stretch>
        </p:blipFill>
        <p:spPr>
          <a:xfrm>
            <a:off x="8253046" y="365125"/>
            <a:ext cx="2860432" cy="5915012"/>
          </a:xfrm>
          <a:prstGeom prst="rect">
            <a:avLst/>
          </a:prstGeom>
        </p:spPr>
      </p:pic>
    </p:spTree>
    <p:extLst>
      <p:ext uri="{BB962C8B-B14F-4D97-AF65-F5344CB8AC3E}">
        <p14:creationId xmlns:p14="http://schemas.microsoft.com/office/powerpoint/2010/main" val="230776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Table</a:t>
            </a:r>
            <a:endParaRPr lang="en-US" dirty="0"/>
          </a:p>
        </p:txBody>
      </p:sp>
      <p:pic>
        <p:nvPicPr>
          <p:cNvPr id="5" name="Picture 4"/>
          <p:cNvPicPr>
            <a:picLocks noChangeAspect="1"/>
          </p:cNvPicPr>
          <p:nvPr/>
        </p:nvPicPr>
        <p:blipFill>
          <a:blip r:embed="rId3"/>
          <a:stretch>
            <a:fillRect/>
          </a:stretch>
        </p:blipFill>
        <p:spPr>
          <a:xfrm>
            <a:off x="1604962" y="1519238"/>
            <a:ext cx="8982075" cy="4657725"/>
          </a:xfrm>
          <a:prstGeom prst="rect">
            <a:avLst/>
          </a:prstGeom>
        </p:spPr>
      </p:pic>
    </p:spTree>
    <p:extLst>
      <p:ext uri="{BB962C8B-B14F-4D97-AF65-F5344CB8AC3E}">
        <p14:creationId xmlns:p14="http://schemas.microsoft.com/office/powerpoint/2010/main" val="405973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Handling Alarms</a:t>
            </a:r>
            <a:endParaRPr lang="en-US" dirty="0"/>
          </a:p>
        </p:txBody>
      </p:sp>
      <p:sp>
        <p:nvSpPr>
          <p:cNvPr id="3" name="Content Placeholder 2"/>
          <p:cNvSpPr>
            <a:spLocks noGrp="1"/>
          </p:cNvSpPr>
          <p:nvPr>
            <p:ph sz="half" idx="1"/>
          </p:nvPr>
        </p:nvSpPr>
        <p:spPr>
          <a:xfrm>
            <a:off x="527538" y="1852246"/>
            <a:ext cx="7467600" cy="4324717"/>
          </a:xfrm>
        </p:spPr>
        <p:txBody>
          <a:bodyPr/>
          <a:lstStyle/>
          <a:p>
            <a:r>
              <a:rPr lang="en-US" dirty="0" smtClean="0"/>
              <a:t>We shall create an alarm by moving a motor beyond the safe range or +/- 15</a:t>
            </a:r>
          </a:p>
          <a:p>
            <a:r>
              <a:rPr lang="en-US" dirty="0" smtClean="0"/>
              <a:t>Motor </a:t>
            </a:r>
            <a:r>
              <a:rPr lang="en-US" dirty="0" err="1" smtClean="0"/>
              <a:t>setpoint</a:t>
            </a:r>
            <a:r>
              <a:rPr lang="en-US" dirty="0" smtClean="0"/>
              <a:t> </a:t>
            </a:r>
            <a:r>
              <a:rPr lang="en-US" dirty="0" err="1" smtClean="0"/>
              <a:t>pv</a:t>
            </a:r>
            <a:endParaRPr lang="en-US" dirty="0" smtClean="0"/>
          </a:p>
          <a:p>
            <a:pPr lvl="1"/>
            <a:r>
              <a:rPr lang="en-US" dirty="0" smtClean="0"/>
              <a:t>XF:31IDA-OP{Tbl-Ax:X1}</a:t>
            </a:r>
            <a:r>
              <a:rPr lang="en-US" dirty="0" err="1" smtClean="0"/>
              <a:t>Mtr</a:t>
            </a:r>
            <a:endParaRPr lang="en-US" dirty="0" smtClean="0"/>
          </a:p>
          <a:p>
            <a:r>
              <a:rPr lang="en-US" dirty="0" smtClean="0"/>
              <a:t>Alarm PV</a:t>
            </a:r>
          </a:p>
          <a:p>
            <a:pPr lvl="1"/>
            <a:r>
              <a:rPr lang="en-US" dirty="0" smtClean="0"/>
              <a:t>XF:31IDA-OP{Tbl-Ax:X1}</a:t>
            </a:r>
            <a:r>
              <a:rPr lang="en-US" dirty="0" err="1" smtClean="0"/>
              <a:t>Mtr_Alarm</a:t>
            </a:r>
            <a:endParaRPr lang="en-US" dirty="0"/>
          </a:p>
        </p:txBody>
      </p:sp>
      <p:pic>
        <p:nvPicPr>
          <p:cNvPr id="5" name="Content Placeholder 4"/>
          <p:cNvPicPr>
            <a:picLocks noGrp="1" noChangeAspect="1"/>
          </p:cNvPicPr>
          <p:nvPr>
            <p:ph sz="half" idx="2"/>
          </p:nvPr>
        </p:nvPicPr>
        <p:blipFill>
          <a:blip r:embed="rId3"/>
          <a:stretch>
            <a:fillRect/>
          </a:stretch>
        </p:blipFill>
        <p:spPr>
          <a:xfrm>
            <a:off x="8428892" y="434823"/>
            <a:ext cx="3034085" cy="5742140"/>
          </a:xfrm>
          <a:prstGeom prst="rect">
            <a:avLst/>
          </a:prstGeom>
        </p:spPr>
      </p:pic>
    </p:spTree>
    <p:extLst>
      <p:ext uri="{BB962C8B-B14F-4D97-AF65-F5344CB8AC3E}">
        <p14:creationId xmlns:p14="http://schemas.microsoft.com/office/powerpoint/2010/main" val="2279089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Handling Alarms</a:t>
            </a:r>
            <a:endParaRPr lang="en-US" dirty="0"/>
          </a:p>
        </p:txBody>
      </p:sp>
      <p:sp>
        <p:nvSpPr>
          <p:cNvPr id="8" name="Content Placeholder 7"/>
          <p:cNvSpPr>
            <a:spLocks noGrp="1"/>
          </p:cNvSpPr>
          <p:nvPr>
            <p:ph idx="1"/>
          </p:nvPr>
        </p:nvSpPr>
        <p:spPr>
          <a:xfrm>
            <a:off x="492369" y="1475126"/>
            <a:ext cx="4037823" cy="5186729"/>
          </a:xfrm>
        </p:spPr>
        <p:txBody>
          <a:bodyPr/>
          <a:lstStyle/>
          <a:p>
            <a:r>
              <a:rPr lang="en-US" dirty="0" smtClean="0"/>
              <a:t>Open the context menu which contains</a:t>
            </a:r>
          </a:p>
          <a:p>
            <a:pPr lvl="1"/>
            <a:r>
              <a:rPr lang="en-US" dirty="0" smtClean="0"/>
              <a:t>Alarm Description</a:t>
            </a:r>
          </a:p>
          <a:p>
            <a:pPr lvl="1"/>
            <a:r>
              <a:rPr lang="en-US" dirty="0" smtClean="0"/>
              <a:t>Guidance (how the alarm should be handled)</a:t>
            </a:r>
          </a:p>
          <a:p>
            <a:pPr lvl="1"/>
            <a:r>
              <a:rPr lang="en-US" dirty="0" smtClean="0"/>
              <a:t>Actions to open related </a:t>
            </a:r>
            <a:r>
              <a:rPr lang="en-US" dirty="0" err="1" smtClean="0"/>
              <a:t>opi</a:t>
            </a:r>
            <a:r>
              <a:rPr lang="en-US" dirty="0" smtClean="0"/>
              <a:t> screens and/or commands</a:t>
            </a:r>
          </a:p>
          <a:p>
            <a:pPr lvl="1"/>
            <a:endParaRPr lang="en-US" dirty="0"/>
          </a:p>
        </p:txBody>
      </p:sp>
      <p:pic>
        <p:nvPicPr>
          <p:cNvPr id="9" name="Picture 8"/>
          <p:cNvPicPr>
            <a:picLocks noChangeAspect="1"/>
          </p:cNvPicPr>
          <p:nvPr/>
        </p:nvPicPr>
        <p:blipFill>
          <a:blip r:embed="rId3"/>
          <a:stretch>
            <a:fillRect/>
          </a:stretch>
        </p:blipFill>
        <p:spPr>
          <a:xfrm>
            <a:off x="4530192" y="1475126"/>
            <a:ext cx="7388880" cy="5186729"/>
          </a:xfrm>
          <a:prstGeom prst="rect">
            <a:avLst/>
          </a:prstGeom>
        </p:spPr>
      </p:pic>
    </p:spTree>
    <p:extLst>
      <p:ext uri="{BB962C8B-B14F-4D97-AF65-F5344CB8AC3E}">
        <p14:creationId xmlns:p14="http://schemas.microsoft.com/office/powerpoint/2010/main" val="3128451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2065</TotalTime>
  <Words>589</Words>
  <Application>Microsoft Office PowerPoint</Application>
  <PresentationFormat>Widescreen</PresentationFormat>
  <Paragraphs>134</Paragraphs>
  <Slides>21</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CS-Studio: Alarms</vt:lpstr>
      <vt:lpstr>BEAST</vt:lpstr>
      <vt:lpstr>BEAST architecture</vt:lpstr>
      <vt:lpstr>Alarm Perspective</vt:lpstr>
      <vt:lpstr>Alarm Tree</vt:lpstr>
      <vt:lpstr>Alarm Context Menu</vt:lpstr>
      <vt:lpstr>Alarm Table</vt:lpstr>
      <vt:lpstr>Exercise: Handling Alarms</vt:lpstr>
      <vt:lpstr>Exercise: Handling Alarms</vt:lpstr>
      <vt:lpstr>Exercise: Handling Alarms</vt:lpstr>
      <vt:lpstr>Configuring BEAST</vt:lpstr>
      <vt:lpstr>BEAST configuration dialog</vt:lpstr>
      <vt:lpstr>BEAST configuration dialog</vt:lpstr>
      <vt:lpstr>BEAST configuration dialog</vt:lpstr>
      <vt:lpstr>BEAST configuration dialog</vt:lpstr>
      <vt:lpstr>Exercise: Configuring Alarms</vt:lpstr>
      <vt:lpstr>Exercise: Configuring Alarms</vt:lpstr>
      <vt:lpstr>Exercise: Configuring Alarms</vt:lpstr>
      <vt:lpstr>Alarm Datasource</vt:lpstr>
      <vt:lpstr>Alarm Datasource</vt:lpstr>
      <vt:lpstr>Exercise: Alarm Datasource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CS-Studio: LogViewer</dc:title>
  <dc:creator>Kunal Shroff</dc:creator>
  <cp:lastModifiedBy>Kunal Shroff</cp:lastModifiedBy>
  <cp:revision>52</cp:revision>
  <dcterms:created xsi:type="dcterms:W3CDTF">2015-05-29T16:57:23Z</dcterms:created>
  <dcterms:modified xsi:type="dcterms:W3CDTF">2016-05-06T20:55:38Z</dcterms:modified>
</cp:coreProperties>
</file>