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4" r:id="rId3"/>
    <p:sldId id="263" r:id="rId4"/>
    <p:sldId id="266" r:id="rId5"/>
    <p:sldId id="267" r:id="rId6"/>
    <p:sldId id="268" r:id="rId7"/>
    <p:sldId id="265" r:id="rId8"/>
    <p:sldId id="269" r:id="rId9"/>
    <p:sldId id="270" r:id="rId10"/>
    <p:sldId id="289" r:id="rId11"/>
    <p:sldId id="277" r:id="rId12"/>
    <p:sldId id="290" r:id="rId13"/>
    <p:sldId id="278" r:id="rId14"/>
    <p:sldId id="291" r:id="rId15"/>
    <p:sldId id="279" r:id="rId16"/>
    <p:sldId id="280" r:id="rId17"/>
    <p:sldId id="257" r:id="rId18"/>
    <p:sldId id="284" r:id="rId19"/>
    <p:sldId id="292" r:id="rId20"/>
    <p:sldId id="285" r:id="rId21"/>
    <p:sldId id="286" r:id="rId22"/>
    <p:sldId id="281" r:id="rId23"/>
    <p:sldId id="282" r:id="rId24"/>
    <p:sldId id="283" r:id="rId25"/>
    <p:sldId id="287" r:id="rId26"/>
    <p:sldId id="288" r:id="rId27"/>
    <p:sldId id="276" r:id="rId28"/>
    <p:sldId id="271" r:id="rId29"/>
    <p:sldId id="272" r:id="rId30"/>
    <p:sldId id="273"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07" autoAdjust="0"/>
  </p:normalViewPr>
  <p:slideViewPr>
    <p:cSldViewPr snapToGrid="0">
      <p:cViewPr varScale="1">
        <p:scale>
          <a:sx n="90" d="100"/>
          <a:sy n="90" d="100"/>
        </p:scale>
        <p:origin x="20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27A44-0D8A-4916-8372-FF726492F595}" type="datetimeFigureOut">
              <a:rPr lang="en-US" smtClean="0"/>
              <a:t>3/27/2016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C40B3-49ED-4BF8-8D9F-1157597DF48D}" type="slidenum">
              <a:rPr lang="en-US" smtClean="0"/>
              <a:t>‹#›</a:t>
            </a:fld>
            <a:endParaRPr lang="en-US"/>
          </a:p>
        </p:txBody>
      </p:sp>
    </p:spTree>
    <p:extLst>
      <p:ext uri="{BB962C8B-B14F-4D97-AF65-F5344CB8AC3E}">
        <p14:creationId xmlns:p14="http://schemas.microsoft.com/office/powerpoint/2010/main" val="37568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1</a:t>
            </a:fld>
            <a:endParaRPr lang="en-US"/>
          </a:p>
        </p:txBody>
      </p:sp>
    </p:spTree>
    <p:extLst>
      <p:ext uri="{BB962C8B-B14F-4D97-AF65-F5344CB8AC3E}">
        <p14:creationId xmlns:p14="http://schemas.microsoft.com/office/powerpoint/2010/main" val="393004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C40B3-49ED-4BF8-8D9F-1157597DF48D}" type="slidenum">
              <a:rPr lang="en-US" smtClean="0"/>
              <a:t>25</a:t>
            </a:fld>
            <a:endParaRPr lang="en-US"/>
          </a:p>
        </p:txBody>
      </p:sp>
    </p:spTree>
    <p:extLst>
      <p:ext uri="{BB962C8B-B14F-4D97-AF65-F5344CB8AC3E}">
        <p14:creationId xmlns:p14="http://schemas.microsoft.com/office/powerpoint/2010/main" val="219543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eclipse RCP technology</a:t>
            </a:r>
          </a:p>
          <a:p>
            <a:endParaRPr lang="en-US" dirty="0" smtClean="0"/>
          </a:p>
          <a:p>
            <a:r>
              <a:rPr lang="en-US" dirty="0" smtClean="0"/>
              <a:t>The adapter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adapter pattern is used extensively in Eclipse. The use of this pattern allows plug-ins to be loosely coupled, yet still be tightly integrated in the extremely dynamic Eclipse runtime environment.</a:t>
            </a:r>
          </a:p>
          <a:p>
            <a:endParaRPr lang="en-US" dirty="0" smtClean="0"/>
          </a:p>
          <a:p>
            <a:r>
              <a:rPr lang="en-US" dirty="0" smtClean="0"/>
              <a:t>Each application simply defines</a:t>
            </a:r>
            <a:r>
              <a:rPr lang="en-US" baseline="0" dirty="0" smtClean="0"/>
              <a:t> how to its model or context maps to a logEntry…</a:t>
            </a:r>
            <a:r>
              <a:rPr lang="en-US" baseline="0" dirty="0" err="1" smtClean="0"/>
              <a:t>eg</a:t>
            </a:r>
            <a:r>
              <a:rPr lang="en-US" baseline="0" dirty="0" smtClean="0"/>
              <a:t>, that is it. The application does not need to worry about creating/initializing/managing a log client, providing the UI pieces, etc…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26</a:t>
            </a:fld>
            <a:endParaRPr lang="en-US"/>
          </a:p>
        </p:txBody>
      </p:sp>
    </p:spTree>
    <p:extLst>
      <p:ext uri="{BB962C8B-B14F-4D97-AF65-F5344CB8AC3E}">
        <p14:creationId xmlns:p14="http://schemas.microsoft.com/office/powerpoint/2010/main" val="120402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a:t>
            </a:r>
            <a:r>
              <a:rPr lang="en-US" baseline="0" dirty="0" smtClean="0"/>
              <a:t> this slides gives an overview of the various pieces that represent the architecture of our controls and high level physics applications, tools and services along and their relation ship with each other. </a:t>
            </a:r>
          </a:p>
          <a:p>
            <a:r>
              <a:rPr lang="en-US" baseline="0" dirty="0" smtClean="0"/>
              <a:t>// maybe</a:t>
            </a:r>
          </a:p>
          <a:p>
            <a:r>
              <a:rPr lang="en-US" baseline="0" dirty="0" smtClean="0"/>
              <a:t>Epics (both v3 and v4) is the control system we use</a:t>
            </a:r>
          </a:p>
          <a:p>
            <a:r>
              <a:rPr lang="en-US" baseline="0" dirty="0" smtClean="0"/>
              <a:t>The core technologies provide the means to efficiently communicate with the Control system </a:t>
            </a:r>
          </a:p>
          <a:p>
            <a:r>
              <a:rPr lang="en-US" baseline="0" dirty="0" smtClean="0"/>
              <a:t>CS-Studio is our primary user interface tool</a:t>
            </a:r>
          </a:p>
        </p:txBody>
      </p:sp>
      <p:sp>
        <p:nvSpPr>
          <p:cNvPr id="4" name="Slide Number Placeholder 3"/>
          <p:cNvSpPr>
            <a:spLocks noGrp="1"/>
          </p:cNvSpPr>
          <p:nvPr>
            <p:ph type="sldNum" sz="quarter" idx="10"/>
          </p:nvPr>
        </p:nvSpPr>
        <p:spPr/>
        <p:txBody>
          <a:bodyPr/>
          <a:lstStyle/>
          <a:p>
            <a:fld id="{338157D2-CC46-456C-A3F8-6D0B9E1112B8}" type="slidenum">
              <a:rPr lang="en-US" smtClean="0"/>
              <a:t>28</a:t>
            </a:fld>
            <a:endParaRPr lang="en-US"/>
          </a:p>
        </p:txBody>
      </p:sp>
    </p:spTree>
    <p:extLst>
      <p:ext uri="{BB962C8B-B14F-4D97-AF65-F5344CB8AC3E}">
        <p14:creationId xmlns:p14="http://schemas.microsoft.com/office/powerpoint/2010/main" val="228345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a:t>
            </a:r>
            <a:r>
              <a:rPr lang="en-US" baseline="0" dirty="0" smtClean="0"/>
              <a:t> portable </a:t>
            </a:r>
            <a:r>
              <a:rPr lang="en-US" baseline="0" dirty="0" err="1" smtClean="0"/>
              <a:t>webclient</a:t>
            </a:r>
            <a:r>
              <a:rPr lang="en-US" baseline="0" dirty="0" smtClean="0"/>
              <a:t>  which provides the basic functionalities of being able to create, modify and search for log entries</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29</a:t>
            </a:fld>
            <a:endParaRPr lang="en-US"/>
          </a:p>
        </p:txBody>
      </p:sp>
    </p:spTree>
    <p:extLst>
      <p:ext uri="{BB962C8B-B14F-4D97-AF65-F5344CB8AC3E}">
        <p14:creationId xmlns:p14="http://schemas.microsoft.com/office/powerpoint/2010/main" val="317656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a:t>
            </a:r>
            <a:r>
              <a:rPr lang="en-US" baseline="0" dirty="0" smtClean="0"/>
              <a:t> portable </a:t>
            </a:r>
            <a:r>
              <a:rPr lang="en-US" baseline="0" dirty="0" err="1" smtClean="0"/>
              <a:t>webclient</a:t>
            </a:r>
            <a:r>
              <a:rPr lang="en-US" baseline="0" dirty="0" smtClean="0"/>
              <a:t>  which provides the basic functionalities of being able to create, modify and search for log entries</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30</a:t>
            </a:fld>
            <a:endParaRPr lang="en-US"/>
          </a:p>
        </p:txBody>
      </p:sp>
    </p:spTree>
    <p:extLst>
      <p:ext uri="{BB962C8B-B14F-4D97-AF65-F5344CB8AC3E}">
        <p14:creationId xmlns:p14="http://schemas.microsoft.com/office/powerpoint/2010/main" val="317656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shots</a:t>
            </a:r>
            <a:endParaRPr lang="en-US" dirty="0"/>
          </a:p>
        </p:txBody>
      </p:sp>
      <p:sp>
        <p:nvSpPr>
          <p:cNvPr id="4" name="Slide Number Placeholder 3"/>
          <p:cNvSpPr>
            <a:spLocks noGrp="1"/>
          </p:cNvSpPr>
          <p:nvPr>
            <p:ph type="sldNum" sz="quarter" idx="10"/>
          </p:nvPr>
        </p:nvSpPr>
        <p:spPr/>
        <p:txBody>
          <a:bodyPr/>
          <a:lstStyle/>
          <a:p>
            <a:fld id="{EAAA8532-E3E1-A74D-97F6-01D10F5811A5}" type="slidenum">
              <a:rPr lang="en-US" smtClean="0"/>
              <a:t>31</a:t>
            </a:fld>
            <a:endParaRPr lang="en-US"/>
          </a:p>
        </p:txBody>
      </p:sp>
    </p:spTree>
    <p:extLst>
      <p:ext uri="{BB962C8B-B14F-4D97-AF65-F5344CB8AC3E}">
        <p14:creationId xmlns:p14="http://schemas.microsoft.com/office/powerpoint/2010/main" val="192841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 – </a:t>
            </a:r>
            <a:r>
              <a:rPr lang="en-US" smtClean="0"/>
              <a:t>responsive feature</a:t>
            </a:r>
            <a:endParaRPr lang="en-US"/>
          </a:p>
        </p:txBody>
      </p:sp>
      <p:sp>
        <p:nvSpPr>
          <p:cNvPr id="4" name="Slide Number Placeholder 3"/>
          <p:cNvSpPr>
            <a:spLocks noGrp="1"/>
          </p:cNvSpPr>
          <p:nvPr>
            <p:ph type="sldNum" sz="quarter" idx="10"/>
          </p:nvPr>
        </p:nvSpPr>
        <p:spPr/>
        <p:txBody>
          <a:bodyPr/>
          <a:lstStyle/>
          <a:p>
            <a:fld id="{338157D2-CC46-456C-A3F8-6D0B9E1112B8}" type="slidenum">
              <a:rPr lang="en-US" smtClean="0"/>
              <a:t>32</a:t>
            </a:fld>
            <a:endParaRPr lang="en-US"/>
          </a:p>
        </p:txBody>
      </p:sp>
    </p:spTree>
    <p:extLst>
      <p:ext uri="{BB962C8B-B14F-4D97-AF65-F5344CB8AC3E}">
        <p14:creationId xmlns:p14="http://schemas.microsoft.com/office/powerpoint/2010/main" val="2030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might</a:t>
            </a:r>
            <a:r>
              <a:rPr lang="en-US" baseline="0" dirty="0" smtClean="0"/>
              <a:t> be useful to start with describing what a log entry contains</a:t>
            </a:r>
          </a:p>
          <a:p>
            <a:r>
              <a:rPr lang="en-US" baseline="0" dirty="0" smtClean="0"/>
              <a:t>Each log Entry has a create time, an owner, some text and may also contains some attachments – attachments can be any files</a:t>
            </a:r>
          </a:p>
          <a:p>
            <a:r>
              <a:rPr lang="en-US" baseline="0" dirty="0" smtClean="0"/>
              <a:t>Additionally </a:t>
            </a:r>
          </a:p>
          <a:p>
            <a:r>
              <a:rPr lang="en-US" baseline="0" dirty="0" smtClean="0"/>
              <a:t>Log entries have one or more logbooks and may have one of more tags – both logbook and tags provide a useful way of categorizing and grouping log entries into different logical groups.</a:t>
            </a:r>
          </a:p>
          <a:p>
            <a:r>
              <a:rPr lang="en-US" baseline="0" dirty="0" smtClean="0"/>
              <a:t>Finally we have properties which can be seen as a set of key values pairs </a:t>
            </a:r>
          </a:p>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5</a:t>
            </a:fld>
            <a:endParaRPr lang="en-US"/>
          </a:p>
        </p:txBody>
      </p:sp>
    </p:spTree>
    <p:extLst>
      <p:ext uri="{BB962C8B-B14F-4D97-AF65-F5344CB8AC3E}">
        <p14:creationId xmlns:p14="http://schemas.microsoft.com/office/powerpoint/2010/main" val="344174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a:t>
            </a:r>
            <a:r>
              <a:rPr lang="en-US" baseline="0" dirty="0" smtClean="0"/>
              <a:t> this slides gives an overview of the various pieces that represent the architecture of our controls and high level physics applications, tools and services along and their relation ship with each other. </a:t>
            </a:r>
          </a:p>
          <a:p>
            <a:r>
              <a:rPr lang="en-US" baseline="0" dirty="0" smtClean="0"/>
              <a:t>// maybe</a:t>
            </a:r>
          </a:p>
          <a:p>
            <a:r>
              <a:rPr lang="en-US" baseline="0" dirty="0" smtClean="0"/>
              <a:t>Epics (both v3 and v4) is the control system we use</a:t>
            </a:r>
          </a:p>
          <a:p>
            <a:r>
              <a:rPr lang="en-US" baseline="0" dirty="0" smtClean="0"/>
              <a:t>The core technologies provide the means to efficiently communicate with the Control system </a:t>
            </a:r>
          </a:p>
          <a:p>
            <a:r>
              <a:rPr lang="en-US" baseline="0" dirty="0" smtClean="0"/>
              <a:t>CS-Studio is our primary user interface tool</a:t>
            </a:r>
          </a:p>
        </p:txBody>
      </p:sp>
      <p:sp>
        <p:nvSpPr>
          <p:cNvPr id="4" name="Slide Number Placeholder 3"/>
          <p:cNvSpPr>
            <a:spLocks noGrp="1"/>
          </p:cNvSpPr>
          <p:nvPr>
            <p:ph type="sldNum" sz="quarter" idx="10"/>
          </p:nvPr>
        </p:nvSpPr>
        <p:spPr/>
        <p:txBody>
          <a:bodyPr/>
          <a:lstStyle/>
          <a:p>
            <a:fld id="{338157D2-CC46-456C-A3F8-6D0B9E1112B8}" type="slidenum">
              <a:rPr lang="en-US" smtClean="0"/>
              <a:t>7</a:t>
            </a:fld>
            <a:endParaRPr lang="en-US"/>
          </a:p>
        </p:txBody>
      </p:sp>
    </p:spTree>
    <p:extLst>
      <p:ext uri="{BB962C8B-B14F-4D97-AF65-F5344CB8AC3E}">
        <p14:creationId xmlns:p14="http://schemas.microsoft.com/office/powerpoint/2010/main" val="228345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of the </a:t>
            </a:r>
            <a:r>
              <a:rPr lang="en-US" baseline="0" dirty="0" err="1" smtClean="0"/>
              <a:t>olog</a:t>
            </a:r>
            <a:r>
              <a:rPr lang="en-US" baseline="0" dirty="0" smtClean="0"/>
              <a:t> service</a:t>
            </a:r>
          </a:p>
          <a:p>
            <a:pPr marL="171450" indent="-171450">
              <a:buFontTx/>
              <a:buChar char="-"/>
            </a:pPr>
            <a:r>
              <a:rPr lang="en-US" baseline="0" dirty="0" smtClean="0"/>
              <a:t>The ability to create and modify log entries</a:t>
            </a:r>
          </a:p>
          <a:p>
            <a:pPr marL="171450" indent="-171450">
              <a:buFontTx/>
              <a:buChar char="-"/>
            </a:pPr>
            <a:r>
              <a:rPr lang="en-US" baseline="0" dirty="0" smtClean="0"/>
              <a:t>Functionality to search</a:t>
            </a:r>
          </a:p>
          <a:p>
            <a:pPr marL="171450" indent="-171450">
              <a:buFontTx/>
              <a:buChar char="-"/>
            </a:pPr>
            <a:r>
              <a:rPr lang="en-US" baseline="0" dirty="0" smtClean="0"/>
              <a:t>The ability to organize log entries in multiple groups using logbooks, tags and properties</a:t>
            </a:r>
          </a:p>
          <a:p>
            <a:pPr marL="171450" indent="-171450">
              <a:buFontTx/>
              <a:buChar char="-"/>
            </a:pPr>
            <a:r>
              <a:rPr lang="en-US" baseline="0" dirty="0" smtClean="0"/>
              <a:t>Integrations with other tools and services like the controls system, applications in </a:t>
            </a:r>
            <a:r>
              <a:rPr lang="en-US" baseline="0" dirty="0" err="1" smtClean="0"/>
              <a:t>cs</a:t>
            </a:r>
            <a:r>
              <a:rPr lang="en-US" baseline="0" dirty="0" smtClean="0"/>
              <a:t>-studio and physics applications and services like save restore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8</a:t>
            </a:fld>
            <a:endParaRPr lang="en-US"/>
          </a:p>
        </p:txBody>
      </p:sp>
    </p:spTree>
    <p:extLst>
      <p:ext uri="{BB962C8B-B14F-4D97-AF65-F5344CB8AC3E}">
        <p14:creationId xmlns:p14="http://schemas.microsoft.com/office/powerpoint/2010/main" val="304333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handle n/w connection like setting up the connections, managing the authentication,</a:t>
            </a:r>
            <a:r>
              <a:rPr lang="en-US" baseline="0" dirty="0" smtClean="0"/>
              <a:t> creating the HTTP requests</a:t>
            </a:r>
            <a:endParaRPr lang="en-US" dirty="0" smtClean="0"/>
          </a:p>
          <a:p>
            <a:endParaRPr lang="en-US" dirty="0" smtClean="0"/>
          </a:p>
          <a:p>
            <a:r>
              <a:rPr lang="en-US" dirty="0" smtClean="0"/>
              <a:t>It also does the parsing of</a:t>
            </a:r>
            <a:r>
              <a:rPr lang="en-US" baseline="0" dirty="0" smtClean="0"/>
              <a:t> the XML or </a:t>
            </a:r>
            <a:r>
              <a:rPr lang="en-US" baseline="0" dirty="0" err="1" smtClean="0"/>
              <a:t>json</a:t>
            </a:r>
            <a:r>
              <a:rPr lang="en-US" baseline="0" dirty="0" smtClean="0"/>
              <a:t> data coming from the server to language specific objects</a:t>
            </a:r>
          </a:p>
          <a:p>
            <a:endParaRPr lang="en-US" baseline="0" dirty="0" smtClean="0"/>
          </a:p>
          <a:p>
            <a:r>
              <a:rPr lang="en-US" baseline="0" dirty="0" smtClean="0"/>
              <a:t>Provides common utility methods to manipulate the data returned by the service</a:t>
            </a:r>
          </a:p>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9</a:t>
            </a:fld>
            <a:endParaRPr lang="en-US"/>
          </a:p>
        </p:txBody>
      </p:sp>
    </p:spTree>
    <p:extLst>
      <p:ext uri="{BB962C8B-B14F-4D97-AF65-F5344CB8AC3E}">
        <p14:creationId xmlns:p14="http://schemas.microsoft.com/office/powerpoint/2010/main" val="477572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a:t>
            </a:r>
            <a:r>
              <a:rPr lang="en-US" baseline="0" dirty="0" smtClean="0"/>
              <a:t> this slides gives an overview of the various pieces that represent the architecture of our controls and high level physics applications, tools and services along and their relation ship with each other. </a:t>
            </a:r>
          </a:p>
          <a:p>
            <a:r>
              <a:rPr lang="en-US" baseline="0" dirty="0" smtClean="0"/>
              <a:t>// maybe</a:t>
            </a:r>
          </a:p>
          <a:p>
            <a:r>
              <a:rPr lang="en-US" baseline="0" dirty="0" smtClean="0"/>
              <a:t>Epics (both v3 and v4) is the control system we use</a:t>
            </a:r>
          </a:p>
          <a:p>
            <a:r>
              <a:rPr lang="en-US" baseline="0" dirty="0" smtClean="0"/>
              <a:t>The core technologies provide the means to efficiently communicate with the Control system </a:t>
            </a:r>
          </a:p>
          <a:p>
            <a:r>
              <a:rPr lang="en-US" baseline="0" dirty="0" smtClean="0"/>
              <a:t>CS-Studio is our primary user interface tool</a:t>
            </a:r>
          </a:p>
        </p:txBody>
      </p:sp>
      <p:sp>
        <p:nvSpPr>
          <p:cNvPr id="4" name="Slide Number Placeholder 3"/>
          <p:cNvSpPr>
            <a:spLocks noGrp="1"/>
          </p:cNvSpPr>
          <p:nvPr>
            <p:ph type="sldNum" sz="quarter" idx="10"/>
          </p:nvPr>
        </p:nvSpPr>
        <p:spPr/>
        <p:txBody>
          <a:bodyPr/>
          <a:lstStyle/>
          <a:p>
            <a:fld id="{338157D2-CC46-456C-A3F8-6D0B9E1112B8}" type="slidenum">
              <a:rPr lang="en-US" smtClean="0"/>
              <a:t>11</a:t>
            </a:fld>
            <a:endParaRPr lang="en-US"/>
          </a:p>
        </p:txBody>
      </p:sp>
    </p:spTree>
    <p:extLst>
      <p:ext uri="{BB962C8B-B14F-4D97-AF65-F5344CB8AC3E}">
        <p14:creationId xmlns:p14="http://schemas.microsoft.com/office/powerpoint/2010/main" val="228345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Cs-studio</a:t>
            </a:r>
            <a:r>
              <a:rPr lang="en-US" baseline="0" dirty="0" smtClean="0"/>
              <a:t> is a eclipse RCP for controls and physics tools</a:t>
            </a:r>
          </a:p>
          <a:p>
            <a:r>
              <a:rPr lang="en-US" baseline="0" dirty="0" smtClean="0"/>
              <a:t>The integrated environment provides a </a:t>
            </a:r>
            <a:endParaRPr lang="en-US" dirty="0" smtClean="0"/>
          </a:p>
          <a:p>
            <a:r>
              <a:rPr lang="en-US" dirty="0" smtClean="0"/>
              <a:t>A use case</a:t>
            </a:r>
          </a:p>
          <a:p>
            <a:r>
              <a:rPr lang="en-US" dirty="0" smtClean="0"/>
              <a:t>An</a:t>
            </a:r>
            <a:r>
              <a:rPr lang="en-US" baseline="0" dirty="0" smtClean="0"/>
              <a:t> alarm occurs, right click create log entry</a:t>
            </a:r>
          </a:p>
          <a:p>
            <a:r>
              <a:rPr lang="en-US" baseline="0" dirty="0" smtClean="0"/>
              <a:t>The log entry dialog is initialized with the alarm </a:t>
            </a:r>
            <a:r>
              <a:rPr lang="en-US" baseline="0" dirty="0" err="1" smtClean="0"/>
              <a:t>pv</a:t>
            </a:r>
            <a:r>
              <a:rPr lang="en-US" baseline="0" dirty="0" smtClean="0"/>
              <a:t>, status etc.</a:t>
            </a:r>
          </a:p>
          <a:p>
            <a:r>
              <a:rPr lang="en-US" baseline="0" dirty="0" smtClean="0"/>
              <a:t>Additionally you may also attach some time information so that when other people are reviewing the log entry they can easily bring up the other applications </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13</a:t>
            </a:fld>
            <a:endParaRPr lang="en-US"/>
          </a:p>
        </p:txBody>
      </p:sp>
    </p:spTree>
    <p:extLst>
      <p:ext uri="{BB962C8B-B14F-4D97-AF65-F5344CB8AC3E}">
        <p14:creationId xmlns:p14="http://schemas.microsoft.com/office/powerpoint/2010/main" val="333663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Cs-studio</a:t>
            </a:r>
            <a:r>
              <a:rPr lang="en-US" baseline="0" dirty="0" smtClean="0"/>
              <a:t> is a eclipse RCP for controls and physics tools</a:t>
            </a:r>
          </a:p>
          <a:p>
            <a:r>
              <a:rPr lang="en-US" baseline="0" dirty="0" smtClean="0"/>
              <a:t>The integrated environment provides a </a:t>
            </a:r>
            <a:endParaRPr lang="en-US" dirty="0" smtClean="0"/>
          </a:p>
          <a:p>
            <a:r>
              <a:rPr lang="en-US" dirty="0" smtClean="0"/>
              <a:t>A use case</a:t>
            </a:r>
          </a:p>
          <a:p>
            <a:r>
              <a:rPr lang="en-US" dirty="0" smtClean="0"/>
              <a:t>An</a:t>
            </a:r>
            <a:r>
              <a:rPr lang="en-US" baseline="0" dirty="0" smtClean="0"/>
              <a:t> alarm occurs, right click create log entry</a:t>
            </a:r>
          </a:p>
          <a:p>
            <a:r>
              <a:rPr lang="en-US" baseline="0" dirty="0" smtClean="0"/>
              <a:t>The log entry dialog is initialized with the alarm </a:t>
            </a:r>
            <a:r>
              <a:rPr lang="en-US" baseline="0" dirty="0" err="1" smtClean="0"/>
              <a:t>pv</a:t>
            </a:r>
            <a:r>
              <a:rPr lang="en-US" baseline="0" dirty="0" smtClean="0"/>
              <a:t>, status etc.</a:t>
            </a:r>
          </a:p>
          <a:p>
            <a:r>
              <a:rPr lang="en-US" baseline="0" dirty="0" smtClean="0"/>
              <a:t>Additionally you may also attach some time information so that when other people are reviewing the log entry they can easily bring up the other applications </a:t>
            </a:r>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16</a:t>
            </a:fld>
            <a:endParaRPr lang="en-US"/>
          </a:p>
        </p:txBody>
      </p:sp>
    </p:spTree>
    <p:extLst>
      <p:ext uri="{BB962C8B-B14F-4D97-AF65-F5344CB8AC3E}">
        <p14:creationId xmlns:p14="http://schemas.microsoft.com/office/powerpoint/2010/main" val="3336634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157D2-CC46-456C-A3F8-6D0B9E1112B8}" type="slidenum">
              <a:rPr lang="en-US" smtClean="0"/>
              <a:t>23</a:t>
            </a:fld>
            <a:endParaRPr lang="en-US"/>
          </a:p>
        </p:txBody>
      </p:sp>
    </p:spTree>
    <p:extLst>
      <p:ext uri="{BB962C8B-B14F-4D97-AF65-F5344CB8AC3E}">
        <p14:creationId xmlns:p14="http://schemas.microsoft.com/office/powerpoint/2010/main" val="111877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81281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6496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86085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43CDE4-8370-4E4E-8F42-07F93DD3B773}"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23947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3CDE4-8370-4E4E-8F42-07F93DD3B773}" type="datetimeFigureOut">
              <a:rPr lang="en-US" smtClean="0"/>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15928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43CDE4-8370-4E4E-8F42-07F93DD3B773}" type="datetimeFigureOut">
              <a:rPr lang="en-US" smtClean="0"/>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38038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3CDE4-8370-4E4E-8F42-07F93DD3B773}" type="datetimeFigureOut">
              <a:rPr lang="en-US" smtClean="0"/>
              <a:t>3/27/2016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5357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3CDE4-8370-4E4E-8F42-07F93DD3B773}" type="datetimeFigureOut">
              <a:rPr lang="en-US" smtClean="0"/>
              <a:t>3/27/2016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95915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3CDE4-8370-4E4E-8F42-07F93DD3B773}" type="datetimeFigureOut">
              <a:rPr lang="en-US" smtClean="0"/>
              <a:t>3/27/2016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87034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4927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3CDE4-8370-4E4E-8F42-07F93DD3B773}" type="datetimeFigureOut">
              <a:rPr lang="en-US" smtClean="0"/>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7A62E-2940-4A2D-88CE-E5FC0BE12EC1}" type="slidenum">
              <a:rPr lang="en-US" smtClean="0"/>
              <a:t>‹#›</a:t>
            </a:fld>
            <a:endParaRPr lang="en-US"/>
          </a:p>
        </p:txBody>
      </p:sp>
    </p:spTree>
    <p:extLst>
      <p:ext uri="{BB962C8B-B14F-4D97-AF65-F5344CB8AC3E}">
        <p14:creationId xmlns:p14="http://schemas.microsoft.com/office/powerpoint/2010/main" val="13875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3CDE4-8370-4E4E-8F42-07F93DD3B773}" type="datetimeFigureOut">
              <a:rPr lang="en-US" smtClean="0"/>
              <a:t>3/27/2016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7A62E-2940-4A2D-88CE-E5FC0BE12EC1}" type="slidenum">
              <a:rPr lang="en-US" smtClean="0"/>
              <a:t>‹#›</a:t>
            </a:fld>
            <a:endParaRPr lang="en-US"/>
          </a:p>
        </p:txBody>
      </p:sp>
    </p:spTree>
    <p:extLst>
      <p:ext uri="{BB962C8B-B14F-4D97-AF65-F5344CB8AC3E}">
        <p14:creationId xmlns:p14="http://schemas.microsoft.com/office/powerpoint/2010/main" val="38989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CS-Studio:</a:t>
            </a:r>
            <a:br>
              <a:rPr lang="en-US" dirty="0" smtClean="0"/>
            </a:br>
            <a:r>
              <a:rPr lang="en-US" dirty="0" smtClean="0"/>
              <a:t>Logging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55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CS-Studio &amp; </a:t>
            </a:r>
            <a:r>
              <a:rPr lang="en-US" dirty="0" err="1" smtClean="0"/>
              <a:t>Olog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6692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Straight Connector 134"/>
          <p:cNvCxnSpPr/>
          <p:nvPr/>
        </p:nvCxnSpPr>
        <p:spPr>
          <a:xfrm>
            <a:off x="5689600" y="4419600"/>
            <a:ext cx="60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5588000" y="4724400"/>
            <a:ext cx="711200" cy="0"/>
          </a:xfrm>
          <a:prstGeom prst="line">
            <a:avLst/>
          </a:prstGeom>
          <a:ln w="19050"/>
        </p:spPr>
        <p:style>
          <a:lnRef idx="2">
            <a:schemeClr val="dk1"/>
          </a:lnRef>
          <a:fillRef idx="0">
            <a:schemeClr val="dk1"/>
          </a:fillRef>
          <a:effectRef idx="1">
            <a:schemeClr val="dk1"/>
          </a:effectRef>
          <a:fontRef idx="minor">
            <a:schemeClr val="tx1"/>
          </a:fontRef>
        </p:style>
      </p:cxnSp>
      <p:sp>
        <p:nvSpPr>
          <p:cNvPr id="64" name="Rectangle 63"/>
          <p:cNvSpPr/>
          <p:nvPr/>
        </p:nvSpPr>
        <p:spPr>
          <a:xfrm>
            <a:off x="8636000" y="0"/>
            <a:ext cx="3556000" cy="5410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8636000" cy="1752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30400" y="2514600"/>
            <a:ext cx="36576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pvManager</a:t>
            </a:r>
            <a:endParaRPr lang="en-US" dirty="0"/>
          </a:p>
        </p:txBody>
      </p:sp>
      <p:sp>
        <p:nvSpPr>
          <p:cNvPr id="5" name="Rectangle 4"/>
          <p:cNvSpPr/>
          <p:nvPr/>
        </p:nvSpPr>
        <p:spPr>
          <a:xfrm>
            <a:off x="1930400" y="3352800"/>
            <a:ext cx="1930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Graphene</a:t>
            </a:r>
            <a:endParaRPr lang="en-US" dirty="0"/>
          </a:p>
        </p:txBody>
      </p:sp>
      <p:sp>
        <p:nvSpPr>
          <p:cNvPr id="7" name="Rectangle 6"/>
          <p:cNvSpPr/>
          <p:nvPr/>
        </p:nvSpPr>
        <p:spPr>
          <a:xfrm>
            <a:off x="412496"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9" name="Rectangle 8"/>
          <p:cNvSpPr/>
          <p:nvPr/>
        </p:nvSpPr>
        <p:spPr>
          <a:xfrm>
            <a:off x="434848" y="1066800"/>
            <a:ext cx="26121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client (JCA/CAJ)</a:t>
            </a:r>
            <a:endParaRPr lang="en-US" dirty="0"/>
          </a:p>
        </p:txBody>
      </p:sp>
      <p:sp>
        <p:nvSpPr>
          <p:cNvPr id="10" name="Rectangle 9"/>
          <p:cNvSpPr/>
          <p:nvPr/>
        </p:nvSpPr>
        <p:spPr>
          <a:xfrm>
            <a:off x="2032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6400" y="4267200"/>
            <a:ext cx="501904" cy="2288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CSS Core</a:t>
            </a:r>
            <a:endParaRPr lang="en-US" dirty="0"/>
          </a:p>
        </p:txBody>
      </p:sp>
      <p:sp>
        <p:nvSpPr>
          <p:cNvPr id="18" name="AutoShape 4"/>
          <p:cNvSpPr>
            <a:spLocks noChangeAspect="1" noChangeArrowheads="1" noTextEdit="1"/>
          </p:cNvSpPr>
          <p:nvPr/>
        </p:nvSpPr>
        <p:spPr bwMode="auto">
          <a:xfrm>
            <a:off x="9950451" y="5011739"/>
            <a:ext cx="1938867"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p:nvPr/>
        </p:nvSpPr>
        <p:spPr>
          <a:xfrm>
            <a:off x="9042401" y="1600200"/>
            <a:ext cx="2743200"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1034472" y="6282394"/>
            <a:ext cx="2450776" cy="273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1022096" y="5924740"/>
            <a:ext cx="2438400" cy="3073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DataBrowser</a:t>
            </a:r>
            <a:endParaRPr lang="en-US" dirty="0"/>
          </a:p>
        </p:txBody>
      </p:sp>
      <p:sp>
        <p:nvSpPr>
          <p:cNvPr id="48" name="Rectangle 47"/>
          <p:cNvSpPr/>
          <p:nvPr/>
        </p:nvSpPr>
        <p:spPr>
          <a:xfrm>
            <a:off x="1022096" y="5569606"/>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p>
        </p:txBody>
      </p:sp>
      <p:sp>
        <p:nvSpPr>
          <p:cNvPr id="50" name="Rectangle 49"/>
          <p:cNvSpPr/>
          <p:nvPr/>
        </p:nvSpPr>
        <p:spPr>
          <a:xfrm>
            <a:off x="132080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1" name="Rectangle 50"/>
          <p:cNvSpPr/>
          <p:nvPr/>
        </p:nvSpPr>
        <p:spPr>
          <a:xfrm>
            <a:off x="224028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2" name="Rectangle 51"/>
          <p:cNvSpPr/>
          <p:nvPr/>
        </p:nvSpPr>
        <p:spPr>
          <a:xfrm>
            <a:off x="4374896"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3" name="Rectangle 52"/>
          <p:cNvSpPr/>
          <p:nvPr/>
        </p:nvSpPr>
        <p:spPr>
          <a:xfrm>
            <a:off x="4397248" y="1066800"/>
            <a:ext cx="2612136"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r>
              <a:rPr lang="en-US" dirty="0" smtClean="0"/>
              <a:t> client</a:t>
            </a:r>
            <a:endParaRPr lang="en-US" dirty="0"/>
          </a:p>
        </p:txBody>
      </p:sp>
      <p:sp>
        <p:nvSpPr>
          <p:cNvPr id="54" name="Rectangle 53"/>
          <p:cNvSpPr/>
          <p:nvPr/>
        </p:nvSpPr>
        <p:spPr>
          <a:xfrm>
            <a:off x="41656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320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6" name="Rectangle 55"/>
          <p:cNvSpPr/>
          <p:nvPr/>
        </p:nvSpPr>
        <p:spPr>
          <a:xfrm>
            <a:off x="620268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7" name="TextBox 56"/>
          <p:cNvSpPr txBox="1"/>
          <p:nvPr/>
        </p:nvSpPr>
        <p:spPr>
          <a:xfrm>
            <a:off x="3352800" y="152400"/>
            <a:ext cx="609600" cy="369332"/>
          </a:xfrm>
          <a:prstGeom prst="rect">
            <a:avLst/>
          </a:prstGeom>
          <a:noFill/>
        </p:spPr>
        <p:txBody>
          <a:bodyPr wrap="square" rtlCol="0">
            <a:spAutoFit/>
          </a:bodyPr>
          <a:lstStyle/>
          <a:p>
            <a:r>
              <a:rPr lang="en-US" dirty="0" smtClean="0"/>
              <a:t>v3</a:t>
            </a:r>
            <a:endParaRPr lang="en-US" dirty="0"/>
          </a:p>
        </p:txBody>
      </p:sp>
      <p:sp>
        <p:nvSpPr>
          <p:cNvPr id="58" name="Rectangle 57"/>
          <p:cNvSpPr/>
          <p:nvPr/>
        </p:nvSpPr>
        <p:spPr>
          <a:xfrm>
            <a:off x="6604000" y="2819400"/>
            <a:ext cx="5384800" cy="3886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315200" y="152400"/>
            <a:ext cx="609600" cy="369332"/>
          </a:xfrm>
          <a:prstGeom prst="rect">
            <a:avLst/>
          </a:prstGeom>
          <a:noFill/>
        </p:spPr>
        <p:txBody>
          <a:bodyPr wrap="square" rtlCol="0">
            <a:spAutoFit/>
          </a:bodyPr>
          <a:lstStyle/>
          <a:p>
            <a:r>
              <a:rPr lang="en-US" dirty="0" smtClean="0"/>
              <a:t>v4</a:t>
            </a:r>
            <a:endParaRPr lang="en-US" dirty="0"/>
          </a:p>
        </p:txBody>
      </p:sp>
      <p:sp>
        <p:nvSpPr>
          <p:cNvPr id="33" name="Rectangle 32"/>
          <p:cNvSpPr/>
          <p:nvPr/>
        </p:nvSpPr>
        <p:spPr>
          <a:xfrm>
            <a:off x="8026400" y="0"/>
            <a:ext cx="609600" cy="1752600"/>
          </a:xfrm>
          <a:prstGeom prst="rect">
            <a:avLst/>
          </a:prstGeom>
          <a:no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75000"/>
                  </a:schemeClr>
                </a:solidFill>
              </a:rPr>
              <a:t>Publish/subscribe</a:t>
            </a:r>
            <a:endParaRPr lang="en-US" sz="1600" dirty="0">
              <a:solidFill>
                <a:schemeClr val="tx2">
                  <a:lumMod val="75000"/>
                </a:schemeClr>
              </a:solidFill>
            </a:endParaRPr>
          </a:p>
        </p:txBody>
      </p:sp>
      <p:sp>
        <p:nvSpPr>
          <p:cNvPr id="63" name="Rectangle 62"/>
          <p:cNvSpPr/>
          <p:nvPr/>
        </p:nvSpPr>
        <p:spPr>
          <a:xfrm>
            <a:off x="8839200" y="838200"/>
            <a:ext cx="31496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636000" y="0"/>
            <a:ext cx="3556000" cy="381000"/>
          </a:xfrm>
          <a:prstGeom prst="rect">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solidFill>
                  <a:schemeClr val="accent5">
                    <a:lumMod val="75000"/>
                  </a:schemeClr>
                </a:solidFill>
              </a:rPr>
              <a:t>Command/response</a:t>
            </a:r>
            <a:endParaRPr lang="en-US" sz="1600" dirty="0">
              <a:solidFill>
                <a:schemeClr val="accent5">
                  <a:lumMod val="75000"/>
                </a:schemeClr>
              </a:solidFill>
            </a:endParaRPr>
          </a:p>
        </p:txBody>
      </p:sp>
      <p:sp>
        <p:nvSpPr>
          <p:cNvPr id="66" name="TextBox 65"/>
          <p:cNvSpPr txBox="1"/>
          <p:nvPr/>
        </p:nvSpPr>
        <p:spPr>
          <a:xfrm>
            <a:off x="11277600" y="428228"/>
            <a:ext cx="711200" cy="369332"/>
          </a:xfrm>
          <a:prstGeom prst="rect">
            <a:avLst/>
          </a:prstGeom>
          <a:noFill/>
        </p:spPr>
        <p:txBody>
          <a:bodyPr wrap="square" rtlCol="0">
            <a:spAutoFit/>
          </a:bodyPr>
          <a:lstStyle/>
          <a:p>
            <a:pPr algn="r"/>
            <a:r>
              <a:rPr lang="en-US" dirty="0" smtClean="0"/>
              <a:t>v4</a:t>
            </a:r>
            <a:endParaRPr lang="en-US" dirty="0"/>
          </a:p>
        </p:txBody>
      </p:sp>
      <p:sp>
        <p:nvSpPr>
          <p:cNvPr id="67" name="Rectangle 66"/>
          <p:cNvSpPr/>
          <p:nvPr/>
        </p:nvSpPr>
        <p:spPr>
          <a:xfrm>
            <a:off x="9042401" y="990600"/>
            <a:ext cx="2743201"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Masar</a:t>
            </a:r>
            <a:endParaRPr lang="en-US" dirty="0"/>
          </a:p>
        </p:txBody>
      </p:sp>
      <p:sp>
        <p:nvSpPr>
          <p:cNvPr id="68" name="Rectangle 67"/>
          <p:cNvSpPr/>
          <p:nvPr/>
        </p:nvSpPr>
        <p:spPr>
          <a:xfrm>
            <a:off x="9042400" y="4648200"/>
            <a:ext cx="273304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0" name="Rectangle 69"/>
          <p:cNvSpPr/>
          <p:nvPr/>
        </p:nvSpPr>
        <p:spPr>
          <a:xfrm>
            <a:off x="4775200" y="2057402"/>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endParaRPr lang="en-US" dirty="0"/>
          </a:p>
        </p:txBody>
      </p:sp>
      <p:sp>
        <p:nvSpPr>
          <p:cNvPr id="71" name="Rectangle 70"/>
          <p:cNvSpPr/>
          <p:nvPr/>
        </p:nvSpPr>
        <p:spPr>
          <a:xfrm>
            <a:off x="2743200" y="2057400"/>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a:t>
            </a:r>
            <a:endParaRPr lang="en-US" dirty="0"/>
          </a:p>
        </p:txBody>
      </p:sp>
      <p:sp>
        <p:nvSpPr>
          <p:cNvPr id="72" name="Rectangle 71"/>
          <p:cNvSpPr/>
          <p:nvPr/>
        </p:nvSpPr>
        <p:spPr>
          <a:xfrm>
            <a:off x="3759200" y="2057401"/>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43" name="Rectangle 42"/>
          <p:cNvSpPr/>
          <p:nvPr/>
        </p:nvSpPr>
        <p:spPr>
          <a:xfrm>
            <a:off x="7112000" y="3124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5" name="Rectangle 44"/>
          <p:cNvSpPr/>
          <p:nvPr/>
        </p:nvSpPr>
        <p:spPr>
          <a:xfrm>
            <a:off x="7112000" y="3886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9" name="Rectangle 48"/>
          <p:cNvSpPr/>
          <p:nvPr/>
        </p:nvSpPr>
        <p:spPr>
          <a:xfrm>
            <a:off x="7112000" y="4648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4" name="Rectangle 73"/>
          <p:cNvSpPr/>
          <p:nvPr/>
        </p:nvSpPr>
        <p:spPr>
          <a:xfrm>
            <a:off x="9144001" y="5486401"/>
            <a:ext cx="2657137" cy="307777"/>
          </a:xfrm>
          <a:prstGeom prst="rect">
            <a:avLst/>
          </a:prstGeom>
        </p:spPr>
        <p:txBody>
          <a:bodyPr wrap="square">
            <a:spAutoFit/>
          </a:bodyPr>
          <a:lstStyle/>
          <a:p>
            <a:pPr algn="r"/>
            <a:r>
              <a:rPr lang="en-US" sz="1400" i="1" dirty="0" smtClean="0"/>
              <a:t>Scripts and utilities</a:t>
            </a:r>
            <a:endParaRPr lang="en-US" sz="1400" i="1" dirty="0"/>
          </a:p>
        </p:txBody>
      </p:sp>
      <p:sp>
        <p:nvSpPr>
          <p:cNvPr id="75" name="Rectangle 74"/>
          <p:cNvSpPr/>
          <p:nvPr/>
        </p:nvSpPr>
        <p:spPr>
          <a:xfrm>
            <a:off x="6908800" y="5867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Logbook</a:t>
            </a:r>
            <a:endParaRPr lang="en-US" dirty="0"/>
          </a:p>
        </p:txBody>
      </p:sp>
      <p:sp>
        <p:nvSpPr>
          <p:cNvPr id="76" name="Rectangle 75"/>
          <p:cNvSpPr/>
          <p:nvPr/>
        </p:nvSpPr>
        <p:spPr>
          <a:xfrm>
            <a:off x="6908800" y="6248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7" name="Rectangle 76"/>
          <p:cNvSpPr/>
          <p:nvPr/>
        </p:nvSpPr>
        <p:spPr>
          <a:xfrm>
            <a:off x="6400801" y="5486401"/>
            <a:ext cx="2860337" cy="307777"/>
          </a:xfrm>
          <a:prstGeom prst="rect">
            <a:avLst/>
          </a:prstGeom>
        </p:spPr>
        <p:txBody>
          <a:bodyPr wrap="square">
            <a:spAutoFit/>
          </a:bodyPr>
          <a:lstStyle/>
          <a:p>
            <a:pPr algn="r"/>
            <a:r>
              <a:rPr lang="en-US" sz="1400" i="1" dirty="0" smtClean="0"/>
              <a:t>Web UI and other clients</a:t>
            </a:r>
            <a:endParaRPr lang="en-US" sz="1400" i="1" dirty="0"/>
          </a:p>
        </p:txBody>
      </p:sp>
      <p:cxnSp>
        <p:nvCxnSpPr>
          <p:cNvPr id="79" name="Straight Connector 78"/>
          <p:cNvCxnSpPr/>
          <p:nvPr/>
        </p:nvCxnSpPr>
        <p:spPr>
          <a:xfrm>
            <a:off x="6299200" y="3429000"/>
            <a:ext cx="0" cy="2057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6299200" y="5486400"/>
            <a:ext cx="314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9448800" y="5486400"/>
            <a:ext cx="0" cy="914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5" name="Straight Connector 84"/>
          <p:cNvCxnSpPr>
            <a:endCxn id="73" idx="1"/>
          </p:cNvCxnSpPr>
          <p:nvPr/>
        </p:nvCxnSpPr>
        <p:spPr>
          <a:xfrm>
            <a:off x="94488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7" name="Straight Connector 86"/>
          <p:cNvCxnSpPr>
            <a:endCxn id="75" idx="3"/>
          </p:cNvCxnSpPr>
          <p:nvPr/>
        </p:nvCxnSpPr>
        <p:spPr>
          <a:xfrm flipH="1">
            <a:off x="91440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9" name="Straight Connector 88"/>
          <p:cNvCxnSpPr>
            <a:endCxn id="62" idx="1"/>
          </p:cNvCxnSpPr>
          <p:nvPr/>
        </p:nvCxnSpPr>
        <p:spPr>
          <a:xfrm>
            <a:off x="94488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91" name="Straight Connector 90"/>
          <p:cNvCxnSpPr>
            <a:endCxn id="76" idx="3"/>
          </p:cNvCxnSpPr>
          <p:nvPr/>
        </p:nvCxnSpPr>
        <p:spPr>
          <a:xfrm flipH="1">
            <a:off x="91440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23" name="Straight Arrow Connector 122"/>
          <p:cNvCxnSpPr>
            <a:endCxn id="43" idx="1"/>
          </p:cNvCxnSpPr>
          <p:nvPr/>
        </p:nvCxnSpPr>
        <p:spPr>
          <a:xfrm>
            <a:off x="62992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endCxn id="45" idx="1"/>
          </p:cNvCxnSpPr>
          <p:nvPr/>
        </p:nvCxnSpPr>
        <p:spPr>
          <a:xfrm>
            <a:off x="62992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49" idx="1"/>
          </p:cNvCxnSpPr>
          <p:nvPr/>
        </p:nvCxnSpPr>
        <p:spPr>
          <a:xfrm>
            <a:off x="62992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stCxn id="43" idx="3"/>
          </p:cNvCxnSpPr>
          <p:nvPr/>
        </p:nvCxnSpPr>
        <p:spPr>
          <a:xfrm>
            <a:off x="82296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45" idx="3"/>
          </p:cNvCxnSpPr>
          <p:nvPr/>
        </p:nvCxnSpPr>
        <p:spPr>
          <a:xfrm>
            <a:off x="82296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49" idx="3"/>
            <a:endCxn id="68" idx="1"/>
          </p:cNvCxnSpPr>
          <p:nvPr/>
        </p:nvCxnSpPr>
        <p:spPr>
          <a:xfrm>
            <a:off x="82296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70" idx="0"/>
          </p:cNvCxnSpPr>
          <p:nvPr/>
        </p:nvCxnSpPr>
        <p:spPr>
          <a:xfrm flipV="1">
            <a:off x="5181600" y="1447800"/>
            <a:ext cx="0" cy="6096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p:nvPr/>
        </p:nvCxnSpPr>
        <p:spPr>
          <a:xfrm flipV="1">
            <a:off x="2235200" y="1447802"/>
            <a:ext cx="0" cy="7619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1930400" y="2057400"/>
            <a:ext cx="609600" cy="381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US" dirty="0"/>
          </a:p>
        </p:txBody>
      </p:sp>
      <p:sp>
        <p:nvSpPr>
          <p:cNvPr id="147" name="Rectangle 146"/>
          <p:cNvSpPr/>
          <p:nvPr/>
        </p:nvSpPr>
        <p:spPr>
          <a:xfrm>
            <a:off x="203200" y="1905000"/>
            <a:ext cx="56896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892800" y="1828801"/>
            <a:ext cx="2641600" cy="369332"/>
          </a:xfrm>
          <a:prstGeom prst="rect">
            <a:avLst/>
          </a:prstGeom>
        </p:spPr>
        <p:txBody>
          <a:bodyPr wrap="square">
            <a:spAutoFit/>
          </a:bodyPr>
          <a:lstStyle/>
          <a:p>
            <a:r>
              <a:rPr lang="en-US" dirty="0" smtClean="0"/>
              <a:t>Core Client Technologies</a:t>
            </a:r>
            <a:endParaRPr lang="en-US" dirty="0"/>
          </a:p>
        </p:txBody>
      </p:sp>
      <p:sp>
        <p:nvSpPr>
          <p:cNvPr id="156" name="Rectangle 155"/>
          <p:cNvSpPr/>
          <p:nvPr/>
        </p:nvSpPr>
        <p:spPr>
          <a:xfrm>
            <a:off x="203200" y="2057400"/>
            <a:ext cx="172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Sources</a:t>
            </a:r>
            <a:endParaRPr lang="en-US" sz="1400" i="1" dirty="0">
              <a:solidFill>
                <a:schemeClr val="tx1"/>
              </a:solidFill>
            </a:endParaRPr>
          </a:p>
        </p:txBody>
      </p:sp>
      <p:sp>
        <p:nvSpPr>
          <p:cNvPr id="157" name="Rectangle 156"/>
          <p:cNvSpPr/>
          <p:nvPr/>
        </p:nvSpPr>
        <p:spPr>
          <a:xfrm>
            <a:off x="0" y="2514600"/>
            <a:ext cx="1930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Aggregation</a:t>
            </a:r>
            <a:endParaRPr lang="en-US" sz="1400" i="1" dirty="0">
              <a:solidFill>
                <a:schemeClr val="tx1"/>
              </a:solidFill>
            </a:endParaRPr>
          </a:p>
        </p:txBody>
      </p:sp>
      <p:sp>
        <p:nvSpPr>
          <p:cNvPr id="158" name="Rectangle 157"/>
          <p:cNvSpPr/>
          <p:nvPr/>
        </p:nvSpPr>
        <p:spPr>
          <a:xfrm>
            <a:off x="203200" y="3352800"/>
            <a:ext cx="172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Visualization</a:t>
            </a:r>
            <a:endParaRPr lang="en-US" sz="1400" i="1" dirty="0">
              <a:solidFill>
                <a:schemeClr val="tx1"/>
              </a:solidFill>
            </a:endParaRPr>
          </a:p>
        </p:txBody>
      </p:sp>
      <p:sp>
        <p:nvSpPr>
          <p:cNvPr id="159" name="Rectangle 158"/>
          <p:cNvSpPr/>
          <p:nvPr/>
        </p:nvSpPr>
        <p:spPr>
          <a:xfrm>
            <a:off x="1930400" y="2971800"/>
            <a:ext cx="24384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vTypes</a:t>
            </a:r>
            <a:endParaRPr lang="en-US" dirty="0"/>
          </a:p>
        </p:txBody>
      </p:sp>
      <p:sp>
        <p:nvSpPr>
          <p:cNvPr id="160" name="Rectangle 159"/>
          <p:cNvSpPr/>
          <p:nvPr/>
        </p:nvSpPr>
        <p:spPr>
          <a:xfrm>
            <a:off x="203200" y="2971800"/>
            <a:ext cx="172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Definition</a:t>
            </a:r>
            <a:endParaRPr lang="en-US" sz="1400" i="1" dirty="0">
              <a:solidFill>
                <a:schemeClr val="tx1"/>
              </a:solidFill>
            </a:endParaRPr>
          </a:p>
        </p:txBody>
      </p:sp>
      <p:cxnSp>
        <p:nvCxnSpPr>
          <p:cNvPr id="162" name="Straight Arrow Connector 161"/>
          <p:cNvCxnSpPr/>
          <p:nvPr/>
        </p:nvCxnSpPr>
        <p:spPr>
          <a:xfrm flipV="1">
            <a:off x="5283200" y="2895600"/>
            <a:ext cx="0" cy="6858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4" name="Straight Arrow Connector 163"/>
          <p:cNvCxnSpPr>
            <a:endCxn id="159" idx="3"/>
          </p:cNvCxnSpPr>
          <p:nvPr/>
        </p:nvCxnSpPr>
        <p:spPr>
          <a:xfrm flipH="1">
            <a:off x="4368800" y="3124200"/>
            <a:ext cx="914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6" name="Straight Arrow Connector 165"/>
          <p:cNvCxnSpPr>
            <a:endCxn id="5" idx="3"/>
          </p:cNvCxnSpPr>
          <p:nvPr/>
        </p:nvCxnSpPr>
        <p:spPr>
          <a:xfrm flipH="1">
            <a:off x="3860800" y="3581400"/>
            <a:ext cx="2438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021080" y="5214472"/>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BEAST</a:t>
            </a:r>
          </a:p>
        </p:txBody>
      </p:sp>
      <p:sp>
        <p:nvSpPr>
          <p:cNvPr id="60" name="Rectangle 59"/>
          <p:cNvSpPr/>
          <p:nvPr/>
        </p:nvSpPr>
        <p:spPr>
          <a:xfrm>
            <a:off x="6807201" y="2819401"/>
            <a:ext cx="1539537" cy="307777"/>
          </a:xfrm>
          <a:prstGeom prst="rect">
            <a:avLst/>
          </a:prstGeom>
        </p:spPr>
        <p:txBody>
          <a:bodyPr wrap="square">
            <a:spAutoFit/>
          </a:bodyPr>
          <a:lstStyle/>
          <a:p>
            <a:pPr algn="r"/>
            <a:r>
              <a:rPr lang="en-US" sz="1400" i="1" dirty="0" smtClean="0"/>
              <a:t>Java/Python</a:t>
            </a:r>
            <a:endParaRPr lang="en-US" sz="1400" i="1" dirty="0"/>
          </a:p>
        </p:txBody>
      </p:sp>
      <p:sp>
        <p:nvSpPr>
          <p:cNvPr id="73" name="Rectangle 72"/>
          <p:cNvSpPr/>
          <p:nvPr/>
        </p:nvSpPr>
        <p:spPr>
          <a:xfrm>
            <a:off x="9753600" y="5867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pyOlog</a:t>
            </a:r>
            <a:endParaRPr lang="en-US" dirty="0"/>
          </a:p>
        </p:txBody>
      </p:sp>
      <p:sp>
        <p:nvSpPr>
          <p:cNvPr id="62" name="Rectangle 61"/>
          <p:cNvSpPr/>
          <p:nvPr/>
        </p:nvSpPr>
        <p:spPr>
          <a:xfrm>
            <a:off x="9753600" y="6248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 name="Rectangle 1"/>
          <p:cNvSpPr/>
          <p:nvPr/>
        </p:nvSpPr>
        <p:spPr>
          <a:xfrm>
            <a:off x="9042401" y="3124200"/>
            <a:ext cx="2743201"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endParaRPr lang="en-US" dirty="0"/>
          </a:p>
        </p:txBody>
      </p:sp>
      <p:sp>
        <p:nvSpPr>
          <p:cNvPr id="59" name="TextBox 58"/>
          <p:cNvSpPr txBox="1"/>
          <p:nvPr/>
        </p:nvSpPr>
        <p:spPr>
          <a:xfrm>
            <a:off x="10887567" y="2438400"/>
            <a:ext cx="1101233" cy="369332"/>
          </a:xfrm>
          <a:prstGeom prst="rect">
            <a:avLst/>
          </a:prstGeom>
          <a:noFill/>
        </p:spPr>
        <p:txBody>
          <a:bodyPr wrap="none" rtlCol="0" anchor="b">
            <a:spAutoFit/>
          </a:bodyPr>
          <a:lstStyle/>
          <a:p>
            <a:pPr algn="r"/>
            <a:r>
              <a:rPr lang="en-US" dirty="0" err="1" smtClean="0"/>
              <a:t>AccelUtils</a:t>
            </a:r>
            <a:endParaRPr lang="en-US" dirty="0" smtClean="0"/>
          </a:p>
        </p:txBody>
      </p:sp>
      <p:sp>
        <p:nvSpPr>
          <p:cNvPr id="44" name="Rectangle 43"/>
          <p:cNvSpPr/>
          <p:nvPr/>
        </p:nvSpPr>
        <p:spPr>
          <a:xfrm>
            <a:off x="9144001" y="2819402"/>
            <a:ext cx="2657137" cy="307777"/>
          </a:xfrm>
          <a:prstGeom prst="rect">
            <a:avLst/>
          </a:prstGeom>
        </p:spPr>
        <p:txBody>
          <a:bodyPr wrap="square">
            <a:spAutoFit/>
          </a:bodyPr>
          <a:lstStyle/>
          <a:p>
            <a:pPr algn="r"/>
            <a:r>
              <a:rPr lang="en-US" sz="1400" i="1" dirty="0" smtClean="0"/>
              <a:t>Web based REST services</a:t>
            </a:r>
            <a:endParaRPr lang="en-US" sz="1400" i="1" dirty="0"/>
          </a:p>
        </p:txBody>
      </p:sp>
      <p:sp>
        <p:nvSpPr>
          <p:cNvPr id="40" name="Rectangle 39"/>
          <p:cNvSpPr/>
          <p:nvPr/>
        </p:nvSpPr>
        <p:spPr>
          <a:xfrm>
            <a:off x="9042400" y="3886200"/>
            <a:ext cx="2743203"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endParaRPr lang="en-US" dirty="0"/>
          </a:p>
        </p:txBody>
      </p:sp>
      <p:sp>
        <p:nvSpPr>
          <p:cNvPr id="15" name="Rectangle 14"/>
          <p:cNvSpPr/>
          <p:nvPr/>
        </p:nvSpPr>
        <p:spPr>
          <a:xfrm>
            <a:off x="1016000" y="42672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r>
              <a:rPr lang="en-US" dirty="0" smtClean="0"/>
              <a:t> Integration</a:t>
            </a:r>
            <a:endParaRPr lang="en-US" dirty="0"/>
          </a:p>
        </p:txBody>
      </p:sp>
      <p:sp>
        <p:nvSpPr>
          <p:cNvPr id="3" name="Rectangle 2"/>
          <p:cNvSpPr/>
          <p:nvPr/>
        </p:nvSpPr>
        <p:spPr>
          <a:xfrm>
            <a:off x="0" y="0"/>
            <a:ext cx="12192000" cy="6858000"/>
          </a:xfrm>
          <a:prstGeom prst="rect">
            <a:avLst/>
          </a:prstGeom>
          <a:solidFill>
            <a:srgbClr val="FFFFFF">
              <a:alpha val="44000"/>
            </a:srgb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03200" y="4114800"/>
            <a:ext cx="34544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16000" y="45720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r>
              <a:rPr lang="en-US" dirty="0" smtClean="0"/>
              <a:t> Integration</a:t>
            </a:r>
            <a:endParaRPr lang="en-US" dirty="0"/>
          </a:p>
        </p:txBody>
      </p:sp>
      <p:sp>
        <p:nvSpPr>
          <p:cNvPr id="19" name="TextBox 18"/>
          <p:cNvSpPr txBox="1"/>
          <p:nvPr/>
        </p:nvSpPr>
        <p:spPr>
          <a:xfrm>
            <a:off x="3759200" y="6336268"/>
            <a:ext cx="1085115" cy="369332"/>
          </a:xfrm>
          <a:prstGeom prst="rect">
            <a:avLst/>
          </a:prstGeom>
          <a:noFill/>
        </p:spPr>
        <p:txBody>
          <a:bodyPr wrap="none" rtlCol="0">
            <a:spAutoFit/>
          </a:bodyPr>
          <a:lstStyle/>
          <a:p>
            <a:r>
              <a:rPr lang="en-US" dirty="0" smtClean="0"/>
              <a:t>CS-Studio</a:t>
            </a:r>
            <a:endParaRPr lang="en-US" dirty="0"/>
          </a:p>
        </p:txBody>
      </p:sp>
      <p:sp>
        <p:nvSpPr>
          <p:cNvPr id="84" name="Rectangle 83"/>
          <p:cNvSpPr/>
          <p:nvPr/>
        </p:nvSpPr>
        <p:spPr>
          <a:xfrm>
            <a:off x="1034472" y="4859338"/>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Viewer</a:t>
            </a:r>
          </a:p>
        </p:txBody>
      </p:sp>
    </p:spTree>
    <p:extLst>
      <p:ext uri="{BB962C8B-B14F-4D97-AF65-F5344CB8AC3E}">
        <p14:creationId xmlns:p14="http://schemas.microsoft.com/office/powerpoint/2010/main" val="3434113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simple log entries</a:t>
            </a:r>
            <a:endParaRPr lang="en-US" dirty="0"/>
          </a:p>
        </p:txBody>
      </p:sp>
      <p:sp>
        <p:nvSpPr>
          <p:cNvPr id="4" name="Content Placeholder 3"/>
          <p:cNvSpPr>
            <a:spLocks noGrp="1"/>
          </p:cNvSpPr>
          <p:nvPr>
            <p:ph sz="half" idx="1"/>
          </p:nvPr>
        </p:nvSpPr>
        <p:spPr>
          <a:xfrm>
            <a:off x="838200" y="1825624"/>
            <a:ext cx="6104860" cy="4665963"/>
          </a:xfrm>
        </p:spPr>
        <p:txBody>
          <a:bodyPr>
            <a:normAutofit lnSpcReduction="10000"/>
          </a:bodyPr>
          <a:lstStyle/>
          <a:p>
            <a:r>
              <a:rPr lang="en-US" dirty="0" smtClean="0"/>
              <a:t>Create log </a:t>
            </a:r>
            <a:r>
              <a:rPr lang="en-US" dirty="0"/>
              <a:t>e</a:t>
            </a:r>
            <a:r>
              <a:rPr lang="en-US" dirty="0" smtClean="0"/>
              <a:t>ntry </a:t>
            </a:r>
          </a:p>
          <a:p>
            <a:pPr lvl="1"/>
            <a:r>
              <a:rPr lang="en-US" dirty="0" smtClean="0"/>
              <a:t>Toolbar</a:t>
            </a:r>
          </a:p>
          <a:p>
            <a:pPr lvl="1"/>
            <a:r>
              <a:rPr lang="en-US" dirty="0" smtClean="0"/>
              <a:t>Context Menu</a:t>
            </a:r>
          </a:p>
          <a:p>
            <a:r>
              <a:rPr lang="en-US" dirty="0" smtClean="0"/>
              <a:t>Create log entry dialog</a:t>
            </a:r>
          </a:p>
          <a:p>
            <a:pPr lvl="1"/>
            <a:r>
              <a:rPr lang="en-US" dirty="0" smtClean="0"/>
              <a:t>Required</a:t>
            </a:r>
          </a:p>
          <a:p>
            <a:pPr lvl="2"/>
            <a:r>
              <a:rPr lang="en-US" dirty="0" smtClean="0"/>
              <a:t>Authentication/Authorization info</a:t>
            </a:r>
          </a:p>
          <a:p>
            <a:pPr lvl="2"/>
            <a:r>
              <a:rPr lang="en-US" dirty="0" smtClean="0"/>
              <a:t>Log description</a:t>
            </a:r>
          </a:p>
          <a:p>
            <a:pPr lvl="2"/>
            <a:r>
              <a:rPr lang="en-US" dirty="0" smtClean="0"/>
              <a:t>Logbook</a:t>
            </a:r>
          </a:p>
          <a:p>
            <a:pPr lvl="2"/>
            <a:r>
              <a:rPr lang="en-US" dirty="0" smtClean="0"/>
              <a:t>Level</a:t>
            </a:r>
          </a:p>
          <a:p>
            <a:pPr lvl="1"/>
            <a:r>
              <a:rPr lang="en-US" dirty="0" smtClean="0"/>
              <a:t>Optional</a:t>
            </a:r>
          </a:p>
          <a:p>
            <a:pPr lvl="2"/>
            <a:r>
              <a:rPr lang="en-US" dirty="0" smtClean="0"/>
              <a:t>Tags</a:t>
            </a:r>
          </a:p>
          <a:p>
            <a:pPr lvl="2"/>
            <a:r>
              <a:rPr lang="en-US" dirty="0" smtClean="0"/>
              <a:t>Attachments </a:t>
            </a:r>
          </a:p>
          <a:p>
            <a:pPr lvl="2"/>
            <a:r>
              <a:rPr lang="en-US" dirty="0"/>
              <a:t>P</a:t>
            </a:r>
            <a:r>
              <a:rPr lang="en-US" dirty="0" smtClean="0"/>
              <a:t>roperties</a:t>
            </a:r>
          </a:p>
          <a:p>
            <a:pPr lvl="2"/>
            <a:endParaRPr lang="en-US" dirty="0" smtClean="0"/>
          </a:p>
          <a:p>
            <a:pPr lvl="1"/>
            <a:endParaRPr lang="en-US" dirty="0" smtClean="0"/>
          </a:p>
          <a:p>
            <a:endParaRPr lang="en-US" dirty="0"/>
          </a:p>
        </p:txBody>
      </p:sp>
      <p:pic>
        <p:nvPicPr>
          <p:cNvPr id="7" name="Content Placeholder 6"/>
          <p:cNvPicPr>
            <a:picLocks noGrp="1" noChangeAspect="1"/>
          </p:cNvPicPr>
          <p:nvPr>
            <p:ph sz="half" idx="2"/>
          </p:nvPr>
        </p:nvPicPr>
        <p:blipFill>
          <a:blip r:embed="rId2"/>
          <a:stretch>
            <a:fillRect/>
          </a:stretch>
        </p:blipFill>
        <p:spPr>
          <a:xfrm>
            <a:off x="7468374" y="1581075"/>
            <a:ext cx="3609975" cy="4910513"/>
          </a:xfrm>
          <a:prstGeom prst="rect">
            <a:avLst/>
          </a:prstGeom>
        </p:spPr>
      </p:pic>
      <p:pic>
        <p:nvPicPr>
          <p:cNvPr id="6" name="Picture 5"/>
          <p:cNvPicPr>
            <a:picLocks noChangeAspect="1"/>
          </p:cNvPicPr>
          <p:nvPr/>
        </p:nvPicPr>
        <p:blipFill>
          <a:blip r:embed="rId3"/>
          <a:stretch>
            <a:fillRect/>
          </a:stretch>
        </p:blipFill>
        <p:spPr>
          <a:xfrm>
            <a:off x="7468375" y="686594"/>
            <a:ext cx="3609975" cy="714375"/>
          </a:xfrm>
          <a:prstGeom prst="rect">
            <a:avLst/>
          </a:prstGeom>
        </p:spPr>
      </p:pic>
      <p:sp>
        <p:nvSpPr>
          <p:cNvPr id="8" name="Oval 7"/>
          <p:cNvSpPr/>
          <p:nvPr/>
        </p:nvSpPr>
        <p:spPr>
          <a:xfrm>
            <a:off x="8525159" y="940995"/>
            <a:ext cx="457200" cy="45720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8342279" y="758115"/>
            <a:ext cx="822960" cy="82296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8433719" y="849555"/>
            <a:ext cx="640080" cy="640080"/>
          </a:xfrm>
          <a:prstGeom prst="ellipse">
            <a:avLst/>
          </a:prstGeom>
          <a:noFill/>
          <a:ln w="127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3001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CS-Studio</a:t>
            </a:r>
            <a:endParaRPr lang="en-US" dirty="0"/>
          </a:p>
        </p:txBody>
      </p:sp>
      <p:sp>
        <p:nvSpPr>
          <p:cNvPr id="5" name="Content Placeholder 4"/>
          <p:cNvSpPr>
            <a:spLocks noGrp="1"/>
          </p:cNvSpPr>
          <p:nvPr>
            <p:ph idx="1"/>
          </p:nvPr>
        </p:nvSpPr>
        <p:spPr/>
        <p:txBody>
          <a:bodyPr/>
          <a:lstStyle/>
          <a:p>
            <a:r>
              <a:rPr lang="en-US" dirty="0" smtClean="0"/>
              <a:t>CS-Studio is an eclipse based framework for developing controls and physics applications</a:t>
            </a:r>
          </a:p>
          <a:p>
            <a:endParaRPr lang="en-US" dirty="0" smtClean="0"/>
          </a:p>
          <a:p>
            <a:r>
              <a:rPr lang="en-US" dirty="0" smtClean="0"/>
              <a:t>Seamless integration with </a:t>
            </a:r>
            <a:r>
              <a:rPr lang="en-US" dirty="0" smtClean="0"/>
              <a:t>applications</a:t>
            </a:r>
          </a:p>
          <a:p>
            <a:pPr lvl="1"/>
            <a:r>
              <a:rPr lang="en-US" dirty="0" smtClean="0"/>
              <a:t>Log </a:t>
            </a:r>
            <a:r>
              <a:rPr lang="en-US" dirty="0"/>
              <a:t>Entries initialized with application specific information</a:t>
            </a:r>
          </a:p>
          <a:p>
            <a:pPr lvl="1"/>
            <a:endParaRPr lang="en-US" dirty="0" smtClean="0"/>
          </a:p>
          <a:p>
            <a:endParaRPr lang="en-US" dirty="0"/>
          </a:p>
        </p:txBody>
      </p:sp>
    </p:spTree>
    <p:extLst>
      <p:ext uri="{BB962C8B-B14F-4D97-AF65-F5344CB8AC3E}">
        <p14:creationId xmlns:p14="http://schemas.microsoft.com/office/powerpoint/2010/main" val="220483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log entries from </a:t>
            </a:r>
            <a:r>
              <a:rPr lang="en-US" dirty="0" smtClean="0"/>
              <a:t>applications (</a:t>
            </a:r>
            <a:r>
              <a:rPr lang="en-US" dirty="0" err="1" smtClean="0"/>
              <a:t>Databrowser</a:t>
            </a:r>
            <a:r>
              <a:rPr lang="en-US" dirty="0" smtClean="0"/>
              <a:t>)</a:t>
            </a:r>
            <a:endParaRPr lang="en-US" dirty="0"/>
          </a:p>
        </p:txBody>
      </p:sp>
      <p:pic>
        <p:nvPicPr>
          <p:cNvPr id="6" name="Content Placeholder 5"/>
          <p:cNvPicPr>
            <a:picLocks noGrp="1" noChangeAspect="1"/>
          </p:cNvPicPr>
          <p:nvPr>
            <p:ph sz="half" idx="1"/>
          </p:nvPr>
        </p:nvPicPr>
        <p:blipFill>
          <a:blip r:embed="rId2"/>
          <a:stretch>
            <a:fillRect/>
          </a:stretch>
        </p:blipFill>
        <p:spPr>
          <a:xfrm>
            <a:off x="838200" y="1784002"/>
            <a:ext cx="5770422" cy="4193320"/>
          </a:xfrm>
          <a:prstGeom prst="rect">
            <a:avLst/>
          </a:prstGeom>
        </p:spPr>
      </p:pic>
      <p:pic>
        <p:nvPicPr>
          <p:cNvPr id="7" name="Content Placeholder 6"/>
          <p:cNvPicPr>
            <a:picLocks noGrp="1" noChangeAspect="1"/>
          </p:cNvPicPr>
          <p:nvPr>
            <p:ph sz="half" idx="2"/>
          </p:nvPr>
        </p:nvPicPr>
        <p:blipFill>
          <a:blip r:embed="rId3"/>
          <a:stretch>
            <a:fillRect/>
          </a:stretch>
        </p:blipFill>
        <p:spPr>
          <a:xfrm>
            <a:off x="7155712" y="1438439"/>
            <a:ext cx="3351603" cy="4632198"/>
          </a:xfrm>
          <a:prstGeom prst="rect">
            <a:avLst/>
          </a:prstGeom>
        </p:spPr>
      </p:pic>
    </p:spTree>
    <p:extLst>
      <p:ext uri="{BB962C8B-B14F-4D97-AF65-F5344CB8AC3E}">
        <p14:creationId xmlns:p14="http://schemas.microsoft.com/office/powerpoint/2010/main" val="4072726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log entries from </a:t>
            </a:r>
            <a:r>
              <a:rPr lang="en-US" dirty="0" smtClean="0"/>
              <a:t>applications (Alarm)</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1" y="1447800"/>
            <a:ext cx="8226449" cy="4773636"/>
          </a:xfrm>
        </p:spPr>
      </p:pic>
    </p:spTree>
    <p:extLst>
      <p:ext uri="{BB962C8B-B14F-4D97-AF65-F5344CB8AC3E}">
        <p14:creationId xmlns:p14="http://schemas.microsoft.com/office/powerpoint/2010/main" val="156548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log entries from </a:t>
            </a:r>
            <a:r>
              <a:rPr lang="en-US" dirty="0" smtClean="0"/>
              <a:t>applications (Alarm)</a:t>
            </a:r>
            <a:endParaRPr lang="en-US" dirty="0">
              <a:solidFill>
                <a:srgbClr val="FF0000"/>
              </a:solidFill>
            </a:endParaRPr>
          </a:p>
        </p:txBody>
      </p:sp>
      <p:sp>
        <p:nvSpPr>
          <p:cNvPr id="6" name="Content Placeholder 5"/>
          <p:cNvSpPr>
            <a:spLocks noGrp="1"/>
          </p:cNvSpPr>
          <p:nvPr>
            <p:ph sz="half" idx="1"/>
          </p:nvPr>
        </p:nvSpPr>
        <p:spPr/>
        <p:txBody>
          <a:bodyPr/>
          <a:lstStyle/>
          <a:p>
            <a:r>
              <a:rPr lang="en-US" dirty="0" smtClean="0"/>
              <a:t>Alarm </a:t>
            </a:r>
            <a:r>
              <a:rPr lang="en-US" dirty="0" smtClean="0"/>
              <a:t>server </a:t>
            </a:r>
          </a:p>
          <a:p>
            <a:pPr lvl="1"/>
            <a:r>
              <a:rPr lang="en-US" dirty="0" smtClean="0"/>
              <a:t>PV name</a:t>
            </a:r>
          </a:p>
          <a:p>
            <a:pPr lvl="1"/>
            <a:r>
              <a:rPr lang="en-US" dirty="0" smtClean="0"/>
              <a:t>Alarm status</a:t>
            </a:r>
          </a:p>
          <a:p>
            <a:pPr lvl="1"/>
            <a:r>
              <a:rPr lang="en-US" dirty="0" smtClean="0"/>
              <a:t>Alarm time</a:t>
            </a:r>
          </a:p>
          <a:p>
            <a:pPr lvl="1"/>
            <a:endParaRPr lang="en-US" dirty="0" smtClean="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9201" y="1484285"/>
            <a:ext cx="5181599" cy="4757795"/>
          </a:xfrm>
        </p:spPr>
      </p:pic>
    </p:spTree>
    <p:extLst>
      <p:ext uri="{BB962C8B-B14F-4D97-AF65-F5344CB8AC3E}">
        <p14:creationId xmlns:p14="http://schemas.microsoft.com/office/powerpoint/2010/main" val="593315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a:t>
            </a:r>
            <a:r>
              <a:rPr lang="en-US" dirty="0" err="1" smtClean="0"/>
              <a:t>ogviewer</a:t>
            </a:r>
            <a:endParaRPr lang="en-US" dirty="0"/>
          </a:p>
        </p:txBody>
      </p:sp>
      <p:sp>
        <p:nvSpPr>
          <p:cNvPr id="5" name="Content Placeholder 4"/>
          <p:cNvSpPr>
            <a:spLocks noGrp="1"/>
          </p:cNvSpPr>
          <p:nvPr>
            <p:ph idx="1"/>
          </p:nvPr>
        </p:nvSpPr>
        <p:spPr/>
        <p:txBody>
          <a:bodyPr/>
          <a:lstStyle/>
          <a:p>
            <a:r>
              <a:rPr lang="en-US" dirty="0" smtClean="0"/>
              <a:t>Search and view log entries from the </a:t>
            </a:r>
            <a:r>
              <a:rPr lang="en-US" dirty="0" err="1" smtClean="0"/>
              <a:t>Olog</a:t>
            </a:r>
            <a:r>
              <a:rPr lang="en-US" dirty="0" smtClean="0"/>
              <a:t> server</a:t>
            </a:r>
            <a:endParaRPr lang="en-US" dirty="0"/>
          </a:p>
        </p:txBody>
      </p:sp>
    </p:spTree>
    <p:extLst>
      <p:ext uri="{BB962C8B-B14F-4D97-AF65-F5344CB8AC3E}">
        <p14:creationId xmlns:p14="http://schemas.microsoft.com/office/powerpoint/2010/main" val="2246605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LogViewer</a:t>
            </a:r>
            <a:endParaRPr lang="en-US" dirty="0"/>
          </a:p>
        </p:txBody>
      </p:sp>
      <p:sp>
        <p:nvSpPr>
          <p:cNvPr id="3" name="Content Placeholder 2"/>
          <p:cNvSpPr>
            <a:spLocks noGrp="1"/>
          </p:cNvSpPr>
          <p:nvPr>
            <p:ph idx="1"/>
          </p:nvPr>
        </p:nvSpPr>
        <p:spPr/>
        <p:txBody>
          <a:bodyPr/>
          <a:lstStyle/>
          <a:p>
            <a:pPr marL="342900" lvl="1" indent="-342900">
              <a:spcBef>
                <a:spcPts val="1000"/>
              </a:spcBef>
            </a:pPr>
            <a:r>
              <a:rPr lang="en-US" dirty="0" smtClean="0"/>
              <a:t>Menu: </a:t>
            </a:r>
            <a:r>
              <a:rPr lang="en-US" dirty="0" smtClean="0"/>
              <a:t>Window </a:t>
            </a:r>
            <a:r>
              <a:rPr lang="en-US" dirty="0" smtClean="0">
                <a:sym typeface="Wingdings" panose="05000000000000000000" pitchFamily="2" charset="2"/>
              </a:rPr>
              <a:t> </a:t>
            </a:r>
            <a:r>
              <a:rPr lang="en-US" dirty="0" smtClean="0">
                <a:sym typeface="Wingdings" panose="05000000000000000000" pitchFamily="2" charset="2"/>
              </a:rPr>
              <a:t>New Perspective  </a:t>
            </a:r>
            <a:r>
              <a:rPr lang="en-US" dirty="0" err="1" smtClean="0">
                <a:sym typeface="Wingdings" panose="05000000000000000000" pitchFamily="2" charset="2"/>
              </a:rPr>
              <a:t>LogViewer</a:t>
            </a:r>
            <a:r>
              <a:rPr lang="en-US" dirty="0" smtClean="0">
                <a:sym typeface="Wingdings" panose="05000000000000000000" pitchFamily="2" charset="2"/>
              </a:rPr>
              <a:t> Perspective</a:t>
            </a:r>
            <a:endParaRPr lang="en-US" dirty="0" smtClean="0">
              <a:sym typeface="Wingdings" panose="05000000000000000000" pitchFamily="2" charset="2"/>
            </a:endParaRPr>
          </a:p>
          <a:p>
            <a:pPr marL="342900" lvl="1" indent="-342900">
              <a:spcBef>
                <a:spcPts val="1000"/>
              </a:spcBef>
            </a:pPr>
            <a:endParaRPr lang="en-US" dirty="0">
              <a:sym typeface="Wingdings" panose="05000000000000000000" pitchFamily="2" charset="2"/>
            </a:endParaRPr>
          </a:p>
          <a:p>
            <a:pPr marL="342900" lvl="1" indent="-342900">
              <a:spcBef>
                <a:spcPts val="1000"/>
              </a:spcBef>
            </a:pPr>
            <a:endParaRPr lang="en-US" dirty="0" smtClean="0">
              <a:sym typeface="Wingdings" panose="05000000000000000000" pitchFamily="2" charset="2"/>
            </a:endParaRPr>
          </a:p>
          <a:p>
            <a:endParaRPr lang="en-US" dirty="0"/>
          </a:p>
        </p:txBody>
      </p:sp>
      <p:pic>
        <p:nvPicPr>
          <p:cNvPr id="6" name="Picture 5"/>
          <p:cNvPicPr>
            <a:picLocks noChangeAspect="1"/>
          </p:cNvPicPr>
          <p:nvPr/>
        </p:nvPicPr>
        <p:blipFill>
          <a:blip r:embed="rId2"/>
          <a:stretch>
            <a:fillRect/>
          </a:stretch>
        </p:blipFill>
        <p:spPr>
          <a:xfrm>
            <a:off x="1254641" y="2256669"/>
            <a:ext cx="8285199" cy="4271831"/>
          </a:xfrm>
          <a:prstGeom prst="rect">
            <a:avLst/>
          </a:prstGeom>
        </p:spPr>
      </p:pic>
    </p:spTree>
    <p:extLst>
      <p:ext uri="{BB962C8B-B14F-4D97-AF65-F5344CB8AC3E}">
        <p14:creationId xmlns:p14="http://schemas.microsoft.com/office/powerpoint/2010/main" val="2339731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LogViewer</a:t>
            </a:r>
            <a:endParaRPr lang="en-US" dirty="0"/>
          </a:p>
        </p:txBody>
      </p:sp>
      <p:pic>
        <p:nvPicPr>
          <p:cNvPr id="4" name="Content Placeholder 3"/>
          <p:cNvPicPr>
            <a:picLocks noGrp="1" noChangeAspect="1"/>
          </p:cNvPicPr>
          <p:nvPr>
            <p:ph idx="1"/>
          </p:nvPr>
        </p:nvPicPr>
        <p:blipFill>
          <a:blip r:embed="rId2"/>
          <a:stretch>
            <a:fillRect/>
          </a:stretch>
        </p:blipFill>
        <p:spPr>
          <a:xfrm>
            <a:off x="3044757" y="1825625"/>
            <a:ext cx="6102486" cy="4351338"/>
          </a:xfrm>
          <a:prstGeom prst="rect">
            <a:avLst/>
          </a:prstGeom>
        </p:spPr>
      </p:pic>
    </p:spTree>
    <p:extLst>
      <p:ext uri="{BB962C8B-B14F-4D97-AF65-F5344CB8AC3E}">
        <p14:creationId xmlns:p14="http://schemas.microsoft.com/office/powerpoint/2010/main" val="34609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Olog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0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LogViewer</a:t>
            </a:r>
            <a:r>
              <a:rPr lang="en-US" dirty="0" smtClean="0"/>
              <a:t>: Search</a:t>
            </a:r>
            <a:endParaRPr lang="en-US" dirty="0"/>
          </a:p>
        </p:txBody>
      </p:sp>
      <p:sp>
        <p:nvSpPr>
          <p:cNvPr id="3" name="Content Placeholder 2"/>
          <p:cNvSpPr>
            <a:spLocks noGrp="1"/>
          </p:cNvSpPr>
          <p:nvPr>
            <p:ph sz="half" idx="1"/>
          </p:nvPr>
        </p:nvSpPr>
        <p:spPr/>
        <p:txBody>
          <a:bodyPr>
            <a:normAutofit lnSpcReduction="10000"/>
          </a:bodyPr>
          <a:lstStyle/>
          <a:p>
            <a:pPr marL="342900" lvl="1" indent="-342900">
              <a:spcBef>
                <a:spcPts val="1000"/>
              </a:spcBef>
            </a:pPr>
            <a:r>
              <a:rPr lang="en-US" dirty="0" smtClean="0"/>
              <a:t>Text search from the description or any text file attachments by simply typing the words</a:t>
            </a:r>
          </a:p>
          <a:p>
            <a:pPr marL="342900" lvl="1" indent="-342900">
              <a:spcBef>
                <a:spcPts val="1000"/>
              </a:spcBef>
            </a:pPr>
            <a:r>
              <a:rPr lang="en-US" dirty="0"/>
              <a:t>K</a:t>
            </a:r>
            <a:r>
              <a:rPr lang="en-US" dirty="0" smtClean="0"/>
              <a:t>eywords</a:t>
            </a:r>
          </a:p>
          <a:p>
            <a:pPr marL="800100" lvl="2" indent="-342900">
              <a:spcBef>
                <a:spcPts val="1000"/>
              </a:spcBef>
            </a:pPr>
            <a:r>
              <a:rPr lang="en-US" dirty="0" smtClean="0"/>
              <a:t>logbook, </a:t>
            </a:r>
            <a:r>
              <a:rPr lang="en-US" dirty="0" smtClean="0">
                <a:sym typeface="Wingdings" panose="05000000000000000000" pitchFamily="2" charset="2"/>
              </a:rPr>
              <a:t>tag, to and from</a:t>
            </a:r>
          </a:p>
          <a:p>
            <a:pPr marL="342900" lvl="1" indent="-342900">
              <a:spcBef>
                <a:spcPts val="1000"/>
              </a:spcBef>
            </a:pPr>
            <a:r>
              <a:rPr lang="en-US" dirty="0" smtClean="0">
                <a:sym typeface="Wingdings" panose="05000000000000000000" pitchFamily="2" charset="2"/>
              </a:rPr>
              <a:t>History</a:t>
            </a:r>
          </a:p>
          <a:p>
            <a:pPr marL="342900" lvl="1" indent="-342900">
              <a:spcBef>
                <a:spcPts val="1000"/>
              </a:spcBef>
            </a:pPr>
            <a:r>
              <a:rPr lang="en-US" dirty="0" smtClean="0">
                <a:sym typeface="Wingdings" panose="05000000000000000000" pitchFamily="2" charset="2"/>
              </a:rPr>
              <a:t>Wildcards</a:t>
            </a:r>
          </a:p>
          <a:p>
            <a:pPr marL="800100" lvl="2" indent="-342900">
              <a:spcBef>
                <a:spcPts val="1000"/>
              </a:spcBef>
            </a:pPr>
            <a:r>
              <a:rPr lang="en-US" dirty="0" smtClean="0">
                <a:sym typeface="Wingdings" panose="05000000000000000000" pitchFamily="2" charset="2"/>
              </a:rPr>
              <a:t>* and ?</a:t>
            </a:r>
            <a:endParaRPr lang="en-US" dirty="0">
              <a:sym typeface="Wingdings" panose="05000000000000000000" pitchFamily="2" charset="2"/>
            </a:endParaRPr>
          </a:p>
          <a:p>
            <a:pPr marL="0" lvl="1" indent="0">
              <a:spcBef>
                <a:spcPts val="1000"/>
              </a:spcBef>
              <a:buNone/>
            </a:pPr>
            <a:r>
              <a:rPr lang="en-US" dirty="0" smtClean="0">
                <a:sym typeface="Wingdings" panose="05000000000000000000" pitchFamily="2" charset="2"/>
              </a:rPr>
              <a:t>e.g. </a:t>
            </a:r>
          </a:p>
          <a:p>
            <a:pPr marL="0" lvl="1" indent="0">
              <a:spcBef>
                <a:spcPts val="1000"/>
              </a:spcBef>
              <a:buNone/>
            </a:pPr>
            <a:r>
              <a:rPr lang="en-US" dirty="0" smtClean="0">
                <a:sym typeface="Wingdings" panose="05000000000000000000" pitchFamily="2" charset="2"/>
              </a:rPr>
              <a:t>“Alarm from:last8Hours”</a:t>
            </a:r>
          </a:p>
          <a:p>
            <a:pPr marL="342900" lvl="1" indent="-342900">
              <a:spcBef>
                <a:spcPts val="1000"/>
              </a:spcBef>
            </a:pPr>
            <a:r>
              <a:rPr lang="en-US" dirty="0" err="1" smtClean="0">
                <a:sym typeface="Wingdings" panose="05000000000000000000" pitchFamily="2" charset="2"/>
              </a:rPr>
              <a:t>Adv</a:t>
            </a:r>
            <a:r>
              <a:rPr lang="en-US" dirty="0" smtClean="0">
                <a:sym typeface="Wingdings" panose="05000000000000000000" pitchFamily="2" charset="2"/>
              </a:rPr>
              <a:t> Search dialog</a:t>
            </a:r>
          </a:p>
          <a:p>
            <a:endParaRPr lang="en-US" dirty="0"/>
          </a:p>
        </p:txBody>
      </p:sp>
      <p:pic>
        <p:nvPicPr>
          <p:cNvPr id="6" name="Content Placeholder 5"/>
          <p:cNvPicPr>
            <a:picLocks noGrp="1" noChangeAspect="1"/>
          </p:cNvPicPr>
          <p:nvPr>
            <p:ph sz="half" idx="2"/>
          </p:nvPr>
        </p:nvPicPr>
        <p:blipFill>
          <a:blip r:embed="rId2"/>
          <a:stretch>
            <a:fillRect/>
          </a:stretch>
        </p:blipFill>
        <p:spPr>
          <a:xfrm>
            <a:off x="6019800" y="343720"/>
            <a:ext cx="5334000" cy="2693939"/>
          </a:xfrm>
          <a:prstGeom prst="rect">
            <a:avLst/>
          </a:prstGeom>
        </p:spPr>
      </p:pic>
      <p:pic>
        <p:nvPicPr>
          <p:cNvPr id="8" name="Picture 7"/>
          <p:cNvPicPr>
            <a:picLocks noChangeAspect="1"/>
          </p:cNvPicPr>
          <p:nvPr/>
        </p:nvPicPr>
        <p:blipFill>
          <a:blip r:embed="rId3"/>
          <a:stretch>
            <a:fillRect/>
          </a:stretch>
        </p:blipFill>
        <p:spPr>
          <a:xfrm>
            <a:off x="6019800" y="2663134"/>
            <a:ext cx="5334000" cy="1864687"/>
          </a:xfrm>
          <a:prstGeom prst="rect">
            <a:avLst/>
          </a:prstGeom>
        </p:spPr>
      </p:pic>
      <p:pic>
        <p:nvPicPr>
          <p:cNvPr id="7" name="Picture 6"/>
          <p:cNvPicPr>
            <a:picLocks noChangeAspect="1"/>
          </p:cNvPicPr>
          <p:nvPr/>
        </p:nvPicPr>
        <p:blipFill>
          <a:blip r:embed="rId4"/>
          <a:stretch>
            <a:fillRect/>
          </a:stretch>
        </p:blipFill>
        <p:spPr>
          <a:xfrm>
            <a:off x="6019800" y="3837995"/>
            <a:ext cx="5334000" cy="2622402"/>
          </a:xfrm>
          <a:prstGeom prst="rect">
            <a:avLst/>
          </a:prstGeom>
        </p:spPr>
      </p:pic>
    </p:spTree>
    <p:extLst>
      <p:ext uri="{BB962C8B-B14F-4D97-AF65-F5344CB8AC3E}">
        <p14:creationId xmlns:p14="http://schemas.microsoft.com/office/powerpoint/2010/main" val="1827849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 Entry context menu</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smtClean="0"/>
              <a:t>Reply:</a:t>
            </a:r>
          </a:p>
          <a:p>
            <a:pPr lvl="1"/>
            <a:r>
              <a:rPr lang="en-US" dirty="0" smtClean="0"/>
              <a:t>Open a dialog allowing you to edit a log entry</a:t>
            </a:r>
          </a:p>
          <a:p>
            <a:r>
              <a:rPr lang="en-US" dirty="0" smtClean="0"/>
              <a:t>Copy URL to clipboard:</a:t>
            </a:r>
          </a:p>
          <a:p>
            <a:pPr lvl="1"/>
            <a:r>
              <a:rPr lang="en-US" dirty="0" smtClean="0"/>
              <a:t>Provides the externally visible URL to access this specific log entry</a:t>
            </a:r>
          </a:p>
          <a:p>
            <a:r>
              <a:rPr lang="en-US" dirty="0" smtClean="0"/>
              <a:t>Export Logs:</a:t>
            </a:r>
          </a:p>
          <a:p>
            <a:pPr lvl="1"/>
            <a:r>
              <a:rPr lang="en-US" dirty="0" smtClean="0"/>
              <a:t>Export parts of the log entry to a .csv file</a:t>
            </a:r>
          </a:p>
          <a:p>
            <a:r>
              <a:rPr lang="en-US" dirty="0" smtClean="0"/>
              <a:t>View Details:</a:t>
            </a:r>
          </a:p>
          <a:p>
            <a:pPr lvl="1"/>
            <a:r>
              <a:rPr lang="en-US" dirty="0" smtClean="0"/>
              <a:t>Opens the log entry in the log entry details view (same as double click)</a:t>
            </a:r>
            <a:endParaRPr lang="en-US" dirty="0"/>
          </a:p>
        </p:txBody>
      </p:sp>
      <p:pic>
        <p:nvPicPr>
          <p:cNvPr id="7" name="Content Placeholder 6"/>
          <p:cNvPicPr>
            <a:picLocks noGrp="1" noChangeAspect="1"/>
          </p:cNvPicPr>
          <p:nvPr>
            <p:ph sz="half" idx="2"/>
          </p:nvPr>
        </p:nvPicPr>
        <p:blipFill>
          <a:blip r:embed="rId2"/>
          <a:stretch>
            <a:fillRect/>
          </a:stretch>
        </p:blipFill>
        <p:spPr>
          <a:xfrm>
            <a:off x="6172200" y="2978236"/>
            <a:ext cx="5181600" cy="2046116"/>
          </a:xfrm>
          <a:prstGeom prst="rect">
            <a:avLst/>
          </a:prstGeom>
        </p:spPr>
      </p:pic>
    </p:spTree>
    <p:extLst>
      <p:ext uri="{BB962C8B-B14F-4D97-AF65-F5344CB8AC3E}">
        <p14:creationId xmlns:p14="http://schemas.microsoft.com/office/powerpoint/2010/main" val="153812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 Log Entries</a:t>
            </a:r>
            <a:endParaRPr lang="en-US" dirty="0"/>
          </a:p>
        </p:txBody>
      </p:sp>
      <p:sp>
        <p:nvSpPr>
          <p:cNvPr id="3" name="Content Placeholder 2"/>
          <p:cNvSpPr>
            <a:spLocks noGrp="1"/>
          </p:cNvSpPr>
          <p:nvPr>
            <p:ph sz="half" idx="1"/>
          </p:nvPr>
        </p:nvSpPr>
        <p:spPr/>
        <p:txBody>
          <a:bodyPr/>
          <a:lstStyle/>
          <a:p>
            <a:r>
              <a:rPr lang="en-US" dirty="0" smtClean="0"/>
              <a:t>Save Context</a:t>
            </a:r>
          </a:p>
          <a:p>
            <a:pPr lvl="1"/>
            <a:r>
              <a:rPr lang="en-US" dirty="0" smtClean="0"/>
              <a:t>Configuration files for </a:t>
            </a:r>
            <a:r>
              <a:rPr lang="en-US" dirty="0" err="1" smtClean="0"/>
              <a:t>cs</a:t>
            </a:r>
            <a:r>
              <a:rPr lang="en-US" dirty="0" smtClean="0"/>
              <a:t>-studio applications </a:t>
            </a:r>
            <a:br>
              <a:rPr lang="en-US" dirty="0" smtClean="0"/>
            </a:br>
            <a:r>
              <a:rPr lang="en-US" dirty="0" smtClean="0"/>
              <a:t>(.</a:t>
            </a:r>
            <a:r>
              <a:rPr lang="en-US" dirty="0" err="1" smtClean="0"/>
              <a:t>plt</a:t>
            </a:r>
            <a:r>
              <a:rPr lang="en-US" dirty="0" smtClean="0"/>
              <a:t>)</a:t>
            </a:r>
          </a:p>
          <a:p>
            <a:pPr lvl="1"/>
            <a:r>
              <a:rPr lang="en-US" dirty="0" smtClean="0"/>
              <a:t>Controls system data (List of process variables)</a:t>
            </a:r>
          </a:p>
          <a:p>
            <a:pPr lvl="1"/>
            <a:r>
              <a:rPr lang="en-US" dirty="0" smtClean="0"/>
              <a:t>Information </a:t>
            </a:r>
            <a:r>
              <a:rPr lang="en-US" smtClean="0"/>
              <a:t>related to other </a:t>
            </a:r>
            <a:r>
              <a:rPr lang="en-US" dirty="0" smtClean="0"/>
              <a:t>services</a:t>
            </a:r>
            <a:br>
              <a:rPr lang="en-US" dirty="0" smtClean="0"/>
            </a:br>
            <a:r>
              <a:rPr lang="en-US" dirty="0" smtClean="0"/>
              <a:t>(</a:t>
            </a:r>
            <a:r>
              <a:rPr lang="en-US" dirty="0" err="1" smtClean="0"/>
              <a:t>Trac</a:t>
            </a:r>
            <a:r>
              <a:rPr lang="en-US" dirty="0" smtClean="0"/>
              <a:t> tickets , ChannelFinder queries)</a:t>
            </a:r>
          </a:p>
          <a:p>
            <a:pPr lvl="1"/>
            <a:endParaRPr lang="en-US" dirty="0"/>
          </a:p>
        </p:txBody>
      </p:sp>
      <p:pic>
        <p:nvPicPr>
          <p:cNvPr id="6" name="Content Placeholder 5"/>
          <p:cNvPicPr>
            <a:picLocks noGrp="1" noChangeAspect="1"/>
          </p:cNvPicPr>
          <p:nvPr>
            <p:ph sz="half" idx="2"/>
          </p:nvPr>
        </p:nvPicPr>
        <p:blipFill>
          <a:blip r:embed="rId2"/>
          <a:stretch>
            <a:fillRect/>
          </a:stretch>
        </p:blipFill>
        <p:spPr>
          <a:xfrm>
            <a:off x="6985591" y="1053095"/>
            <a:ext cx="4179337" cy="5123868"/>
          </a:xfrm>
          <a:prstGeom prst="rect">
            <a:avLst/>
          </a:prstGeom>
        </p:spPr>
      </p:pic>
    </p:spTree>
    <p:extLst>
      <p:ext uri="{BB962C8B-B14F-4D97-AF65-F5344CB8AC3E}">
        <p14:creationId xmlns:p14="http://schemas.microsoft.com/office/powerpoint/2010/main" val="3366203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Olog Clients – CS-Studio</a:t>
            </a:r>
          </a:p>
        </p:txBody>
      </p:sp>
      <p:sp>
        <p:nvSpPr>
          <p:cNvPr id="3" name="Content Placeholder 2"/>
          <p:cNvSpPr>
            <a:spLocks noGrp="1"/>
          </p:cNvSpPr>
          <p:nvPr>
            <p:ph sz="half"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1382229"/>
            <a:ext cx="7058247" cy="5028464"/>
          </a:xfrm>
          <a:prstGeom prst="rect">
            <a:avLst/>
          </a:prstGeom>
        </p:spPr>
      </p:pic>
    </p:spTree>
    <p:extLst>
      <p:ext uri="{BB962C8B-B14F-4D97-AF65-F5344CB8AC3E}">
        <p14:creationId xmlns:p14="http://schemas.microsoft.com/office/powerpoint/2010/main" val="2957236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Olog Clients – CS-Studio</a:t>
            </a:r>
          </a:p>
        </p:txBody>
      </p:sp>
      <p:sp>
        <p:nvSpPr>
          <p:cNvPr id="3" name="Content Placeholder 2"/>
          <p:cNvSpPr>
            <a:spLocks noGrp="1"/>
          </p:cNvSpPr>
          <p:nvPr>
            <p:ph sz="half" idx="1"/>
          </p:nvPr>
        </p:nvSpPr>
        <p:spPr/>
        <p:txBody>
          <a:bodyPr/>
          <a:lstStyle/>
          <a:p>
            <a:r>
              <a:rPr lang="en-US" dirty="0" smtClean="0"/>
              <a:t>Restore Context</a:t>
            </a:r>
          </a:p>
          <a:p>
            <a:pPr lvl="1"/>
            <a:r>
              <a:rPr lang="en-US" dirty="0" smtClean="0"/>
              <a:t>Launch applications initialized to the state as described while making the log entry</a:t>
            </a:r>
          </a:p>
          <a:p>
            <a:pPr lvl="1"/>
            <a:r>
              <a:rPr lang="en-US" dirty="0" smtClean="0"/>
              <a:t>Open archived data for associated </a:t>
            </a:r>
            <a:r>
              <a:rPr lang="en-US" dirty="0" err="1" smtClean="0"/>
              <a:t>pv’s</a:t>
            </a:r>
            <a:endParaRPr lang="en-US" dirty="0" smtClean="0"/>
          </a:p>
          <a:p>
            <a:pPr lvl="1"/>
            <a:r>
              <a:rPr lang="en-US" dirty="0" smtClean="0"/>
              <a:t>Run OPI screens</a:t>
            </a:r>
          </a:p>
          <a:p>
            <a:pPr lvl="1"/>
            <a:r>
              <a:rPr lang="en-US" dirty="0" smtClean="0"/>
              <a:t>Query other services</a:t>
            </a:r>
          </a:p>
          <a:p>
            <a:pPr lvl="1"/>
            <a:endParaRPr lang="en-US" dirty="0" smtClean="0"/>
          </a:p>
          <a:p>
            <a:pPr lvl="1"/>
            <a:endParaRPr lang="en-US" dirty="0"/>
          </a:p>
        </p:txBody>
      </p:sp>
      <p:pic>
        <p:nvPicPr>
          <p:cNvPr id="8" name="Content Placeholder 7"/>
          <p:cNvPicPr>
            <a:picLocks noGrp="1" noChangeAspect="1"/>
          </p:cNvPicPr>
          <p:nvPr>
            <p:ph sz="half" idx="2"/>
          </p:nvPr>
        </p:nvPicPr>
        <p:blipFill>
          <a:blip r:embed="rId2"/>
          <a:stretch>
            <a:fillRect/>
          </a:stretch>
        </p:blipFill>
        <p:spPr>
          <a:xfrm>
            <a:off x="6172200" y="2152047"/>
            <a:ext cx="5181600" cy="3698494"/>
          </a:xfrm>
          <a:prstGeom prst="rect">
            <a:avLst/>
          </a:prstGeom>
        </p:spPr>
      </p:pic>
      <p:pic>
        <p:nvPicPr>
          <p:cNvPr id="6" name="Picture 5"/>
          <p:cNvPicPr>
            <a:picLocks noChangeAspect="1"/>
          </p:cNvPicPr>
          <p:nvPr/>
        </p:nvPicPr>
        <p:blipFill>
          <a:blip r:embed="rId3"/>
          <a:stretch>
            <a:fillRect/>
          </a:stretch>
        </p:blipFill>
        <p:spPr>
          <a:xfrm>
            <a:off x="6515348" y="365125"/>
            <a:ext cx="4495303" cy="3155433"/>
          </a:xfrm>
          <a:prstGeom prst="rect">
            <a:avLst/>
          </a:prstGeom>
        </p:spPr>
      </p:pic>
    </p:spTree>
    <p:extLst>
      <p:ext uri="{BB962C8B-B14F-4D97-AF65-F5344CB8AC3E}">
        <p14:creationId xmlns:p14="http://schemas.microsoft.com/office/powerpoint/2010/main" val="540086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 Entries with PVs</a:t>
            </a:r>
            <a:endParaRPr lang="en-US" dirty="0"/>
          </a:p>
        </p:txBody>
      </p:sp>
      <p:sp>
        <p:nvSpPr>
          <p:cNvPr id="7" name="Content Placeholder 6"/>
          <p:cNvSpPr>
            <a:spLocks noGrp="1"/>
          </p:cNvSpPr>
          <p:nvPr>
            <p:ph sz="half" idx="1"/>
          </p:nvPr>
        </p:nvSpPr>
        <p:spPr>
          <a:xfrm>
            <a:off x="838200" y="1825625"/>
            <a:ext cx="4617379" cy="4351338"/>
          </a:xfrm>
        </p:spPr>
        <p:txBody>
          <a:bodyPr>
            <a:normAutofit fontScale="85000" lnSpcReduction="20000"/>
          </a:bodyPr>
          <a:lstStyle/>
          <a:p>
            <a:r>
              <a:rPr lang="en-US" dirty="0" smtClean="0"/>
              <a:t>If log entries contain </a:t>
            </a:r>
            <a:r>
              <a:rPr lang="en-US" dirty="0" err="1" smtClean="0"/>
              <a:t>pv</a:t>
            </a:r>
            <a:r>
              <a:rPr lang="en-US" dirty="0" smtClean="0"/>
              <a:t> names defined with a specified format, </a:t>
            </a:r>
            <a:r>
              <a:rPr lang="en-US" dirty="0" err="1" smtClean="0"/>
              <a:t>cs</a:t>
            </a:r>
            <a:r>
              <a:rPr lang="en-US" dirty="0" smtClean="0"/>
              <a:t>-studio is able to extract that </a:t>
            </a:r>
            <a:r>
              <a:rPr lang="en-US" dirty="0" err="1" smtClean="0"/>
              <a:t>pv</a:t>
            </a:r>
            <a:r>
              <a:rPr lang="en-US" dirty="0" smtClean="0"/>
              <a:t> information from the log entry.</a:t>
            </a:r>
          </a:p>
          <a:p>
            <a:r>
              <a:rPr lang="en-US" dirty="0" smtClean="0"/>
              <a:t>CS-Studio will add the “Process Variable” sub menu to the context menu when it can extract a PV.</a:t>
            </a:r>
          </a:p>
          <a:p>
            <a:r>
              <a:rPr lang="en-US" dirty="0" smtClean="0"/>
              <a:t>The default syntax is PV:&lt;</a:t>
            </a:r>
            <a:r>
              <a:rPr lang="en-US" dirty="0" err="1" smtClean="0"/>
              <a:t>PVName</a:t>
            </a:r>
            <a:r>
              <a:rPr lang="en-US" dirty="0" smtClean="0"/>
              <a:t> &gt;/n, however we can define any regular expression for recognizing </a:t>
            </a:r>
            <a:r>
              <a:rPr lang="en-US" dirty="0" err="1" smtClean="0"/>
              <a:t>pv</a:t>
            </a:r>
            <a:r>
              <a:rPr lang="en-US" dirty="0" smtClean="0"/>
              <a:t> names.</a:t>
            </a:r>
          </a:p>
          <a:p>
            <a:r>
              <a:rPr lang="en-US" dirty="0" smtClean="0"/>
              <a:t>e.g.</a:t>
            </a:r>
          </a:p>
          <a:p>
            <a:pPr marL="457200" lvl="1" indent="0">
              <a:buNone/>
            </a:pPr>
            <a:r>
              <a:rPr lang="en-US" dirty="0" smtClean="0"/>
              <a:t>PV: </a:t>
            </a:r>
            <a:r>
              <a:rPr lang="en-US" i="1" dirty="0" smtClean="0">
                <a:sym typeface="Wingdings" panose="05000000000000000000" pitchFamily="2" charset="2"/>
              </a:rPr>
              <a:t>XF:31IDA-OP{Tbl-Ax:X1}</a:t>
            </a:r>
            <a:r>
              <a:rPr lang="en-US" i="1" dirty="0" err="1" smtClean="0">
                <a:sym typeface="Wingdings" panose="05000000000000000000" pitchFamily="2" charset="2"/>
              </a:rPr>
              <a:t>Mtr</a:t>
            </a:r>
            <a:endParaRPr lang="en-US" i="1" dirty="0" smtClean="0">
              <a:sym typeface="Wingdings" panose="05000000000000000000" pitchFamily="2" charset="2"/>
            </a:endParaRPr>
          </a:p>
          <a:p>
            <a:pPr marL="457200" lvl="1" indent="0">
              <a:buNone/>
            </a:pPr>
            <a:endParaRPr lang="en-US" dirty="0"/>
          </a:p>
        </p:txBody>
      </p:sp>
      <p:pic>
        <p:nvPicPr>
          <p:cNvPr id="12"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3703" y="2000288"/>
            <a:ext cx="5915672" cy="3691597"/>
          </a:xfrm>
        </p:spPr>
      </p:pic>
      <p:pic>
        <p:nvPicPr>
          <p:cNvPr id="6" name="Content Placeholder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2774" y="484900"/>
            <a:ext cx="2296601" cy="3018623"/>
          </a:xfrm>
          <a:prstGeom prst="rect">
            <a:avLst/>
          </a:prstGeom>
        </p:spPr>
      </p:pic>
    </p:spTree>
    <p:extLst>
      <p:ext uri="{BB962C8B-B14F-4D97-AF65-F5344CB8AC3E}">
        <p14:creationId xmlns:p14="http://schemas.microsoft.com/office/powerpoint/2010/main" val="219106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CS-Studio</a:t>
            </a:r>
            <a:endParaRPr lang="en-US" dirty="0"/>
          </a:p>
        </p:txBody>
      </p:sp>
      <p:sp>
        <p:nvSpPr>
          <p:cNvPr id="3" name="Content Placeholder 2"/>
          <p:cNvSpPr>
            <a:spLocks noGrp="1"/>
          </p:cNvSpPr>
          <p:nvPr>
            <p:ph sz="half" idx="1"/>
          </p:nvPr>
        </p:nvSpPr>
        <p:spPr/>
        <p:txBody>
          <a:bodyPr/>
          <a:lstStyle/>
          <a:p>
            <a:r>
              <a:rPr lang="en-US" dirty="0" smtClean="0"/>
              <a:t>Adapters</a:t>
            </a:r>
          </a:p>
          <a:p>
            <a:pPr lvl="1"/>
            <a:r>
              <a:rPr lang="en-US" dirty="0" smtClean="0"/>
              <a:t>Provide dynamic runtime integration with </a:t>
            </a:r>
            <a:r>
              <a:rPr lang="en-US" dirty="0" err="1" smtClean="0"/>
              <a:t>cs</a:t>
            </a:r>
            <a:r>
              <a:rPr lang="en-US" dirty="0" smtClean="0"/>
              <a:t>-studio applications</a:t>
            </a:r>
          </a:p>
          <a:p>
            <a:pPr lvl="1"/>
            <a:r>
              <a:rPr lang="en-US" dirty="0" smtClean="0"/>
              <a:t>Maintain loose coupling</a:t>
            </a:r>
          </a:p>
          <a:p>
            <a:r>
              <a:rPr lang="en-US" dirty="0" smtClean="0"/>
              <a:t>Extensions</a:t>
            </a:r>
          </a:p>
          <a:p>
            <a:pPr lvl="1"/>
            <a:r>
              <a:rPr lang="en-US" dirty="0" smtClean="0"/>
              <a:t>Pluggable UI</a:t>
            </a:r>
            <a:endParaRPr lang="en-US" dirty="0"/>
          </a:p>
          <a:p>
            <a:endParaRPr lang="en-US" dirty="0"/>
          </a:p>
          <a:p>
            <a:endParaRPr lang="en-US" dirty="0" smtClean="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6652" y="1600201"/>
            <a:ext cx="4586697" cy="4525963"/>
          </a:xfrm>
        </p:spPr>
      </p:pic>
      <p:sp>
        <p:nvSpPr>
          <p:cNvPr id="11" name="Oval 10"/>
          <p:cNvSpPr/>
          <p:nvPr/>
        </p:nvSpPr>
        <p:spPr>
          <a:xfrm>
            <a:off x="8080587" y="4109720"/>
            <a:ext cx="1571413" cy="3098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433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1105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Straight Connector 134"/>
          <p:cNvCxnSpPr/>
          <p:nvPr/>
        </p:nvCxnSpPr>
        <p:spPr>
          <a:xfrm>
            <a:off x="5689600" y="4419600"/>
            <a:ext cx="60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38" name="Straight Connector 137"/>
          <p:cNvCxnSpPr/>
          <p:nvPr/>
        </p:nvCxnSpPr>
        <p:spPr>
          <a:xfrm>
            <a:off x="5588000" y="4724400"/>
            <a:ext cx="711200" cy="0"/>
          </a:xfrm>
          <a:prstGeom prst="line">
            <a:avLst/>
          </a:prstGeom>
          <a:ln w="19050"/>
        </p:spPr>
        <p:style>
          <a:lnRef idx="2">
            <a:schemeClr val="dk1"/>
          </a:lnRef>
          <a:fillRef idx="0">
            <a:schemeClr val="dk1"/>
          </a:fillRef>
          <a:effectRef idx="1">
            <a:schemeClr val="dk1"/>
          </a:effectRef>
          <a:fontRef idx="minor">
            <a:schemeClr val="tx1"/>
          </a:fontRef>
        </p:style>
      </p:cxnSp>
      <p:sp>
        <p:nvSpPr>
          <p:cNvPr id="64" name="Rectangle 63"/>
          <p:cNvSpPr/>
          <p:nvPr/>
        </p:nvSpPr>
        <p:spPr>
          <a:xfrm>
            <a:off x="8636000" y="0"/>
            <a:ext cx="3556000" cy="5410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8636000" cy="1752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30400" y="2514600"/>
            <a:ext cx="36576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pvManager</a:t>
            </a:r>
            <a:endParaRPr lang="en-US" dirty="0"/>
          </a:p>
        </p:txBody>
      </p:sp>
      <p:sp>
        <p:nvSpPr>
          <p:cNvPr id="5" name="Rectangle 4"/>
          <p:cNvSpPr/>
          <p:nvPr/>
        </p:nvSpPr>
        <p:spPr>
          <a:xfrm>
            <a:off x="1930400" y="3352800"/>
            <a:ext cx="1930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Graphene</a:t>
            </a:r>
            <a:endParaRPr lang="en-US" dirty="0"/>
          </a:p>
        </p:txBody>
      </p:sp>
      <p:sp>
        <p:nvSpPr>
          <p:cNvPr id="7" name="Rectangle 6"/>
          <p:cNvSpPr/>
          <p:nvPr/>
        </p:nvSpPr>
        <p:spPr>
          <a:xfrm>
            <a:off x="412496"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9" name="Rectangle 8"/>
          <p:cNvSpPr/>
          <p:nvPr/>
        </p:nvSpPr>
        <p:spPr>
          <a:xfrm>
            <a:off x="434848" y="1066800"/>
            <a:ext cx="26121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client (JCA/CAJ)</a:t>
            </a:r>
            <a:endParaRPr lang="en-US" dirty="0"/>
          </a:p>
        </p:txBody>
      </p:sp>
      <p:sp>
        <p:nvSpPr>
          <p:cNvPr id="10" name="Rectangle 9"/>
          <p:cNvSpPr/>
          <p:nvPr/>
        </p:nvSpPr>
        <p:spPr>
          <a:xfrm>
            <a:off x="2032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3200" y="4114800"/>
            <a:ext cx="34544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6400" y="4267200"/>
            <a:ext cx="501904" cy="2288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CSS Core</a:t>
            </a:r>
            <a:endParaRPr lang="en-US" dirty="0"/>
          </a:p>
        </p:txBody>
      </p:sp>
      <p:sp>
        <p:nvSpPr>
          <p:cNvPr id="15" name="Rectangle 14"/>
          <p:cNvSpPr/>
          <p:nvPr/>
        </p:nvSpPr>
        <p:spPr>
          <a:xfrm>
            <a:off x="1016000" y="42672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r>
              <a:rPr lang="en-US" dirty="0" smtClean="0"/>
              <a:t> Integration</a:t>
            </a:r>
            <a:endParaRPr lang="en-US" dirty="0"/>
          </a:p>
        </p:txBody>
      </p:sp>
      <p:sp>
        <p:nvSpPr>
          <p:cNvPr id="16" name="Rectangle 15"/>
          <p:cNvSpPr/>
          <p:nvPr/>
        </p:nvSpPr>
        <p:spPr>
          <a:xfrm>
            <a:off x="1016000" y="45720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r>
              <a:rPr lang="en-US" dirty="0" smtClean="0"/>
              <a:t> Integration</a:t>
            </a:r>
            <a:endParaRPr lang="en-US" dirty="0"/>
          </a:p>
        </p:txBody>
      </p:sp>
      <p:sp>
        <p:nvSpPr>
          <p:cNvPr id="18" name="AutoShape 4"/>
          <p:cNvSpPr>
            <a:spLocks noChangeAspect="1" noChangeArrowheads="1" noTextEdit="1"/>
          </p:cNvSpPr>
          <p:nvPr/>
        </p:nvSpPr>
        <p:spPr bwMode="auto">
          <a:xfrm>
            <a:off x="9950451" y="5011739"/>
            <a:ext cx="1938867"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p:nvPr/>
        </p:nvSpPr>
        <p:spPr>
          <a:xfrm>
            <a:off x="9042401" y="1600200"/>
            <a:ext cx="2743200"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1034472" y="6282394"/>
            <a:ext cx="2450776" cy="273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1022096" y="5924740"/>
            <a:ext cx="2438400" cy="3073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DataBrowser</a:t>
            </a:r>
            <a:endParaRPr lang="en-US" dirty="0"/>
          </a:p>
        </p:txBody>
      </p:sp>
      <p:sp>
        <p:nvSpPr>
          <p:cNvPr id="48" name="Rectangle 47"/>
          <p:cNvSpPr/>
          <p:nvPr/>
        </p:nvSpPr>
        <p:spPr>
          <a:xfrm>
            <a:off x="1022096" y="5569606"/>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p>
        </p:txBody>
      </p:sp>
      <p:sp>
        <p:nvSpPr>
          <p:cNvPr id="50" name="Rectangle 49"/>
          <p:cNvSpPr/>
          <p:nvPr/>
        </p:nvSpPr>
        <p:spPr>
          <a:xfrm>
            <a:off x="132080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1" name="Rectangle 50"/>
          <p:cNvSpPr/>
          <p:nvPr/>
        </p:nvSpPr>
        <p:spPr>
          <a:xfrm>
            <a:off x="224028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2" name="Rectangle 51"/>
          <p:cNvSpPr/>
          <p:nvPr/>
        </p:nvSpPr>
        <p:spPr>
          <a:xfrm>
            <a:off x="4374896"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3" name="Rectangle 52"/>
          <p:cNvSpPr/>
          <p:nvPr/>
        </p:nvSpPr>
        <p:spPr>
          <a:xfrm>
            <a:off x="4397248" y="1066800"/>
            <a:ext cx="2612136"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r>
              <a:rPr lang="en-US" dirty="0" smtClean="0"/>
              <a:t> client</a:t>
            </a:r>
            <a:endParaRPr lang="en-US" dirty="0"/>
          </a:p>
        </p:txBody>
      </p:sp>
      <p:sp>
        <p:nvSpPr>
          <p:cNvPr id="54" name="Rectangle 53"/>
          <p:cNvSpPr/>
          <p:nvPr/>
        </p:nvSpPr>
        <p:spPr>
          <a:xfrm>
            <a:off x="41656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320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6" name="Rectangle 55"/>
          <p:cNvSpPr/>
          <p:nvPr/>
        </p:nvSpPr>
        <p:spPr>
          <a:xfrm>
            <a:off x="620268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7" name="TextBox 56"/>
          <p:cNvSpPr txBox="1"/>
          <p:nvPr/>
        </p:nvSpPr>
        <p:spPr>
          <a:xfrm>
            <a:off x="3352800" y="152400"/>
            <a:ext cx="609600" cy="369332"/>
          </a:xfrm>
          <a:prstGeom prst="rect">
            <a:avLst/>
          </a:prstGeom>
          <a:noFill/>
        </p:spPr>
        <p:txBody>
          <a:bodyPr wrap="square" rtlCol="0">
            <a:spAutoFit/>
          </a:bodyPr>
          <a:lstStyle/>
          <a:p>
            <a:r>
              <a:rPr lang="en-US" dirty="0" smtClean="0"/>
              <a:t>v3</a:t>
            </a:r>
            <a:endParaRPr lang="en-US" dirty="0"/>
          </a:p>
        </p:txBody>
      </p:sp>
      <p:sp>
        <p:nvSpPr>
          <p:cNvPr id="61" name="TextBox 60"/>
          <p:cNvSpPr txBox="1"/>
          <p:nvPr/>
        </p:nvSpPr>
        <p:spPr>
          <a:xfrm>
            <a:off x="7315200" y="152400"/>
            <a:ext cx="609600" cy="369332"/>
          </a:xfrm>
          <a:prstGeom prst="rect">
            <a:avLst/>
          </a:prstGeom>
          <a:noFill/>
        </p:spPr>
        <p:txBody>
          <a:bodyPr wrap="square" rtlCol="0">
            <a:spAutoFit/>
          </a:bodyPr>
          <a:lstStyle/>
          <a:p>
            <a:r>
              <a:rPr lang="en-US" dirty="0" smtClean="0"/>
              <a:t>v4</a:t>
            </a:r>
            <a:endParaRPr lang="en-US" dirty="0"/>
          </a:p>
        </p:txBody>
      </p:sp>
      <p:sp>
        <p:nvSpPr>
          <p:cNvPr id="33" name="Rectangle 32"/>
          <p:cNvSpPr/>
          <p:nvPr/>
        </p:nvSpPr>
        <p:spPr>
          <a:xfrm>
            <a:off x="8026400" y="0"/>
            <a:ext cx="609600" cy="1752600"/>
          </a:xfrm>
          <a:prstGeom prst="rect">
            <a:avLst/>
          </a:prstGeom>
          <a:no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75000"/>
                  </a:schemeClr>
                </a:solidFill>
              </a:rPr>
              <a:t>Publish/subscribe</a:t>
            </a:r>
            <a:endParaRPr lang="en-US" sz="1600" dirty="0">
              <a:solidFill>
                <a:schemeClr val="tx2">
                  <a:lumMod val="75000"/>
                </a:schemeClr>
              </a:solidFill>
            </a:endParaRPr>
          </a:p>
        </p:txBody>
      </p:sp>
      <p:sp>
        <p:nvSpPr>
          <p:cNvPr id="63" name="Rectangle 62"/>
          <p:cNvSpPr/>
          <p:nvPr/>
        </p:nvSpPr>
        <p:spPr>
          <a:xfrm>
            <a:off x="8839200" y="838200"/>
            <a:ext cx="31496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636000" y="0"/>
            <a:ext cx="3556000" cy="381000"/>
          </a:xfrm>
          <a:prstGeom prst="rect">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solidFill>
                  <a:schemeClr val="accent5">
                    <a:lumMod val="75000"/>
                  </a:schemeClr>
                </a:solidFill>
              </a:rPr>
              <a:t>Command/response</a:t>
            </a:r>
            <a:endParaRPr lang="en-US" sz="1600" dirty="0">
              <a:solidFill>
                <a:schemeClr val="accent5">
                  <a:lumMod val="75000"/>
                </a:schemeClr>
              </a:solidFill>
            </a:endParaRPr>
          </a:p>
        </p:txBody>
      </p:sp>
      <p:sp>
        <p:nvSpPr>
          <p:cNvPr id="66" name="TextBox 65"/>
          <p:cNvSpPr txBox="1"/>
          <p:nvPr/>
        </p:nvSpPr>
        <p:spPr>
          <a:xfrm>
            <a:off x="11277600" y="428228"/>
            <a:ext cx="711200" cy="369332"/>
          </a:xfrm>
          <a:prstGeom prst="rect">
            <a:avLst/>
          </a:prstGeom>
          <a:noFill/>
        </p:spPr>
        <p:txBody>
          <a:bodyPr wrap="square" rtlCol="0">
            <a:spAutoFit/>
          </a:bodyPr>
          <a:lstStyle/>
          <a:p>
            <a:pPr algn="r"/>
            <a:r>
              <a:rPr lang="en-US" dirty="0" smtClean="0"/>
              <a:t>v4</a:t>
            </a:r>
            <a:endParaRPr lang="en-US" dirty="0"/>
          </a:p>
        </p:txBody>
      </p:sp>
      <p:sp>
        <p:nvSpPr>
          <p:cNvPr id="67" name="Rectangle 66"/>
          <p:cNvSpPr/>
          <p:nvPr/>
        </p:nvSpPr>
        <p:spPr>
          <a:xfrm>
            <a:off x="9042401" y="990600"/>
            <a:ext cx="2743201"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Masar</a:t>
            </a:r>
            <a:endParaRPr lang="en-US" dirty="0"/>
          </a:p>
        </p:txBody>
      </p:sp>
      <p:sp>
        <p:nvSpPr>
          <p:cNvPr id="68" name="Rectangle 67"/>
          <p:cNvSpPr/>
          <p:nvPr/>
        </p:nvSpPr>
        <p:spPr>
          <a:xfrm>
            <a:off x="9042400" y="4648200"/>
            <a:ext cx="273304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0" name="Rectangle 69"/>
          <p:cNvSpPr/>
          <p:nvPr/>
        </p:nvSpPr>
        <p:spPr>
          <a:xfrm>
            <a:off x="4775200" y="2057402"/>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endParaRPr lang="en-US" dirty="0"/>
          </a:p>
        </p:txBody>
      </p:sp>
      <p:sp>
        <p:nvSpPr>
          <p:cNvPr id="71" name="Rectangle 70"/>
          <p:cNvSpPr/>
          <p:nvPr/>
        </p:nvSpPr>
        <p:spPr>
          <a:xfrm>
            <a:off x="2743200" y="2057400"/>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a:t>
            </a:r>
            <a:endParaRPr lang="en-US" dirty="0"/>
          </a:p>
        </p:txBody>
      </p:sp>
      <p:sp>
        <p:nvSpPr>
          <p:cNvPr id="72" name="Rectangle 71"/>
          <p:cNvSpPr/>
          <p:nvPr/>
        </p:nvSpPr>
        <p:spPr>
          <a:xfrm>
            <a:off x="3759200" y="2057401"/>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43" name="Rectangle 42"/>
          <p:cNvSpPr/>
          <p:nvPr/>
        </p:nvSpPr>
        <p:spPr>
          <a:xfrm>
            <a:off x="7112000" y="3124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5" name="Rectangle 44"/>
          <p:cNvSpPr/>
          <p:nvPr/>
        </p:nvSpPr>
        <p:spPr>
          <a:xfrm>
            <a:off x="7112000" y="3886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9" name="Rectangle 48"/>
          <p:cNvSpPr/>
          <p:nvPr/>
        </p:nvSpPr>
        <p:spPr>
          <a:xfrm>
            <a:off x="7112000" y="4648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4" name="Rectangle 73"/>
          <p:cNvSpPr/>
          <p:nvPr/>
        </p:nvSpPr>
        <p:spPr>
          <a:xfrm>
            <a:off x="9144001" y="5486401"/>
            <a:ext cx="2657137" cy="307777"/>
          </a:xfrm>
          <a:prstGeom prst="rect">
            <a:avLst/>
          </a:prstGeom>
        </p:spPr>
        <p:txBody>
          <a:bodyPr wrap="square">
            <a:spAutoFit/>
          </a:bodyPr>
          <a:lstStyle/>
          <a:p>
            <a:pPr algn="r"/>
            <a:r>
              <a:rPr lang="en-US" sz="1400" i="1" dirty="0" smtClean="0"/>
              <a:t>Scripts and utilities</a:t>
            </a:r>
            <a:endParaRPr lang="en-US" sz="1400" i="1" dirty="0"/>
          </a:p>
        </p:txBody>
      </p:sp>
      <p:cxnSp>
        <p:nvCxnSpPr>
          <p:cNvPr id="79" name="Straight Connector 78"/>
          <p:cNvCxnSpPr/>
          <p:nvPr/>
        </p:nvCxnSpPr>
        <p:spPr>
          <a:xfrm>
            <a:off x="6299200" y="3429000"/>
            <a:ext cx="0" cy="2057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6299200" y="5486400"/>
            <a:ext cx="314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9448800" y="5486400"/>
            <a:ext cx="0" cy="914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5" name="Straight Connector 84"/>
          <p:cNvCxnSpPr>
            <a:endCxn id="73" idx="1"/>
          </p:cNvCxnSpPr>
          <p:nvPr/>
        </p:nvCxnSpPr>
        <p:spPr>
          <a:xfrm>
            <a:off x="94488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7" name="Straight Connector 86"/>
          <p:cNvCxnSpPr>
            <a:endCxn id="75" idx="3"/>
          </p:cNvCxnSpPr>
          <p:nvPr/>
        </p:nvCxnSpPr>
        <p:spPr>
          <a:xfrm flipH="1">
            <a:off x="91440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9" name="Straight Connector 88"/>
          <p:cNvCxnSpPr>
            <a:endCxn id="62" idx="1"/>
          </p:cNvCxnSpPr>
          <p:nvPr/>
        </p:nvCxnSpPr>
        <p:spPr>
          <a:xfrm>
            <a:off x="94488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91" name="Straight Connector 90"/>
          <p:cNvCxnSpPr>
            <a:endCxn id="76" idx="3"/>
          </p:cNvCxnSpPr>
          <p:nvPr/>
        </p:nvCxnSpPr>
        <p:spPr>
          <a:xfrm flipH="1">
            <a:off x="91440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123" name="Straight Arrow Connector 122"/>
          <p:cNvCxnSpPr>
            <a:endCxn id="43" idx="1"/>
          </p:cNvCxnSpPr>
          <p:nvPr/>
        </p:nvCxnSpPr>
        <p:spPr>
          <a:xfrm>
            <a:off x="62992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5" name="Straight Arrow Connector 124"/>
          <p:cNvCxnSpPr>
            <a:endCxn id="45" idx="1"/>
          </p:cNvCxnSpPr>
          <p:nvPr/>
        </p:nvCxnSpPr>
        <p:spPr>
          <a:xfrm>
            <a:off x="62992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49" idx="1"/>
          </p:cNvCxnSpPr>
          <p:nvPr/>
        </p:nvCxnSpPr>
        <p:spPr>
          <a:xfrm>
            <a:off x="62992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stCxn id="43" idx="3"/>
          </p:cNvCxnSpPr>
          <p:nvPr/>
        </p:nvCxnSpPr>
        <p:spPr>
          <a:xfrm>
            <a:off x="82296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45" idx="3"/>
          </p:cNvCxnSpPr>
          <p:nvPr/>
        </p:nvCxnSpPr>
        <p:spPr>
          <a:xfrm>
            <a:off x="82296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49" idx="3"/>
            <a:endCxn id="68" idx="1"/>
          </p:cNvCxnSpPr>
          <p:nvPr/>
        </p:nvCxnSpPr>
        <p:spPr>
          <a:xfrm>
            <a:off x="82296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70" idx="0"/>
          </p:cNvCxnSpPr>
          <p:nvPr/>
        </p:nvCxnSpPr>
        <p:spPr>
          <a:xfrm flipV="1">
            <a:off x="5181600" y="1447800"/>
            <a:ext cx="0" cy="6096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p:nvPr/>
        </p:nvCxnSpPr>
        <p:spPr>
          <a:xfrm flipV="1">
            <a:off x="2235200" y="1447802"/>
            <a:ext cx="0" cy="7619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1930400" y="2057400"/>
            <a:ext cx="609600" cy="381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US" dirty="0"/>
          </a:p>
        </p:txBody>
      </p:sp>
      <p:sp>
        <p:nvSpPr>
          <p:cNvPr id="147" name="Rectangle 146"/>
          <p:cNvSpPr/>
          <p:nvPr/>
        </p:nvSpPr>
        <p:spPr>
          <a:xfrm>
            <a:off x="203200" y="1905000"/>
            <a:ext cx="56896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892800" y="1828801"/>
            <a:ext cx="2641600" cy="369332"/>
          </a:xfrm>
          <a:prstGeom prst="rect">
            <a:avLst/>
          </a:prstGeom>
        </p:spPr>
        <p:txBody>
          <a:bodyPr wrap="square">
            <a:spAutoFit/>
          </a:bodyPr>
          <a:lstStyle/>
          <a:p>
            <a:r>
              <a:rPr lang="en-US" dirty="0" smtClean="0"/>
              <a:t>Core Client Technologies</a:t>
            </a:r>
            <a:endParaRPr lang="en-US" dirty="0"/>
          </a:p>
        </p:txBody>
      </p:sp>
      <p:sp>
        <p:nvSpPr>
          <p:cNvPr id="156" name="Rectangle 155"/>
          <p:cNvSpPr/>
          <p:nvPr/>
        </p:nvSpPr>
        <p:spPr>
          <a:xfrm>
            <a:off x="203200" y="2057400"/>
            <a:ext cx="172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Sources</a:t>
            </a:r>
            <a:endParaRPr lang="en-US" sz="1400" i="1" dirty="0">
              <a:solidFill>
                <a:schemeClr val="tx1"/>
              </a:solidFill>
            </a:endParaRPr>
          </a:p>
        </p:txBody>
      </p:sp>
      <p:sp>
        <p:nvSpPr>
          <p:cNvPr id="157" name="Rectangle 156"/>
          <p:cNvSpPr/>
          <p:nvPr/>
        </p:nvSpPr>
        <p:spPr>
          <a:xfrm>
            <a:off x="0" y="2514600"/>
            <a:ext cx="1930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Aggregation</a:t>
            </a:r>
            <a:endParaRPr lang="en-US" sz="1400" i="1" dirty="0">
              <a:solidFill>
                <a:schemeClr val="tx1"/>
              </a:solidFill>
            </a:endParaRPr>
          </a:p>
        </p:txBody>
      </p:sp>
      <p:sp>
        <p:nvSpPr>
          <p:cNvPr id="158" name="Rectangle 157"/>
          <p:cNvSpPr/>
          <p:nvPr/>
        </p:nvSpPr>
        <p:spPr>
          <a:xfrm>
            <a:off x="203200" y="3352800"/>
            <a:ext cx="172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Visualization</a:t>
            </a:r>
            <a:endParaRPr lang="en-US" sz="1400" i="1" dirty="0">
              <a:solidFill>
                <a:schemeClr val="tx1"/>
              </a:solidFill>
            </a:endParaRPr>
          </a:p>
        </p:txBody>
      </p:sp>
      <p:sp>
        <p:nvSpPr>
          <p:cNvPr id="159" name="Rectangle 158"/>
          <p:cNvSpPr/>
          <p:nvPr/>
        </p:nvSpPr>
        <p:spPr>
          <a:xfrm>
            <a:off x="1930400" y="2971800"/>
            <a:ext cx="24384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vTypes</a:t>
            </a:r>
            <a:endParaRPr lang="en-US" dirty="0"/>
          </a:p>
        </p:txBody>
      </p:sp>
      <p:sp>
        <p:nvSpPr>
          <p:cNvPr id="160" name="Rectangle 159"/>
          <p:cNvSpPr/>
          <p:nvPr/>
        </p:nvSpPr>
        <p:spPr>
          <a:xfrm>
            <a:off x="203200" y="2971800"/>
            <a:ext cx="172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Definition</a:t>
            </a:r>
            <a:endParaRPr lang="en-US" sz="1400" i="1" dirty="0">
              <a:solidFill>
                <a:schemeClr val="tx1"/>
              </a:solidFill>
            </a:endParaRPr>
          </a:p>
        </p:txBody>
      </p:sp>
      <p:cxnSp>
        <p:nvCxnSpPr>
          <p:cNvPr id="162" name="Straight Arrow Connector 161"/>
          <p:cNvCxnSpPr/>
          <p:nvPr/>
        </p:nvCxnSpPr>
        <p:spPr>
          <a:xfrm flipV="1">
            <a:off x="5283200" y="2895600"/>
            <a:ext cx="0" cy="6858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4" name="Straight Arrow Connector 163"/>
          <p:cNvCxnSpPr>
            <a:endCxn id="159" idx="3"/>
          </p:cNvCxnSpPr>
          <p:nvPr/>
        </p:nvCxnSpPr>
        <p:spPr>
          <a:xfrm flipH="1">
            <a:off x="4368800" y="3124200"/>
            <a:ext cx="914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6" name="Straight Arrow Connector 165"/>
          <p:cNvCxnSpPr>
            <a:endCxn id="5" idx="3"/>
          </p:cNvCxnSpPr>
          <p:nvPr/>
        </p:nvCxnSpPr>
        <p:spPr>
          <a:xfrm flipH="1">
            <a:off x="3860800" y="3581400"/>
            <a:ext cx="2438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021080" y="5214472"/>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BEAST</a:t>
            </a:r>
          </a:p>
        </p:txBody>
      </p:sp>
      <p:sp>
        <p:nvSpPr>
          <p:cNvPr id="84" name="Rectangle 83"/>
          <p:cNvSpPr/>
          <p:nvPr/>
        </p:nvSpPr>
        <p:spPr>
          <a:xfrm>
            <a:off x="1034472" y="4859338"/>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Viewer</a:t>
            </a:r>
          </a:p>
        </p:txBody>
      </p:sp>
      <p:sp>
        <p:nvSpPr>
          <p:cNvPr id="60" name="Rectangle 59"/>
          <p:cNvSpPr/>
          <p:nvPr/>
        </p:nvSpPr>
        <p:spPr>
          <a:xfrm>
            <a:off x="6807201" y="2819401"/>
            <a:ext cx="1539537" cy="307777"/>
          </a:xfrm>
          <a:prstGeom prst="rect">
            <a:avLst/>
          </a:prstGeom>
        </p:spPr>
        <p:txBody>
          <a:bodyPr wrap="square">
            <a:spAutoFit/>
          </a:bodyPr>
          <a:lstStyle/>
          <a:p>
            <a:pPr algn="r"/>
            <a:r>
              <a:rPr lang="en-US" sz="1400" i="1" dirty="0" smtClean="0"/>
              <a:t>Java/Python</a:t>
            </a:r>
            <a:endParaRPr lang="en-US" sz="1400" i="1" dirty="0"/>
          </a:p>
        </p:txBody>
      </p:sp>
      <p:sp>
        <p:nvSpPr>
          <p:cNvPr id="19" name="TextBox 18"/>
          <p:cNvSpPr txBox="1"/>
          <p:nvPr/>
        </p:nvSpPr>
        <p:spPr>
          <a:xfrm>
            <a:off x="3759200" y="6336268"/>
            <a:ext cx="1085115" cy="369332"/>
          </a:xfrm>
          <a:prstGeom prst="rect">
            <a:avLst/>
          </a:prstGeom>
          <a:noFill/>
        </p:spPr>
        <p:txBody>
          <a:bodyPr wrap="none" rtlCol="0">
            <a:spAutoFit/>
          </a:bodyPr>
          <a:lstStyle/>
          <a:p>
            <a:r>
              <a:rPr lang="en-US" dirty="0" smtClean="0"/>
              <a:t>CS-Studio</a:t>
            </a:r>
            <a:endParaRPr lang="en-US" dirty="0"/>
          </a:p>
        </p:txBody>
      </p:sp>
      <p:sp>
        <p:nvSpPr>
          <p:cNvPr id="73" name="Rectangle 72"/>
          <p:cNvSpPr/>
          <p:nvPr/>
        </p:nvSpPr>
        <p:spPr>
          <a:xfrm>
            <a:off x="9753600" y="5867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pyOlog</a:t>
            </a:r>
            <a:endParaRPr lang="en-US" dirty="0"/>
          </a:p>
        </p:txBody>
      </p:sp>
      <p:sp>
        <p:nvSpPr>
          <p:cNvPr id="62" name="Rectangle 61"/>
          <p:cNvSpPr/>
          <p:nvPr/>
        </p:nvSpPr>
        <p:spPr>
          <a:xfrm>
            <a:off x="9753600" y="6248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 name="Rectangle 1"/>
          <p:cNvSpPr/>
          <p:nvPr/>
        </p:nvSpPr>
        <p:spPr>
          <a:xfrm>
            <a:off x="9042401" y="3124200"/>
            <a:ext cx="2743201"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endParaRPr lang="en-US" dirty="0"/>
          </a:p>
        </p:txBody>
      </p:sp>
      <p:sp>
        <p:nvSpPr>
          <p:cNvPr id="40" name="Rectangle 39"/>
          <p:cNvSpPr/>
          <p:nvPr/>
        </p:nvSpPr>
        <p:spPr>
          <a:xfrm>
            <a:off x="9042400" y="3886200"/>
            <a:ext cx="2743203"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endParaRPr lang="en-US" dirty="0"/>
          </a:p>
        </p:txBody>
      </p:sp>
      <p:sp>
        <p:nvSpPr>
          <p:cNvPr id="44" name="Rectangle 43"/>
          <p:cNvSpPr/>
          <p:nvPr/>
        </p:nvSpPr>
        <p:spPr>
          <a:xfrm>
            <a:off x="9144001" y="2819402"/>
            <a:ext cx="2657137" cy="307777"/>
          </a:xfrm>
          <a:prstGeom prst="rect">
            <a:avLst/>
          </a:prstGeom>
        </p:spPr>
        <p:txBody>
          <a:bodyPr wrap="square">
            <a:spAutoFit/>
          </a:bodyPr>
          <a:lstStyle/>
          <a:p>
            <a:pPr algn="r"/>
            <a:r>
              <a:rPr lang="en-US" sz="1400" i="1" dirty="0" smtClean="0"/>
              <a:t>Web based REST services</a:t>
            </a:r>
            <a:endParaRPr lang="en-US" sz="1400" i="1" dirty="0"/>
          </a:p>
        </p:txBody>
      </p:sp>
      <p:sp>
        <p:nvSpPr>
          <p:cNvPr id="3" name="Rectangle 2"/>
          <p:cNvSpPr/>
          <p:nvPr/>
        </p:nvSpPr>
        <p:spPr>
          <a:xfrm>
            <a:off x="0" y="0"/>
            <a:ext cx="12192000" cy="6858000"/>
          </a:xfrm>
          <a:prstGeom prst="rect">
            <a:avLst/>
          </a:prstGeom>
          <a:solidFill>
            <a:srgbClr val="FFFFFF">
              <a:alpha val="44000"/>
            </a:srgb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908800" y="5867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Logbook</a:t>
            </a:r>
            <a:endParaRPr lang="en-US" dirty="0"/>
          </a:p>
        </p:txBody>
      </p:sp>
      <p:sp>
        <p:nvSpPr>
          <p:cNvPr id="76" name="Rectangle 75"/>
          <p:cNvSpPr/>
          <p:nvPr/>
        </p:nvSpPr>
        <p:spPr>
          <a:xfrm>
            <a:off x="6908800" y="6248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7" name="Rectangle 76"/>
          <p:cNvSpPr/>
          <p:nvPr/>
        </p:nvSpPr>
        <p:spPr>
          <a:xfrm>
            <a:off x="6400801" y="5486401"/>
            <a:ext cx="2860337" cy="307777"/>
          </a:xfrm>
          <a:prstGeom prst="rect">
            <a:avLst/>
          </a:prstGeom>
        </p:spPr>
        <p:txBody>
          <a:bodyPr wrap="square">
            <a:spAutoFit/>
          </a:bodyPr>
          <a:lstStyle/>
          <a:p>
            <a:pPr algn="r"/>
            <a:r>
              <a:rPr lang="en-US" sz="1400" i="1" dirty="0" smtClean="0"/>
              <a:t>Web UI and other clients</a:t>
            </a:r>
            <a:endParaRPr lang="en-US" sz="1400" i="1" dirty="0"/>
          </a:p>
        </p:txBody>
      </p:sp>
      <p:sp>
        <p:nvSpPr>
          <p:cNvPr id="59" name="TextBox 58"/>
          <p:cNvSpPr txBox="1"/>
          <p:nvPr/>
        </p:nvSpPr>
        <p:spPr>
          <a:xfrm>
            <a:off x="10887567" y="2438400"/>
            <a:ext cx="1101233" cy="369332"/>
          </a:xfrm>
          <a:prstGeom prst="rect">
            <a:avLst/>
          </a:prstGeom>
          <a:noFill/>
        </p:spPr>
        <p:txBody>
          <a:bodyPr wrap="none" rtlCol="0" anchor="b">
            <a:spAutoFit/>
          </a:bodyPr>
          <a:lstStyle/>
          <a:p>
            <a:pPr algn="r"/>
            <a:r>
              <a:rPr lang="en-US" dirty="0" err="1" smtClean="0"/>
              <a:t>AccelUtils</a:t>
            </a:r>
            <a:endParaRPr lang="en-US" dirty="0" smtClean="0"/>
          </a:p>
        </p:txBody>
      </p:sp>
      <p:sp>
        <p:nvSpPr>
          <p:cNvPr id="58" name="Rectangle 57"/>
          <p:cNvSpPr/>
          <p:nvPr/>
        </p:nvSpPr>
        <p:spPr>
          <a:xfrm>
            <a:off x="6604000" y="2819400"/>
            <a:ext cx="5384800" cy="3886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843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a:t>
            </a:r>
            <a:r>
              <a:rPr lang="en-US" dirty="0" err="1" smtClean="0"/>
              <a:t>Webclient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10972800" cy="457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6731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a:t>Basic functionality</a:t>
            </a:r>
          </a:p>
          <a:p>
            <a:pPr lvl="1"/>
            <a:r>
              <a:rPr lang="en-US" dirty="0"/>
              <a:t>Web service</a:t>
            </a:r>
          </a:p>
          <a:p>
            <a:pPr lvl="2"/>
            <a:r>
              <a:rPr lang="en-US" dirty="0"/>
              <a:t>Authentication</a:t>
            </a:r>
          </a:p>
          <a:p>
            <a:pPr lvl="2"/>
            <a:r>
              <a:rPr lang="en-US" dirty="0"/>
              <a:t>Multiple logbooks, tags</a:t>
            </a:r>
          </a:p>
          <a:p>
            <a:pPr lvl="2"/>
            <a:r>
              <a:rPr lang="en-US" dirty="0"/>
              <a:t>Create log entry</a:t>
            </a:r>
          </a:p>
          <a:p>
            <a:pPr lvl="2"/>
            <a:r>
              <a:rPr lang="en-US" dirty="0"/>
              <a:t>Edit log entry</a:t>
            </a:r>
          </a:p>
          <a:p>
            <a:pPr lvl="2"/>
            <a:r>
              <a:rPr lang="en-US" dirty="0"/>
              <a:t>Attach files</a:t>
            </a:r>
          </a:p>
          <a:p>
            <a:pPr lvl="2"/>
            <a:r>
              <a:rPr lang="en-US" dirty="0"/>
              <a:t>Search</a:t>
            </a:r>
          </a:p>
          <a:p>
            <a:pPr lvl="1"/>
            <a:r>
              <a:rPr lang="en-US" dirty="0"/>
              <a:t>Simple Web client</a:t>
            </a:r>
          </a:p>
          <a:p>
            <a:endParaRPr lang="en-US" dirty="0"/>
          </a:p>
          <a:p>
            <a:endParaRPr lang="en-US" dirty="0"/>
          </a:p>
        </p:txBody>
      </p:sp>
    </p:spTree>
    <p:extLst>
      <p:ext uri="{BB962C8B-B14F-4D97-AF65-F5344CB8AC3E}">
        <p14:creationId xmlns:p14="http://schemas.microsoft.com/office/powerpoint/2010/main" val="2246708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Olog Clients – </a:t>
            </a:r>
            <a:r>
              <a:rPr lang="en-US" dirty="0" err="1" smtClean="0"/>
              <a:t>Webclient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1"/>
            <a:ext cx="10972800" cy="45315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23803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Olog</a:t>
            </a:r>
            <a:r>
              <a:rPr lang="en-US" dirty="0"/>
              <a:t> Clients – </a:t>
            </a:r>
            <a:r>
              <a:rPr lang="en-US" dirty="0" err="1"/>
              <a:t>Webclient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1"/>
            <a:ext cx="8764619" cy="53053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682528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Olog Clients – </a:t>
            </a:r>
            <a:r>
              <a:rPr lang="en-US" dirty="0" err="1"/>
              <a:t>Webclient</a:t>
            </a:r>
            <a:endParaRPr lang="en-US" dirty="0"/>
          </a:p>
        </p:txBody>
      </p:sp>
      <p:pic>
        <p:nvPicPr>
          <p:cNvPr id="6" name="Picture 5" descr="2013_10_05_11.59.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201" y="1295401"/>
            <a:ext cx="3993161" cy="5324215"/>
          </a:xfrm>
          <a:prstGeom prst="rect">
            <a:avLst/>
          </a:prstGeom>
        </p:spPr>
      </p:pic>
      <p:pic>
        <p:nvPicPr>
          <p:cNvPr id="7" name="Picture 6" descr="2013_10_05_11.49.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601" y="1295400"/>
            <a:ext cx="4000500" cy="5257800"/>
          </a:xfrm>
          <a:prstGeom prst="rect">
            <a:avLst/>
          </a:prstGeom>
        </p:spPr>
      </p:pic>
    </p:spTree>
    <p:extLst>
      <p:ext uri="{BB962C8B-B14F-4D97-AF65-F5344CB8AC3E}">
        <p14:creationId xmlns:p14="http://schemas.microsoft.com/office/powerpoint/2010/main" val="3045095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pPr marL="180178" lvl="0" indent="-180178" defTabSz="803293" eaLnBrk="0" fontAlgn="base" hangingPunct="0">
              <a:lnSpc>
                <a:spcPct val="90000"/>
              </a:lnSpc>
              <a:spcBef>
                <a:spcPts val="1206"/>
              </a:spcBef>
              <a:spcAft>
                <a:spcPct val="0"/>
              </a:spcAft>
              <a:buSzPct val="100000"/>
              <a:buFont typeface="Wingdings" pitchFamily="2" charset="2"/>
              <a:buChar char="§"/>
              <a:defRPr/>
            </a:pPr>
            <a:r>
              <a:rPr lang="en-US" sz="2200" kern="0" dirty="0">
                <a:solidFill>
                  <a:srgbClr val="064308"/>
                </a:solidFill>
                <a:latin typeface="Arial" charset="0"/>
                <a:ea typeface="ＭＳ Ｐゴシック" pitchFamily="-65" charset="-128"/>
                <a:cs typeface="ＭＳ Ｐゴシック" pitchFamily="-65" charset="-128"/>
              </a:rPr>
              <a:t>Integration</a:t>
            </a:r>
          </a:p>
          <a:p>
            <a:pPr marL="363359" lvl="1" indent="-151650" defTabSz="803293" eaLnBrk="0" fontAlgn="base" hangingPunct="0">
              <a:lnSpc>
                <a:spcPct val="90000"/>
              </a:lnSpc>
              <a:spcBef>
                <a:spcPts val="201"/>
              </a:spcBef>
              <a:spcAft>
                <a:spcPct val="0"/>
              </a:spcAft>
              <a:buSzPct val="100000"/>
              <a:buFont typeface="Arial" pitchFamily="34" charset="0"/>
              <a:buChar char="•"/>
              <a:defRPr/>
            </a:pPr>
            <a:r>
              <a:rPr lang="en-US" sz="2000" kern="0" dirty="0">
                <a:latin typeface="Arial" charset="0"/>
                <a:ea typeface="ＭＳ Ｐゴシック" charset="-128"/>
                <a:cs typeface="ＭＳ Ｐゴシック"/>
              </a:rPr>
              <a:t>IRMIS</a:t>
            </a:r>
          </a:p>
          <a:p>
            <a:pPr marL="591584" lvl="2" indent="-160658" defTabSz="803293" eaLnBrk="0" fontAlgn="base" hangingPunct="0">
              <a:lnSpc>
                <a:spcPct val="90000"/>
              </a:lnSpc>
              <a:spcBef>
                <a:spcPts val="201"/>
              </a:spcBef>
              <a:spcAft>
                <a:spcPct val="0"/>
              </a:spcAft>
              <a:buSzPct val="100000"/>
              <a:buFont typeface="Lucida Grande" charset="0"/>
              <a:buChar char="»"/>
              <a:defRPr/>
            </a:pPr>
            <a:r>
              <a:rPr lang="en-US" kern="0" dirty="0">
                <a:latin typeface="Arial" charset="0"/>
                <a:ea typeface="ヒラギノ角ゴ Pro W3" pitchFamily="-111" charset="-128"/>
                <a:cs typeface="ヒラギノ角ゴ Pro W3" pitchFamily="-111" charset="-128"/>
              </a:rPr>
              <a:t>Component/Inventory</a:t>
            </a:r>
            <a:endParaRPr lang="en-US" sz="1800" kern="0" dirty="0">
              <a:latin typeface="Arial" charset="0"/>
              <a:ea typeface="ヒラギノ角ゴ Pro W3" pitchFamily="-111" charset="-128"/>
              <a:cs typeface="ヒラギノ角ゴ Pro W3" pitchFamily="-111" charset="-128"/>
            </a:endParaRP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Physics data</a:t>
            </a: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Save/restore</a:t>
            </a: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CSS plug-in</a:t>
            </a:r>
          </a:p>
          <a:p>
            <a:pPr marL="363359" lvl="1" indent="-151650" defTabSz="803293" eaLnBrk="0" hangingPunct="0">
              <a:lnSpc>
                <a:spcPct val="90000"/>
              </a:lnSpc>
              <a:spcBef>
                <a:spcPts val="201"/>
              </a:spcBef>
              <a:buSzPct val="100000"/>
              <a:buFont typeface="Arial" pitchFamily="34" charset="0"/>
              <a:buChar char="•"/>
            </a:pPr>
            <a:r>
              <a:rPr lang="en-US" sz="2000" kern="0" dirty="0">
                <a:latin typeface="Arial" charset="0"/>
                <a:ea typeface="ＭＳ Ｐゴシック" charset="-128"/>
                <a:cs typeface="ＭＳ Ｐゴシック"/>
              </a:rPr>
              <a:t>Operations</a:t>
            </a:r>
          </a:p>
          <a:p>
            <a:pPr marL="591584" lvl="2" indent="-160658" defTabSz="803293" eaLnBrk="0" hangingPunct="0">
              <a:lnSpc>
                <a:spcPct val="90000"/>
              </a:lnSpc>
              <a:spcBef>
                <a:spcPts val="201"/>
              </a:spcBef>
              <a:buSzPct val="100000"/>
              <a:buFont typeface="Lucida Grande" charset="0"/>
              <a:buChar char="»"/>
            </a:pPr>
            <a:r>
              <a:rPr lang="en-US" kern="0" dirty="0">
                <a:latin typeface="Arial" charset="0"/>
                <a:ea typeface="ヒラギノ角ゴ Pro W3" pitchFamily="-111" charset="-128"/>
                <a:cs typeface="ヒラギノ角ゴ Pro W3" pitchFamily="-111" charset="-128"/>
              </a:rPr>
              <a:t>Beam statistics</a:t>
            </a:r>
          </a:p>
          <a:p>
            <a:pPr marL="591584" lvl="2" indent="-160658" defTabSz="803293" eaLnBrk="0" hangingPunct="0">
              <a:lnSpc>
                <a:spcPct val="90000"/>
              </a:lnSpc>
              <a:spcBef>
                <a:spcPts val="201"/>
              </a:spcBef>
              <a:buSzPct val="100000"/>
              <a:buFont typeface="Lucida Grande" charset="0"/>
              <a:buChar char="»"/>
            </a:pPr>
            <a:r>
              <a:rPr lang="en-US" kern="0" dirty="0">
                <a:latin typeface="Arial" charset="0"/>
                <a:ea typeface="ヒラギノ角ゴ Pro W3" pitchFamily="-111" charset="-128"/>
                <a:cs typeface="ヒラギノ角ゴ Pro W3" pitchFamily="-111" charset="-128"/>
              </a:rPr>
              <a:t>Down time/tuning time/beam on target</a:t>
            </a:r>
          </a:p>
          <a:p>
            <a:pPr marL="591584" lvl="2" indent="-160658" defTabSz="803293" eaLnBrk="0" hangingPunct="0">
              <a:lnSpc>
                <a:spcPct val="90000"/>
              </a:lnSpc>
              <a:spcBef>
                <a:spcPts val="201"/>
              </a:spcBef>
              <a:buSzPct val="100000"/>
              <a:buFont typeface="Lucida Grande" charset="0"/>
              <a:buChar char="»"/>
            </a:pPr>
            <a:r>
              <a:rPr lang="en-US" dirty="0"/>
              <a:t>Bypass records</a:t>
            </a:r>
          </a:p>
          <a:p>
            <a:pPr marL="591584" lvl="2" indent="-160658" defTabSz="803293" eaLnBrk="0" hangingPunct="0">
              <a:lnSpc>
                <a:spcPct val="90000"/>
              </a:lnSpc>
              <a:spcBef>
                <a:spcPts val="201"/>
              </a:spcBef>
              <a:buSzPct val="100000"/>
              <a:buFont typeface="Lucida Grande" charset="0"/>
              <a:buChar char="»"/>
            </a:pPr>
            <a:r>
              <a:rPr lang="en-US" dirty="0"/>
              <a:t>On shift records</a:t>
            </a:r>
          </a:p>
          <a:p>
            <a:pPr marL="591584" lvl="2" indent="-160658" defTabSz="803293" eaLnBrk="0" hangingPunct="0">
              <a:lnSpc>
                <a:spcPct val="90000"/>
              </a:lnSpc>
              <a:spcBef>
                <a:spcPts val="201"/>
              </a:spcBef>
              <a:buSzPct val="100000"/>
              <a:buFont typeface="Lucida Grande" charset="0"/>
              <a:buChar char="»"/>
            </a:pPr>
            <a:r>
              <a:rPr lang="en-US" dirty="0"/>
              <a:t>Trouble Reports</a:t>
            </a:r>
          </a:p>
          <a:p>
            <a:pPr marL="591584" lvl="2" indent="-160658" defTabSz="803293" eaLnBrk="0" hangingPunct="0">
              <a:lnSpc>
                <a:spcPct val="90000"/>
              </a:lnSpc>
              <a:spcBef>
                <a:spcPts val="201"/>
              </a:spcBef>
              <a:buSzPct val="100000"/>
              <a:buFont typeface="Lucida Grande" charset="0"/>
              <a:buChar char="»"/>
            </a:pPr>
            <a:r>
              <a:rPr lang="en-US" dirty="0"/>
              <a:t>Experiment records</a:t>
            </a:r>
          </a:p>
          <a:p>
            <a:pPr marL="180178" lvl="0" indent="-180178" defTabSz="803293" eaLnBrk="0" fontAlgn="base" hangingPunct="0">
              <a:lnSpc>
                <a:spcPct val="90000"/>
              </a:lnSpc>
              <a:spcBef>
                <a:spcPts val="1206"/>
              </a:spcBef>
              <a:spcAft>
                <a:spcPct val="0"/>
              </a:spcAft>
              <a:buSzPct val="100000"/>
              <a:buFont typeface="Wingdings" pitchFamily="2" charset="2"/>
              <a:buChar char="§"/>
              <a:defRPr/>
            </a:pPr>
            <a:endParaRPr lang="en-US" sz="2200" kern="0" dirty="0">
              <a:solidFill>
                <a:srgbClr val="064308"/>
              </a:solidFill>
              <a:latin typeface="Arial" charset="0"/>
              <a:ea typeface="ＭＳ Ｐゴシック" pitchFamily="-65" charset="-128"/>
              <a:cs typeface="ＭＳ Ｐゴシック" pitchFamily="-65" charset="-128"/>
            </a:endParaRPr>
          </a:p>
          <a:p>
            <a:endParaRPr lang="en-US" dirty="0"/>
          </a:p>
        </p:txBody>
      </p:sp>
    </p:spTree>
    <p:extLst>
      <p:ext uri="{BB962C8B-B14F-4D97-AF65-F5344CB8AC3E}">
        <p14:creationId xmlns:p14="http://schemas.microsoft.com/office/powerpoint/2010/main" val="3447292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Entry</a:t>
            </a:r>
            <a:endParaRPr lang="en-US" dirty="0"/>
          </a:p>
        </p:txBody>
      </p:sp>
      <p:sp>
        <p:nvSpPr>
          <p:cNvPr id="3" name="Content Placeholder 2"/>
          <p:cNvSpPr>
            <a:spLocks noGrp="1"/>
          </p:cNvSpPr>
          <p:nvPr>
            <p:ph idx="1"/>
          </p:nvPr>
        </p:nvSpPr>
        <p:spPr/>
        <p:txBody>
          <a:bodyPr/>
          <a:lstStyle/>
          <a:p>
            <a:r>
              <a:rPr lang="en-US" dirty="0" smtClean="0"/>
              <a:t>Time</a:t>
            </a:r>
          </a:p>
          <a:p>
            <a:r>
              <a:rPr lang="en-US" dirty="0" smtClean="0"/>
              <a:t>Owner</a:t>
            </a:r>
          </a:p>
          <a:p>
            <a:r>
              <a:rPr lang="en-US" dirty="0" smtClean="0"/>
              <a:t>Text</a:t>
            </a:r>
          </a:p>
          <a:p>
            <a:r>
              <a:rPr lang="en-US" dirty="0" smtClean="0"/>
              <a:t>Attachments</a:t>
            </a:r>
          </a:p>
          <a:p>
            <a:r>
              <a:rPr lang="en-US" dirty="0" smtClean="0"/>
              <a:t>Logbooks</a:t>
            </a:r>
          </a:p>
          <a:p>
            <a:r>
              <a:rPr lang="en-US" dirty="0" smtClean="0"/>
              <a:t>Tags</a:t>
            </a:r>
          </a:p>
          <a:p>
            <a:r>
              <a:rPr lang="en-US" dirty="0" smtClean="0"/>
              <a:t>Properties</a:t>
            </a:r>
          </a:p>
          <a:p>
            <a:pPr marL="0" indent="0">
              <a:buNone/>
            </a:pPr>
            <a:endParaRPr lang="en-US" dirty="0"/>
          </a:p>
        </p:txBody>
      </p:sp>
    </p:spTree>
    <p:extLst>
      <p:ext uri="{BB962C8B-B14F-4D97-AF65-F5344CB8AC3E}">
        <p14:creationId xmlns:p14="http://schemas.microsoft.com/office/powerpoint/2010/main" val="396487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Entry</a:t>
            </a:r>
          </a:p>
        </p:txBody>
      </p:sp>
      <p:pic>
        <p:nvPicPr>
          <p:cNvPr id="4" name="Content Placeholder 3" descr="Screen Shot 2014-02-10 at 2.07.47 PM.png"/>
          <p:cNvPicPr>
            <a:picLocks noGrp="1" noChangeAspect="1"/>
          </p:cNvPicPr>
          <p:nvPr>
            <p:ph idx="1"/>
          </p:nvPr>
        </p:nvPicPr>
        <p:blipFill>
          <a:blip r:embed="rId2">
            <a:extLst>
              <a:ext uri="{28A0092B-C50C-407E-A947-70E740481C1C}">
                <a14:useLocalDpi xmlns:a14="http://schemas.microsoft.com/office/drawing/2010/main" val="0"/>
              </a:ext>
            </a:extLst>
          </a:blip>
          <a:srcRect l="-33524" r="-33524"/>
          <a:stretch>
            <a:fillRect/>
          </a:stretch>
        </p:blipFill>
        <p:spPr>
          <a:xfrm>
            <a:off x="609600" y="1219201"/>
            <a:ext cx="10972800" cy="4906963"/>
          </a:xfrm>
        </p:spPr>
      </p:pic>
    </p:spTree>
    <p:extLst>
      <p:ext uri="{BB962C8B-B14F-4D97-AF65-F5344CB8AC3E}">
        <p14:creationId xmlns:p14="http://schemas.microsoft.com/office/powerpoint/2010/main" val="49469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5" name="Straight Connector 134"/>
          <p:cNvCxnSpPr/>
          <p:nvPr/>
        </p:nvCxnSpPr>
        <p:spPr>
          <a:xfrm>
            <a:off x="5689600" y="4419600"/>
            <a:ext cx="609600" cy="0"/>
          </a:xfrm>
          <a:prstGeom prst="line">
            <a:avLst/>
          </a:prstGeom>
          <a:ln w="19050"/>
        </p:spPr>
        <p:style>
          <a:lnRef idx="2">
            <a:schemeClr val="dk1"/>
          </a:lnRef>
          <a:fillRef idx="0">
            <a:schemeClr val="dk1"/>
          </a:fillRef>
          <a:effectRef idx="1">
            <a:schemeClr val="dk1"/>
          </a:effectRef>
          <a:fontRef idx="minor">
            <a:schemeClr val="tx1"/>
          </a:fontRef>
        </p:style>
      </p:cxnSp>
      <p:sp>
        <p:nvSpPr>
          <p:cNvPr id="15" name="Rectangle 14"/>
          <p:cNvSpPr/>
          <p:nvPr/>
        </p:nvSpPr>
        <p:spPr>
          <a:xfrm>
            <a:off x="1016000" y="42672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r>
              <a:rPr lang="en-US" dirty="0" smtClean="0"/>
              <a:t> Integration</a:t>
            </a:r>
            <a:endParaRPr lang="en-US" dirty="0"/>
          </a:p>
        </p:txBody>
      </p:sp>
      <p:sp>
        <p:nvSpPr>
          <p:cNvPr id="64" name="Rectangle 63"/>
          <p:cNvSpPr/>
          <p:nvPr/>
        </p:nvSpPr>
        <p:spPr>
          <a:xfrm>
            <a:off x="8636000" y="0"/>
            <a:ext cx="3556000" cy="5410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6299200" y="3429000"/>
            <a:ext cx="0" cy="762000"/>
          </a:xfrm>
          <a:prstGeom prst="line">
            <a:avLst/>
          </a:prstGeom>
          <a:ln w="19050"/>
        </p:spPr>
        <p:style>
          <a:lnRef idx="2">
            <a:schemeClr val="dk1"/>
          </a:lnRef>
          <a:fillRef idx="0">
            <a:schemeClr val="dk1"/>
          </a:fillRef>
          <a:effectRef idx="1">
            <a:schemeClr val="dk1"/>
          </a:effectRef>
          <a:fontRef idx="minor">
            <a:schemeClr val="tx1"/>
          </a:fontRef>
        </p:style>
      </p:cxnSp>
      <p:sp>
        <p:nvSpPr>
          <p:cNvPr id="32" name="Rectangle 31"/>
          <p:cNvSpPr/>
          <p:nvPr/>
        </p:nvSpPr>
        <p:spPr>
          <a:xfrm>
            <a:off x="0" y="0"/>
            <a:ext cx="8636000" cy="1752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30400" y="2514600"/>
            <a:ext cx="36576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pvManager</a:t>
            </a:r>
            <a:endParaRPr lang="en-US" dirty="0"/>
          </a:p>
        </p:txBody>
      </p:sp>
      <p:sp>
        <p:nvSpPr>
          <p:cNvPr id="5" name="Rectangle 4"/>
          <p:cNvSpPr/>
          <p:nvPr/>
        </p:nvSpPr>
        <p:spPr>
          <a:xfrm>
            <a:off x="1930400" y="3352800"/>
            <a:ext cx="19304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Graphene</a:t>
            </a:r>
            <a:endParaRPr lang="en-US" dirty="0"/>
          </a:p>
        </p:txBody>
      </p:sp>
      <p:sp>
        <p:nvSpPr>
          <p:cNvPr id="7" name="Rectangle 6"/>
          <p:cNvSpPr/>
          <p:nvPr/>
        </p:nvSpPr>
        <p:spPr>
          <a:xfrm>
            <a:off x="412496"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9" name="Rectangle 8"/>
          <p:cNvSpPr/>
          <p:nvPr/>
        </p:nvSpPr>
        <p:spPr>
          <a:xfrm>
            <a:off x="434848" y="1066800"/>
            <a:ext cx="26121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 client (JCA/CAJ)</a:t>
            </a:r>
            <a:endParaRPr lang="en-US" dirty="0"/>
          </a:p>
        </p:txBody>
      </p:sp>
      <p:sp>
        <p:nvSpPr>
          <p:cNvPr id="10" name="Rectangle 9"/>
          <p:cNvSpPr/>
          <p:nvPr/>
        </p:nvSpPr>
        <p:spPr>
          <a:xfrm>
            <a:off x="2032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6400" y="4267200"/>
            <a:ext cx="501904" cy="22885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CSS Core</a:t>
            </a:r>
            <a:endParaRPr lang="en-US" dirty="0"/>
          </a:p>
        </p:txBody>
      </p:sp>
      <p:sp>
        <p:nvSpPr>
          <p:cNvPr id="18" name="AutoShape 4"/>
          <p:cNvSpPr>
            <a:spLocks noChangeAspect="1" noChangeArrowheads="1" noTextEdit="1"/>
          </p:cNvSpPr>
          <p:nvPr/>
        </p:nvSpPr>
        <p:spPr bwMode="auto">
          <a:xfrm>
            <a:off x="9950451" y="5011739"/>
            <a:ext cx="1938867" cy="180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9042401" y="3124200"/>
            <a:ext cx="2743201"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ChannelFinder</a:t>
            </a:r>
            <a:endParaRPr lang="en-US" dirty="0"/>
          </a:p>
        </p:txBody>
      </p:sp>
      <p:sp>
        <p:nvSpPr>
          <p:cNvPr id="42" name="Rectangle 41"/>
          <p:cNvSpPr/>
          <p:nvPr/>
        </p:nvSpPr>
        <p:spPr>
          <a:xfrm>
            <a:off x="9042401" y="1600200"/>
            <a:ext cx="2743200"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1034472" y="6282394"/>
            <a:ext cx="2450776" cy="273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1022096" y="5924740"/>
            <a:ext cx="2438400" cy="3073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DataBrowser</a:t>
            </a:r>
            <a:endParaRPr lang="en-US" dirty="0"/>
          </a:p>
        </p:txBody>
      </p:sp>
      <p:sp>
        <p:nvSpPr>
          <p:cNvPr id="48" name="Rectangle 47"/>
          <p:cNvSpPr/>
          <p:nvPr/>
        </p:nvSpPr>
        <p:spPr>
          <a:xfrm>
            <a:off x="1022096" y="5569606"/>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p>
        </p:txBody>
      </p:sp>
      <p:sp>
        <p:nvSpPr>
          <p:cNvPr id="50" name="Rectangle 49"/>
          <p:cNvSpPr/>
          <p:nvPr/>
        </p:nvSpPr>
        <p:spPr>
          <a:xfrm>
            <a:off x="132080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1" name="Rectangle 50"/>
          <p:cNvSpPr/>
          <p:nvPr/>
        </p:nvSpPr>
        <p:spPr>
          <a:xfrm>
            <a:off x="2240280" y="304800"/>
            <a:ext cx="806704"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2" name="Rectangle 51"/>
          <p:cNvSpPr/>
          <p:nvPr/>
        </p:nvSpPr>
        <p:spPr>
          <a:xfrm>
            <a:off x="4374896"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3" name="Rectangle 52"/>
          <p:cNvSpPr/>
          <p:nvPr/>
        </p:nvSpPr>
        <p:spPr>
          <a:xfrm>
            <a:off x="4397248" y="1066800"/>
            <a:ext cx="2612136"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r>
              <a:rPr lang="en-US" dirty="0" smtClean="0"/>
              <a:t> client</a:t>
            </a:r>
            <a:endParaRPr lang="en-US" dirty="0"/>
          </a:p>
        </p:txBody>
      </p:sp>
      <p:sp>
        <p:nvSpPr>
          <p:cNvPr id="54" name="Rectangle 53"/>
          <p:cNvSpPr/>
          <p:nvPr/>
        </p:nvSpPr>
        <p:spPr>
          <a:xfrm>
            <a:off x="4165600" y="152400"/>
            <a:ext cx="30480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8320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a:t>
            </a:r>
            <a:endParaRPr lang="en-US" dirty="0"/>
          </a:p>
        </p:txBody>
      </p:sp>
      <p:sp>
        <p:nvSpPr>
          <p:cNvPr id="56" name="Rectangle 55"/>
          <p:cNvSpPr/>
          <p:nvPr/>
        </p:nvSpPr>
        <p:spPr>
          <a:xfrm>
            <a:off x="6202680" y="304800"/>
            <a:ext cx="806704"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7" name="TextBox 56"/>
          <p:cNvSpPr txBox="1"/>
          <p:nvPr/>
        </p:nvSpPr>
        <p:spPr>
          <a:xfrm>
            <a:off x="3352800" y="152400"/>
            <a:ext cx="609600" cy="369332"/>
          </a:xfrm>
          <a:prstGeom prst="rect">
            <a:avLst/>
          </a:prstGeom>
          <a:noFill/>
        </p:spPr>
        <p:txBody>
          <a:bodyPr wrap="square" rtlCol="0">
            <a:spAutoFit/>
          </a:bodyPr>
          <a:lstStyle/>
          <a:p>
            <a:r>
              <a:rPr lang="en-US" dirty="0" smtClean="0"/>
              <a:t>v3</a:t>
            </a:r>
            <a:endParaRPr lang="en-US" dirty="0"/>
          </a:p>
        </p:txBody>
      </p:sp>
      <p:sp>
        <p:nvSpPr>
          <p:cNvPr id="61" name="TextBox 60"/>
          <p:cNvSpPr txBox="1"/>
          <p:nvPr/>
        </p:nvSpPr>
        <p:spPr>
          <a:xfrm>
            <a:off x="7315200" y="152400"/>
            <a:ext cx="609600" cy="369332"/>
          </a:xfrm>
          <a:prstGeom prst="rect">
            <a:avLst/>
          </a:prstGeom>
          <a:noFill/>
        </p:spPr>
        <p:txBody>
          <a:bodyPr wrap="square" rtlCol="0">
            <a:spAutoFit/>
          </a:bodyPr>
          <a:lstStyle/>
          <a:p>
            <a:r>
              <a:rPr lang="en-US" dirty="0" smtClean="0"/>
              <a:t>v4</a:t>
            </a:r>
            <a:endParaRPr lang="en-US" dirty="0"/>
          </a:p>
        </p:txBody>
      </p:sp>
      <p:sp>
        <p:nvSpPr>
          <p:cNvPr id="33" name="Rectangle 32"/>
          <p:cNvSpPr/>
          <p:nvPr/>
        </p:nvSpPr>
        <p:spPr>
          <a:xfrm>
            <a:off x="8026400" y="0"/>
            <a:ext cx="609600" cy="1752600"/>
          </a:xfrm>
          <a:prstGeom prst="rect">
            <a:avLst/>
          </a:prstGeom>
          <a:noFill/>
          <a:ln w="31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smtClean="0">
                <a:solidFill>
                  <a:schemeClr val="tx2">
                    <a:lumMod val="75000"/>
                  </a:schemeClr>
                </a:solidFill>
              </a:rPr>
              <a:t>Publish/subscribe</a:t>
            </a:r>
            <a:endParaRPr lang="en-US" sz="1600" dirty="0">
              <a:solidFill>
                <a:schemeClr val="tx2">
                  <a:lumMod val="75000"/>
                </a:schemeClr>
              </a:solidFill>
            </a:endParaRPr>
          </a:p>
        </p:txBody>
      </p:sp>
      <p:sp>
        <p:nvSpPr>
          <p:cNvPr id="63" name="Rectangle 62"/>
          <p:cNvSpPr/>
          <p:nvPr/>
        </p:nvSpPr>
        <p:spPr>
          <a:xfrm>
            <a:off x="8839200" y="838200"/>
            <a:ext cx="3149600" cy="144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8636000" y="0"/>
            <a:ext cx="3556000" cy="381000"/>
          </a:xfrm>
          <a:prstGeom prst="rect">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smtClean="0">
                <a:solidFill>
                  <a:schemeClr val="accent5">
                    <a:lumMod val="75000"/>
                  </a:schemeClr>
                </a:solidFill>
              </a:rPr>
              <a:t>Command/response</a:t>
            </a:r>
            <a:endParaRPr lang="en-US" sz="1600" dirty="0">
              <a:solidFill>
                <a:schemeClr val="accent5">
                  <a:lumMod val="75000"/>
                </a:schemeClr>
              </a:solidFill>
            </a:endParaRPr>
          </a:p>
        </p:txBody>
      </p:sp>
      <p:sp>
        <p:nvSpPr>
          <p:cNvPr id="66" name="TextBox 65"/>
          <p:cNvSpPr txBox="1"/>
          <p:nvPr/>
        </p:nvSpPr>
        <p:spPr>
          <a:xfrm>
            <a:off x="11277600" y="428228"/>
            <a:ext cx="711200" cy="369332"/>
          </a:xfrm>
          <a:prstGeom prst="rect">
            <a:avLst/>
          </a:prstGeom>
          <a:noFill/>
        </p:spPr>
        <p:txBody>
          <a:bodyPr wrap="square" rtlCol="0">
            <a:spAutoFit/>
          </a:bodyPr>
          <a:lstStyle/>
          <a:p>
            <a:pPr algn="r"/>
            <a:r>
              <a:rPr lang="en-US" dirty="0" smtClean="0"/>
              <a:t>v4</a:t>
            </a:r>
            <a:endParaRPr lang="en-US" dirty="0"/>
          </a:p>
        </p:txBody>
      </p:sp>
      <p:sp>
        <p:nvSpPr>
          <p:cNvPr id="67" name="Rectangle 66"/>
          <p:cNvSpPr/>
          <p:nvPr/>
        </p:nvSpPr>
        <p:spPr>
          <a:xfrm>
            <a:off x="9042401" y="990600"/>
            <a:ext cx="2743201" cy="533400"/>
          </a:xfrm>
          <a:prstGeom prst="rect">
            <a:avLst/>
          </a:prstGeom>
          <a:solidFill>
            <a:srgbClr val="C0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Masar</a:t>
            </a:r>
            <a:endParaRPr lang="en-US" dirty="0"/>
          </a:p>
        </p:txBody>
      </p:sp>
      <p:sp>
        <p:nvSpPr>
          <p:cNvPr id="68" name="Rectangle 67"/>
          <p:cNvSpPr/>
          <p:nvPr/>
        </p:nvSpPr>
        <p:spPr>
          <a:xfrm>
            <a:off x="9042400" y="4648200"/>
            <a:ext cx="273304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0" name="Rectangle 69"/>
          <p:cNvSpPr/>
          <p:nvPr/>
        </p:nvSpPr>
        <p:spPr>
          <a:xfrm>
            <a:off x="4775200" y="2057402"/>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pvA</a:t>
            </a:r>
            <a:endParaRPr lang="en-US" dirty="0"/>
          </a:p>
        </p:txBody>
      </p:sp>
      <p:sp>
        <p:nvSpPr>
          <p:cNvPr id="71" name="Rectangle 70"/>
          <p:cNvSpPr/>
          <p:nvPr/>
        </p:nvSpPr>
        <p:spPr>
          <a:xfrm>
            <a:off x="2743200" y="2057400"/>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a:t>
            </a:r>
            <a:endParaRPr lang="en-US" dirty="0"/>
          </a:p>
        </p:txBody>
      </p:sp>
      <p:sp>
        <p:nvSpPr>
          <p:cNvPr id="72" name="Rectangle 71"/>
          <p:cNvSpPr/>
          <p:nvPr/>
        </p:nvSpPr>
        <p:spPr>
          <a:xfrm>
            <a:off x="3759200" y="2057401"/>
            <a:ext cx="812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endParaRPr lang="en-US" dirty="0"/>
          </a:p>
        </p:txBody>
      </p:sp>
      <p:sp>
        <p:nvSpPr>
          <p:cNvPr id="43" name="Rectangle 42"/>
          <p:cNvSpPr/>
          <p:nvPr/>
        </p:nvSpPr>
        <p:spPr>
          <a:xfrm>
            <a:off x="7112000" y="3124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49" name="Rectangle 48"/>
          <p:cNvSpPr/>
          <p:nvPr/>
        </p:nvSpPr>
        <p:spPr>
          <a:xfrm>
            <a:off x="7112000" y="4648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123" name="Straight Arrow Connector 122"/>
          <p:cNvCxnSpPr>
            <a:endCxn id="43" idx="1"/>
          </p:cNvCxnSpPr>
          <p:nvPr/>
        </p:nvCxnSpPr>
        <p:spPr>
          <a:xfrm>
            <a:off x="62992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a:endCxn id="49" idx="1"/>
          </p:cNvCxnSpPr>
          <p:nvPr/>
        </p:nvCxnSpPr>
        <p:spPr>
          <a:xfrm>
            <a:off x="62992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9" name="Straight Arrow Connector 128"/>
          <p:cNvCxnSpPr>
            <a:stCxn id="43" idx="3"/>
          </p:cNvCxnSpPr>
          <p:nvPr/>
        </p:nvCxnSpPr>
        <p:spPr>
          <a:xfrm>
            <a:off x="8229600" y="3429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49" idx="3"/>
            <a:endCxn id="68" idx="1"/>
          </p:cNvCxnSpPr>
          <p:nvPr/>
        </p:nvCxnSpPr>
        <p:spPr>
          <a:xfrm>
            <a:off x="8229600" y="4953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6" name="Straight Arrow Connector 145"/>
          <p:cNvCxnSpPr>
            <a:stCxn id="70" idx="0"/>
          </p:cNvCxnSpPr>
          <p:nvPr/>
        </p:nvCxnSpPr>
        <p:spPr>
          <a:xfrm flipV="1">
            <a:off x="5181600" y="1447800"/>
            <a:ext cx="0" cy="6096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42" name="Straight Arrow Connector 141"/>
          <p:cNvCxnSpPr/>
          <p:nvPr/>
        </p:nvCxnSpPr>
        <p:spPr>
          <a:xfrm flipV="1">
            <a:off x="2235200" y="1447802"/>
            <a:ext cx="0" cy="76199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9" name="Rectangle 68"/>
          <p:cNvSpPr/>
          <p:nvPr/>
        </p:nvSpPr>
        <p:spPr>
          <a:xfrm>
            <a:off x="1930400" y="2057400"/>
            <a:ext cx="609600" cy="381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a:t>
            </a:r>
            <a:endParaRPr lang="en-US" dirty="0"/>
          </a:p>
        </p:txBody>
      </p:sp>
      <p:sp>
        <p:nvSpPr>
          <p:cNvPr id="147" name="Rectangle 146"/>
          <p:cNvSpPr/>
          <p:nvPr/>
        </p:nvSpPr>
        <p:spPr>
          <a:xfrm>
            <a:off x="203200" y="1905000"/>
            <a:ext cx="56896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892800" y="1828801"/>
            <a:ext cx="2641600" cy="369332"/>
          </a:xfrm>
          <a:prstGeom prst="rect">
            <a:avLst/>
          </a:prstGeom>
        </p:spPr>
        <p:txBody>
          <a:bodyPr wrap="square">
            <a:spAutoFit/>
          </a:bodyPr>
          <a:lstStyle/>
          <a:p>
            <a:r>
              <a:rPr lang="en-US" dirty="0" smtClean="0"/>
              <a:t>Core Client Technologies</a:t>
            </a:r>
            <a:endParaRPr lang="en-US" dirty="0"/>
          </a:p>
        </p:txBody>
      </p:sp>
      <p:sp>
        <p:nvSpPr>
          <p:cNvPr id="156" name="Rectangle 155"/>
          <p:cNvSpPr/>
          <p:nvPr/>
        </p:nvSpPr>
        <p:spPr>
          <a:xfrm>
            <a:off x="203200" y="2057400"/>
            <a:ext cx="172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Sources</a:t>
            </a:r>
            <a:endParaRPr lang="en-US" sz="1400" i="1" dirty="0">
              <a:solidFill>
                <a:schemeClr val="tx1"/>
              </a:solidFill>
            </a:endParaRPr>
          </a:p>
        </p:txBody>
      </p:sp>
      <p:sp>
        <p:nvSpPr>
          <p:cNvPr id="157" name="Rectangle 156"/>
          <p:cNvSpPr/>
          <p:nvPr/>
        </p:nvSpPr>
        <p:spPr>
          <a:xfrm>
            <a:off x="0" y="2514600"/>
            <a:ext cx="1930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Aggregation</a:t>
            </a:r>
            <a:endParaRPr lang="en-US" sz="1400" i="1" dirty="0">
              <a:solidFill>
                <a:schemeClr val="tx1"/>
              </a:solidFill>
            </a:endParaRPr>
          </a:p>
        </p:txBody>
      </p:sp>
      <p:sp>
        <p:nvSpPr>
          <p:cNvPr id="158" name="Rectangle 157"/>
          <p:cNvSpPr/>
          <p:nvPr/>
        </p:nvSpPr>
        <p:spPr>
          <a:xfrm>
            <a:off x="203200" y="3352800"/>
            <a:ext cx="172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Visualization</a:t>
            </a:r>
            <a:endParaRPr lang="en-US" sz="1400" i="1" dirty="0">
              <a:solidFill>
                <a:schemeClr val="tx1"/>
              </a:solidFill>
            </a:endParaRPr>
          </a:p>
        </p:txBody>
      </p:sp>
      <p:sp>
        <p:nvSpPr>
          <p:cNvPr id="159" name="Rectangle 158"/>
          <p:cNvSpPr/>
          <p:nvPr/>
        </p:nvSpPr>
        <p:spPr>
          <a:xfrm>
            <a:off x="1930400" y="2971800"/>
            <a:ext cx="24384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vTypes</a:t>
            </a:r>
            <a:endParaRPr lang="en-US" dirty="0"/>
          </a:p>
        </p:txBody>
      </p:sp>
      <p:sp>
        <p:nvSpPr>
          <p:cNvPr id="160" name="Rectangle 159"/>
          <p:cNvSpPr/>
          <p:nvPr/>
        </p:nvSpPr>
        <p:spPr>
          <a:xfrm>
            <a:off x="203200" y="2971800"/>
            <a:ext cx="172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i="1" dirty="0" smtClean="0">
                <a:solidFill>
                  <a:schemeClr val="tx1"/>
                </a:solidFill>
              </a:rPr>
              <a:t>Data Definition</a:t>
            </a:r>
            <a:endParaRPr lang="en-US" sz="1400" i="1" dirty="0">
              <a:solidFill>
                <a:schemeClr val="tx1"/>
              </a:solidFill>
            </a:endParaRPr>
          </a:p>
        </p:txBody>
      </p:sp>
      <p:cxnSp>
        <p:nvCxnSpPr>
          <p:cNvPr id="162" name="Straight Arrow Connector 161"/>
          <p:cNvCxnSpPr/>
          <p:nvPr/>
        </p:nvCxnSpPr>
        <p:spPr>
          <a:xfrm flipV="1">
            <a:off x="5283200" y="2895600"/>
            <a:ext cx="0" cy="6858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4" name="Straight Arrow Connector 163"/>
          <p:cNvCxnSpPr>
            <a:endCxn id="159" idx="3"/>
          </p:cNvCxnSpPr>
          <p:nvPr/>
        </p:nvCxnSpPr>
        <p:spPr>
          <a:xfrm flipH="1">
            <a:off x="4368800" y="3124200"/>
            <a:ext cx="914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66" name="Straight Arrow Connector 165"/>
          <p:cNvCxnSpPr>
            <a:endCxn id="5" idx="3"/>
          </p:cNvCxnSpPr>
          <p:nvPr/>
        </p:nvCxnSpPr>
        <p:spPr>
          <a:xfrm flipH="1">
            <a:off x="3860800" y="3581400"/>
            <a:ext cx="24384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021080" y="5214472"/>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BEAST</a:t>
            </a:r>
          </a:p>
        </p:txBody>
      </p:sp>
      <p:sp>
        <p:nvSpPr>
          <p:cNvPr id="3" name="Rectangle 2"/>
          <p:cNvSpPr/>
          <p:nvPr/>
        </p:nvSpPr>
        <p:spPr>
          <a:xfrm>
            <a:off x="0" y="0"/>
            <a:ext cx="12192000" cy="6858000"/>
          </a:xfrm>
          <a:prstGeom prst="rect">
            <a:avLst/>
          </a:prstGeom>
          <a:solidFill>
            <a:schemeClr val="bg1">
              <a:alpha val="47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5588000" y="4724400"/>
            <a:ext cx="711200" cy="0"/>
          </a:xfrm>
          <a:prstGeom prst="line">
            <a:avLst/>
          </a:prstGeom>
          <a:ln w="19050"/>
        </p:spPr>
        <p:style>
          <a:lnRef idx="2">
            <a:schemeClr val="dk1"/>
          </a:lnRef>
          <a:fillRef idx="0">
            <a:schemeClr val="dk1"/>
          </a:fillRef>
          <a:effectRef idx="1">
            <a:schemeClr val="dk1"/>
          </a:effectRef>
          <a:fontRef idx="minor">
            <a:schemeClr val="tx1"/>
          </a:fontRef>
        </p:style>
      </p:cxnSp>
      <p:sp>
        <p:nvSpPr>
          <p:cNvPr id="40" name="Rectangle 39"/>
          <p:cNvSpPr/>
          <p:nvPr/>
        </p:nvSpPr>
        <p:spPr>
          <a:xfrm>
            <a:off x="9042400" y="3886200"/>
            <a:ext cx="2743203"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endParaRPr lang="en-US" dirty="0"/>
          </a:p>
        </p:txBody>
      </p:sp>
      <p:sp>
        <p:nvSpPr>
          <p:cNvPr id="45" name="Rectangle 44"/>
          <p:cNvSpPr/>
          <p:nvPr/>
        </p:nvSpPr>
        <p:spPr>
          <a:xfrm>
            <a:off x="7112000" y="3886200"/>
            <a:ext cx="1117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endParaRPr lang="en-US" dirty="0"/>
          </a:p>
        </p:txBody>
      </p:sp>
      <p:sp>
        <p:nvSpPr>
          <p:cNvPr id="74" name="Rectangle 73"/>
          <p:cNvSpPr/>
          <p:nvPr/>
        </p:nvSpPr>
        <p:spPr>
          <a:xfrm>
            <a:off x="9144001" y="5486401"/>
            <a:ext cx="2657137" cy="307777"/>
          </a:xfrm>
          <a:prstGeom prst="rect">
            <a:avLst/>
          </a:prstGeom>
        </p:spPr>
        <p:txBody>
          <a:bodyPr wrap="square">
            <a:spAutoFit/>
          </a:bodyPr>
          <a:lstStyle/>
          <a:p>
            <a:pPr algn="r"/>
            <a:r>
              <a:rPr lang="en-US" sz="1400" i="1" dirty="0" smtClean="0"/>
              <a:t>Scripts and utilities</a:t>
            </a:r>
            <a:endParaRPr lang="en-US" sz="1400" i="1" dirty="0"/>
          </a:p>
        </p:txBody>
      </p:sp>
      <p:sp>
        <p:nvSpPr>
          <p:cNvPr id="75" name="Rectangle 74"/>
          <p:cNvSpPr/>
          <p:nvPr/>
        </p:nvSpPr>
        <p:spPr>
          <a:xfrm>
            <a:off x="6908800" y="5867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Logbook</a:t>
            </a:r>
            <a:endParaRPr lang="en-US" dirty="0"/>
          </a:p>
        </p:txBody>
      </p:sp>
      <p:sp>
        <p:nvSpPr>
          <p:cNvPr id="76" name="Rectangle 75"/>
          <p:cNvSpPr/>
          <p:nvPr/>
        </p:nvSpPr>
        <p:spPr>
          <a:xfrm>
            <a:off x="6908800" y="6248400"/>
            <a:ext cx="2235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7" name="Rectangle 76"/>
          <p:cNvSpPr/>
          <p:nvPr/>
        </p:nvSpPr>
        <p:spPr>
          <a:xfrm>
            <a:off x="6400801" y="5486401"/>
            <a:ext cx="2860337" cy="307777"/>
          </a:xfrm>
          <a:prstGeom prst="rect">
            <a:avLst/>
          </a:prstGeom>
        </p:spPr>
        <p:txBody>
          <a:bodyPr wrap="square">
            <a:spAutoFit/>
          </a:bodyPr>
          <a:lstStyle/>
          <a:p>
            <a:pPr algn="r"/>
            <a:r>
              <a:rPr lang="en-US" sz="1400" i="1" dirty="0" smtClean="0"/>
              <a:t>Web UI and other clients</a:t>
            </a:r>
            <a:endParaRPr lang="en-US" sz="1400" i="1" dirty="0"/>
          </a:p>
        </p:txBody>
      </p:sp>
      <p:cxnSp>
        <p:nvCxnSpPr>
          <p:cNvPr id="79" name="Straight Connector 78"/>
          <p:cNvCxnSpPr/>
          <p:nvPr/>
        </p:nvCxnSpPr>
        <p:spPr>
          <a:xfrm>
            <a:off x="6299200" y="4191000"/>
            <a:ext cx="0" cy="1295400"/>
          </a:xfrm>
          <a:prstGeom prst="line">
            <a:avLst/>
          </a:prstGeom>
          <a:ln w="19050"/>
        </p:spPr>
        <p:style>
          <a:lnRef idx="2">
            <a:schemeClr val="dk1"/>
          </a:lnRef>
          <a:fillRef idx="0">
            <a:schemeClr val="dk1"/>
          </a:fillRef>
          <a:effectRef idx="1">
            <a:schemeClr val="dk1"/>
          </a:effectRef>
          <a:fontRef idx="minor">
            <a:schemeClr val="tx1"/>
          </a:fontRef>
        </p:style>
      </p:cxnSp>
      <p:cxnSp>
        <p:nvCxnSpPr>
          <p:cNvPr id="125" name="Straight Arrow Connector 124"/>
          <p:cNvCxnSpPr>
            <a:endCxn id="45" idx="1"/>
          </p:cNvCxnSpPr>
          <p:nvPr/>
        </p:nvCxnSpPr>
        <p:spPr>
          <a:xfrm>
            <a:off x="62992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1" name="Straight Arrow Connector 130"/>
          <p:cNvCxnSpPr>
            <a:stCxn id="45" idx="3"/>
          </p:cNvCxnSpPr>
          <p:nvPr/>
        </p:nvCxnSpPr>
        <p:spPr>
          <a:xfrm>
            <a:off x="8229600" y="4191000"/>
            <a:ext cx="8128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3" name="Rectangle 72"/>
          <p:cNvSpPr/>
          <p:nvPr/>
        </p:nvSpPr>
        <p:spPr>
          <a:xfrm>
            <a:off x="9753600" y="5867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pyOlog</a:t>
            </a:r>
            <a:endParaRPr lang="en-US" dirty="0"/>
          </a:p>
        </p:txBody>
      </p:sp>
      <p:sp>
        <p:nvSpPr>
          <p:cNvPr id="62" name="Rectangle 61"/>
          <p:cNvSpPr/>
          <p:nvPr/>
        </p:nvSpPr>
        <p:spPr>
          <a:xfrm>
            <a:off x="9753600" y="6248400"/>
            <a:ext cx="203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60" name="Rectangle 59"/>
          <p:cNvSpPr/>
          <p:nvPr/>
        </p:nvSpPr>
        <p:spPr>
          <a:xfrm>
            <a:off x="6807201" y="2819401"/>
            <a:ext cx="1539537" cy="307777"/>
          </a:xfrm>
          <a:prstGeom prst="rect">
            <a:avLst/>
          </a:prstGeom>
        </p:spPr>
        <p:txBody>
          <a:bodyPr wrap="square">
            <a:spAutoFit/>
          </a:bodyPr>
          <a:lstStyle/>
          <a:p>
            <a:pPr algn="r"/>
            <a:r>
              <a:rPr lang="en-US" sz="1400" i="1" dirty="0" smtClean="0"/>
              <a:t>Java/Python</a:t>
            </a:r>
            <a:endParaRPr lang="en-US" sz="1400" i="1" dirty="0"/>
          </a:p>
        </p:txBody>
      </p:sp>
      <p:sp>
        <p:nvSpPr>
          <p:cNvPr id="59" name="TextBox 58"/>
          <p:cNvSpPr txBox="1"/>
          <p:nvPr/>
        </p:nvSpPr>
        <p:spPr>
          <a:xfrm>
            <a:off x="10887567" y="2438400"/>
            <a:ext cx="1101233" cy="369332"/>
          </a:xfrm>
          <a:prstGeom prst="rect">
            <a:avLst/>
          </a:prstGeom>
          <a:noFill/>
        </p:spPr>
        <p:txBody>
          <a:bodyPr wrap="none" rtlCol="0" anchor="b">
            <a:spAutoFit/>
          </a:bodyPr>
          <a:lstStyle/>
          <a:p>
            <a:pPr algn="r"/>
            <a:r>
              <a:rPr lang="en-US" dirty="0" err="1" smtClean="0"/>
              <a:t>AccelUtils</a:t>
            </a:r>
            <a:endParaRPr lang="en-US" dirty="0" smtClean="0"/>
          </a:p>
        </p:txBody>
      </p:sp>
      <p:sp>
        <p:nvSpPr>
          <p:cNvPr id="19" name="TextBox 18"/>
          <p:cNvSpPr txBox="1"/>
          <p:nvPr/>
        </p:nvSpPr>
        <p:spPr>
          <a:xfrm>
            <a:off x="3759200" y="6336268"/>
            <a:ext cx="1085115" cy="369332"/>
          </a:xfrm>
          <a:prstGeom prst="rect">
            <a:avLst/>
          </a:prstGeom>
          <a:noFill/>
        </p:spPr>
        <p:txBody>
          <a:bodyPr wrap="none" rtlCol="0">
            <a:spAutoFit/>
          </a:bodyPr>
          <a:lstStyle/>
          <a:p>
            <a:r>
              <a:rPr lang="en-US" dirty="0" smtClean="0"/>
              <a:t>CS-Studio</a:t>
            </a:r>
            <a:endParaRPr lang="en-US" dirty="0"/>
          </a:p>
        </p:txBody>
      </p:sp>
      <p:sp>
        <p:nvSpPr>
          <p:cNvPr id="58" name="Rectangle 57"/>
          <p:cNvSpPr/>
          <p:nvPr/>
        </p:nvSpPr>
        <p:spPr>
          <a:xfrm>
            <a:off x="6604000" y="2819400"/>
            <a:ext cx="5384800" cy="3886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3200" y="4114800"/>
            <a:ext cx="3454400" cy="2590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16000" y="4572000"/>
            <a:ext cx="4876801" cy="228600"/>
          </a:xfrm>
          <a:prstGeom prst="rect">
            <a:avLst/>
          </a:prstGeom>
          <a:gradFill>
            <a:gsLst>
              <a:gs pos="0">
                <a:schemeClr val="accent5"/>
              </a:gs>
              <a:gs pos="8000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Olog</a:t>
            </a:r>
            <a:r>
              <a:rPr lang="en-US" dirty="0" smtClean="0"/>
              <a:t> Integration</a:t>
            </a:r>
            <a:endParaRPr lang="en-US" dirty="0"/>
          </a:p>
        </p:txBody>
      </p:sp>
      <p:sp>
        <p:nvSpPr>
          <p:cNvPr id="84" name="Rectangle 83"/>
          <p:cNvSpPr/>
          <p:nvPr/>
        </p:nvSpPr>
        <p:spPr>
          <a:xfrm>
            <a:off x="1034472" y="4859338"/>
            <a:ext cx="2438400" cy="304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Viewer</a:t>
            </a:r>
          </a:p>
        </p:txBody>
      </p:sp>
      <p:cxnSp>
        <p:nvCxnSpPr>
          <p:cNvPr id="81" name="Straight Connector 80"/>
          <p:cNvCxnSpPr/>
          <p:nvPr/>
        </p:nvCxnSpPr>
        <p:spPr>
          <a:xfrm>
            <a:off x="6299200" y="5486400"/>
            <a:ext cx="31496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9448800" y="5486400"/>
            <a:ext cx="0" cy="914400"/>
          </a:xfrm>
          <a:prstGeom prst="line">
            <a:avLst/>
          </a:prstGeom>
          <a:ln w="19050"/>
        </p:spPr>
        <p:style>
          <a:lnRef idx="2">
            <a:schemeClr val="dk1"/>
          </a:lnRef>
          <a:fillRef idx="0">
            <a:schemeClr val="dk1"/>
          </a:fillRef>
          <a:effectRef idx="1">
            <a:schemeClr val="dk1"/>
          </a:effectRef>
          <a:fontRef idx="minor">
            <a:schemeClr val="tx1"/>
          </a:fontRef>
        </p:style>
      </p:cxnSp>
      <p:cxnSp>
        <p:nvCxnSpPr>
          <p:cNvPr id="85" name="Straight Connector 84"/>
          <p:cNvCxnSpPr>
            <a:endCxn id="73" idx="1"/>
          </p:cNvCxnSpPr>
          <p:nvPr/>
        </p:nvCxnSpPr>
        <p:spPr>
          <a:xfrm>
            <a:off x="94488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7" name="Straight Connector 86"/>
          <p:cNvCxnSpPr>
            <a:endCxn id="75" idx="3"/>
          </p:cNvCxnSpPr>
          <p:nvPr/>
        </p:nvCxnSpPr>
        <p:spPr>
          <a:xfrm flipH="1">
            <a:off x="9144000" y="6019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89" name="Straight Connector 88"/>
          <p:cNvCxnSpPr>
            <a:endCxn id="62" idx="1"/>
          </p:cNvCxnSpPr>
          <p:nvPr/>
        </p:nvCxnSpPr>
        <p:spPr>
          <a:xfrm>
            <a:off x="9448800" y="6400800"/>
            <a:ext cx="304800"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91" name="Straight Connector 90"/>
          <p:cNvCxnSpPr>
            <a:endCxn id="76" idx="3"/>
          </p:cNvCxnSpPr>
          <p:nvPr/>
        </p:nvCxnSpPr>
        <p:spPr>
          <a:xfrm flipH="1">
            <a:off x="9144000" y="6400800"/>
            <a:ext cx="304800" cy="0"/>
          </a:xfrm>
          <a:prstGeom prst="line">
            <a:avLst/>
          </a:prstGeom>
          <a:ln w="19050"/>
        </p:spPr>
        <p:style>
          <a:lnRef idx="2">
            <a:schemeClr val="dk1"/>
          </a:lnRef>
          <a:fillRef idx="0">
            <a:schemeClr val="dk1"/>
          </a:fillRef>
          <a:effectRef idx="1">
            <a:schemeClr val="dk1"/>
          </a:effectRef>
          <a:fontRef idx="minor">
            <a:schemeClr val="tx1"/>
          </a:fontRef>
        </p:style>
      </p:cxnSp>
      <p:sp>
        <p:nvSpPr>
          <p:cNvPr id="44" name="Rectangle 43"/>
          <p:cNvSpPr/>
          <p:nvPr/>
        </p:nvSpPr>
        <p:spPr>
          <a:xfrm>
            <a:off x="9144001" y="2819402"/>
            <a:ext cx="2657137" cy="307777"/>
          </a:xfrm>
          <a:prstGeom prst="rect">
            <a:avLst/>
          </a:prstGeom>
        </p:spPr>
        <p:txBody>
          <a:bodyPr wrap="square">
            <a:spAutoFit/>
          </a:bodyPr>
          <a:lstStyle/>
          <a:p>
            <a:pPr algn="r"/>
            <a:r>
              <a:rPr lang="en-US" sz="1400" i="1" dirty="0" smtClean="0"/>
              <a:t>Web based REST services</a:t>
            </a:r>
            <a:endParaRPr lang="en-US" sz="1400" i="1" dirty="0"/>
          </a:p>
        </p:txBody>
      </p:sp>
    </p:spTree>
    <p:extLst>
      <p:ext uri="{BB962C8B-B14F-4D97-AF65-F5344CB8AC3E}">
        <p14:creationId xmlns:p14="http://schemas.microsoft.com/office/powerpoint/2010/main" val="233275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Olog Web service</a:t>
            </a:r>
            <a:endParaRPr lang="en-US" dirty="0"/>
          </a:p>
        </p:txBody>
      </p:sp>
      <p:sp>
        <p:nvSpPr>
          <p:cNvPr id="3" name="Content Placeholder 2"/>
          <p:cNvSpPr>
            <a:spLocks noGrp="1"/>
          </p:cNvSpPr>
          <p:nvPr>
            <p:ph idx="1"/>
          </p:nvPr>
        </p:nvSpPr>
        <p:spPr/>
        <p:txBody>
          <a:bodyPr>
            <a:normAutofit/>
          </a:bodyPr>
          <a:lstStyle/>
          <a:p>
            <a:r>
              <a:rPr lang="en-US" dirty="0" smtClean="0"/>
              <a:t>Create and modify log entries</a:t>
            </a:r>
          </a:p>
          <a:p>
            <a:r>
              <a:rPr lang="en-US" dirty="0" smtClean="0"/>
              <a:t>Search</a:t>
            </a:r>
          </a:p>
          <a:p>
            <a:r>
              <a:rPr lang="en-US" dirty="0"/>
              <a:t>Organize entries using multiple logbooks, tags and properties.</a:t>
            </a:r>
          </a:p>
          <a:p>
            <a:r>
              <a:rPr lang="en-US" dirty="0"/>
              <a:t>Integration with other tools/service</a:t>
            </a:r>
          </a:p>
          <a:p>
            <a:pPr lvl="1"/>
            <a:r>
              <a:rPr lang="en-US" dirty="0" smtClean="0"/>
              <a:t>Control System (epics v3, v4)</a:t>
            </a:r>
          </a:p>
          <a:p>
            <a:pPr lvl="1"/>
            <a:r>
              <a:rPr lang="en-US" dirty="0" smtClean="0"/>
              <a:t>CS-Studio</a:t>
            </a:r>
          </a:p>
          <a:p>
            <a:pPr lvl="1"/>
            <a:r>
              <a:rPr lang="en-US" dirty="0" smtClean="0"/>
              <a:t>Physics </a:t>
            </a:r>
            <a:r>
              <a:rPr lang="en-US" dirty="0"/>
              <a:t>Data</a:t>
            </a:r>
          </a:p>
          <a:p>
            <a:pPr lvl="1"/>
            <a:r>
              <a:rPr lang="en-US" dirty="0"/>
              <a:t>Save Restore</a:t>
            </a:r>
          </a:p>
          <a:p>
            <a:pPr lvl="1"/>
            <a:r>
              <a:rPr lang="en-US" dirty="0" smtClean="0"/>
              <a:t>…..</a:t>
            </a:r>
            <a:endParaRPr lang="en-US" dirty="0"/>
          </a:p>
        </p:txBody>
      </p:sp>
    </p:spTree>
    <p:extLst>
      <p:ext uri="{BB962C8B-B14F-4D97-AF65-F5344CB8AC3E}">
        <p14:creationId xmlns:p14="http://schemas.microsoft.com/office/powerpoint/2010/main" val="1219132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Olog Client Libraries </a:t>
            </a:r>
            <a:endParaRPr lang="en-US" dirty="0"/>
          </a:p>
        </p:txBody>
      </p:sp>
      <p:sp>
        <p:nvSpPr>
          <p:cNvPr id="3" name="Content Placeholder 2"/>
          <p:cNvSpPr>
            <a:spLocks noGrp="1"/>
          </p:cNvSpPr>
          <p:nvPr>
            <p:ph idx="1"/>
          </p:nvPr>
        </p:nvSpPr>
        <p:spPr/>
        <p:txBody>
          <a:bodyPr>
            <a:normAutofit/>
          </a:bodyPr>
          <a:lstStyle/>
          <a:p>
            <a:r>
              <a:rPr lang="en-US" dirty="0" smtClean="0"/>
              <a:t>Currently there is support for 2 </a:t>
            </a:r>
            <a:r>
              <a:rPr lang="en-US" dirty="0" err="1" smtClean="0"/>
              <a:t>languagues</a:t>
            </a:r>
            <a:endParaRPr lang="en-US" dirty="0" smtClean="0"/>
          </a:p>
          <a:p>
            <a:pPr lvl="1"/>
            <a:r>
              <a:rPr lang="en-US" dirty="0" smtClean="0"/>
              <a:t>Python</a:t>
            </a:r>
          </a:p>
          <a:p>
            <a:pPr lvl="1"/>
            <a:r>
              <a:rPr lang="en-US" dirty="0" smtClean="0"/>
              <a:t>Java</a:t>
            </a:r>
          </a:p>
          <a:p>
            <a:r>
              <a:rPr lang="en-US" dirty="0" smtClean="0"/>
              <a:t>Manage network communication</a:t>
            </a:r>
          </a:p>
          <a:p>
            <a:pPr lvl="1"/>
            <a:r>
              <a:rPr lang="en-US" dirty="0" smtClean="0"/>
              <a:t>Creating HTTP request</a:t>
            </a:r>
          </a:p>
          <a:p>
            <a:pPr lvl="1"/>
            <a:r>
              <a:rPr lang="en-US" dirty="0" smtClean="0"/>
              <a:t>Setting up connection and Authorization</a:t>
            </a:r>
          </a:p>
          <a:p>
            <a:r>
              <a:rPr lang="en-US" dirty="0" smtClean="0"/>
              <a:t>Parsing </a:t>
            </a:r>
            <a:r>
              <a:rPr lang="en-US" dirty="0" err="1" smtClean="0"/>
              <a:t>json</a:t>
            </a:r>
            <a:r>
              <a:rPr lang="en-US" dirty="0" smtClean="0"/>
              <a:t>/XML into java or python objects</a:t>
            </a:r>
          </a:p>
          <a:p>
            <a:r>
              <a:rPr lang="en-US" dirty="0" smtClean="0"/>
              <a:t>Provide Utility Methods</a:t>
            </a:r>
          </a:p>
        </p:txBody>
      </p:sp>
    </p:spTree>
    <p:extLst>
      <p:ext uri="{BB962C8B-B14F-4D97-AF65-F5344CB8AC3E}">
        <p14:creationId xmlns:p14="http://schemas.microsoft.com/office/powerpoint/2010/main" val="124889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1409</Words>
  <Application>Microsoft Office PowerPoint</Application>
  <PresentationFormat>Widescreen</PresentationFormat>
  <Paragraphs>357</Paragraphs>
  <Slides>32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ＭＳ Ｐゴシック</vt:lpstr>
      <vt:lpstr>Arial</vt:lpstr>
      <vt:lpstr>Calibri</vt:lpstr>
      <vt:lpstr>Calibri Light</vt:lpstr>
      <vt:lpstr>Lucida Grande</vt:lpstr>
      <vt:lpstr>Wingdings</vt:lpstr>
      <vt:lpstr>ヒラギノ角ゴ Pro W3</vt:lpstr>
      <vt:lpstr>Office Theme</vt:lpstr>
      <vt:lpstr>CS-Studio: Logging</vt:lpstr>
      <vt:lpstr>Olog</vt:lpstr>
      <vt:lpstr>Requirements</vt:lpstr>
      <vt:lpstr>Requirements</vt:lpstr>
      <vt:lpstr>Log Entry</vt:lpstr>
      <vt:lpstr>Log Entry</vt:lpstr>
      <vt:lpstr>PowerPoint Presentation</vt:lpstr>
      <vt:lpstr>Olog Web service</vt:lpstr>
      <vt:lpstr>Olog Client Libraries </vt:lpstr>
      <vt:lpstr>CS-Studio &amp; Olog</vt:lpstr>
      <vt:lpstr>PowerPoint Presentation</vt:lpstr>
      <vt:lpstr>Creating simple log entries</vt:lpstr>
      <vt:lpstr>Olog Clients – CS-Studio</vt:lpstr>
      <vt:lpstr>Creating log entries from applications (Databrowser)</vt:lpstr>
      <vt:lpstr>Creating log entries from applications (Alarm)</vt:lpstr>
      <vt:lpstr>Creating log entries from applications (Alarm)</vt:lpstr>
      <vt:lpstr>Logviewer</vt:lpstr>
      <vt:lpstr>LogViewer</vt:lpstr>
      <vt:lpstr>LogViewer</vt:lpstr>
      <vt:lpstr>LogViewer: Search</vt:lpstr>
      <vt:lpstr>Log Entry context menu</vt:lpstr>
      <vt:lpstr>Rich Log Entries</vt:lpstr>
      <vt:lpstr>Olog Clients – CS-Studio</vt:lpstr>
      <vt:lpstr>Olog Clients – CS-Studio</vt:lpstr>
      <vt:lpstr>Log Entries with PVs</vt:lpstr>
      <vt:lpstr>Olog Clients – CS-Studio</vt:lpstr>
      <vt:lpstr>Web client</vt:lpstr>
      <vt:lpstr>PowerPoint Presentation</vt:lpstr>
      <vt:lpstr>Olog Clients – Webclient</vt:lpstr>
      <vt:lpstr>Olog Clients – Webclient</vt:lpstr>
      <vt:lpstr>Olog Clients – Webclient</vt:lpstr>
      <vt:lpstr>Olog Clients – Webclient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CS-Studio: LogViewer</dc:title>
  <dc:creator>Kunal Shroff</dc:creator>
  <cp:lastModifiedBy>Kunal Shroff</cp:lastModifiedBy>
  <cp:revision>20</cp:revision>
  <dcterms:created xsi:type="dcterms:W3CDTF">2015-05-29T16:57:23Z</dcterms:created>
  <dcterms:modified xsi:type="dcterms:W3CDTF">2016-03-27T14:01:01Z</dcterms:modified>
</cp:coreProperties>
</file>