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60" r:id="rId5"/>
    <p:sldId id="271" r:id="rId6"/>
    <p:sldId id="263" r:id="rId7"/>
    <p:sldId id="266" r:id="rId8"/>
    <p:sldId id="318" r:id="rId9"/>
    <p:sldId id="270" r:id="rId10"/>
    <p:sldId id="300" r:id="rId11"/>
    <p:sldId id="280" r:id="rId12"/>
    <p:sldId id="319" r:id="rId13"/>
    <p:sldId id="320" r:id="rId14"/>
    <p:sldId id="281" r:id="rId15"/>
    <p:sldId id="321" r:id="rId16"/>
    <p:sldId id="322" r:id="rId17"/>
    <p:sldId id="323" r:id="rId18"/>
    <p:sldId id="324" r:id="rId19"/>
    <p:sldId id="325" r:id="rId20"/>
    <p:sldId id="326" r:id="rId21"/>
    <p:sldId id="329" r:id="rId22"/>
    <p:sldId id="333" r:id="rId23"/>
    <p:sldId id="335" r:id="rId24"/>
    <p:sldId id="330" r:id="rId25"/>
    <p:sldId id="332" r:id="rId26"/>
    <p:sldId id="334" r:id="rId27"/>
    <p:sldId id="337" r:id="rId28"/>
    <p:sldId id="33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3" autoAdjust="0"/>
  </p:normalViewPr>
  <p:slideViewPr>
    <p:cSldViewPr>
      <p:cViewPr varScale="1">
        <p:scale>
          <a:sx n="115" d="100"/>
          <a:sy n="115" d="100"/>
        </p:scale>
        <p:origin x="120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D3F9B-3C85-6D4D-B949-53C3558E9B5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BB0CE-DF41-9645-864D-D8C0D008C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014A1-0972-4079-943C-69DDFC368BF8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9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 create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1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9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Orchestrator and 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3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Orchestrator and 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BB0CE-DF41-9645-864D-D8C0D008C6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ChannelFinder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directory service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device </a:t>
            </a:r>
            <a:r>
              <a:rPr lang="en-US" dirty="0"/>
              <a:t>FM1G4C02A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46378"/>
              </p:ext>
            </p:extLst>
          </p:nvPr>
        </p:nvGraphicFramePr>
        <p:xfrm>
          <a:off x="381000" y="1001632"/>
          <a:ext cx="8458200" cy="3143648"/>
        </p:xfrm>
        <a:graphic>
          <a:graphicData uri="http://schemas.openxmlformats.org/drawingml/2006/table">
            <a:tbl>
              <a:tblPr firstCol="1">
                <a:tableStyleId>{BC89EF96-8CEA-46FF-86C4-4CE0E7609802}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44616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Channel Name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SR:C02-MG:G04A{HFCor:FM1}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smtClean="0"/>
                        <a:t>SR:C02-MG:G04A{VFCor:FM1}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448">
                <a:tc v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-SP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-SP</a:t>
                      </a:r>
                      <a:endParaRPr lang="en-US" sz="1600" dirty="0" smtClean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hostName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ps-psioc-c02.cs.nsls2.local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iocName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ps-C02A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updateTime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2015-03-13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Tags</a:t>
                      </a:r>
                    </a:p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archive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9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ChannelFinder</a:t>
            </a:r>
            <a:r>
              <a:rPr lang="en-US" dirty="0" smtClean="0"/>
              <a:t>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demo of the </a:t>
            </a:r>
            <a:r>
              <a:rPr lang="en-US" dirty="0" err="1" smtClean="0"/>
              <a:t>ChannelFinder</a:t>
            </a:r>
            <a:r>
              <a:rPr lang="en-US" dirty="0" smtClean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97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CS-Studio </a:t>
            </a:r>
            <a:r>
              <a:rPr lang="en-US" dirty="0" smtClean="0">
                <a:sym typeface="Wingdings" panose="05000000000000000000" pitchFamily="2" charset="2"/>
              </a:rPr>
              <a:t> Display  </a:t>
            </a:r>
            <a:r>
              <a:rPr lang="en-US" dirty="0" err="1" smtClean="0">
                <a:sym typeface="Wingdings" panose="05000000000000000000" pitchFamily="2" charset="2"/>
              </a:rPr>
              <a:t>ChannelViewer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8229600" cy="38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229600" cy="11430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Query can be </a:t>
            </a:r>
            <a:r>
              <a:rPr lang="en-US" dirty="0" err="1"/>
              <a:t>construted</a:t>
            </a:r>
            <a:r>
              <a:rPr lang="en-US" dirty="0"/>
              <a:t> for the Name, Property value, Tags associated with channels</a:t>
            </a:r>
          </a:p>
          <a:p>
            <a:r>
              <a:rPr lang="en-US" dirty="0"/>
              <a:t>Wildcard character like "*", "?" can be used in the queries</a:t>
            </a:r>
          </a:p>
          <a:p>
            <a:r>
              <a:rPr lang="en-US" dirty="0" smtClean="0"/>
              <a:t>prop=val1||val2 </a:t>
            </a:r>
            <a:r>
              <a:rPr lang="en-US" dirty="0"/>
              <a:t>is equivalent to prop=val1 OR prop=val2</a:t>
            </a:r>
          </a:p>
          <a:p>
            <a:r>
              <a:rPr lang="en-US" dirty="0"/>
              <a:t>prop=val1 tag=</a:t>
            </a:r>
            <a:r>
              <a:rPr lang="en-US" dirty="0" err="1"/>
              <a:t>myTag</a:t>
            </a:r>
            <a:r>
              <a:rPr lang="en-US" dirty="0"/>
              <a:t> is equivalent to prop=val1 AND tag=</a:t>
            </a:r>
            <a:r>
              <a:rPr lang="en-US" dirty="0" err="1"/>
              <a:t>myTag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8229600" cy="38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24" y="2362200"/>
            <a:ext cx="8261536" cy="3901281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41960" y="12191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Channel/s can be forwarded to other </a:t>
            </a:r>
            <a:r>
              <a:rPr lang="en-US" dirty="0" err="1" smtClean="0"/>
              <a:t>cs</a:t>
            </a:r>
            <a:r>
              <a:rPr lang="en-US" dirty="0" smtClean="0"/>
              <a:t>-studio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24" y="2362200"/>
            <a:ext cx="8261536" cy="3901281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41960" y="12191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Channel/s can be forwarded to other </a:t>
            </a:r>
            <a:r>
              <a:rPr lang="en-US" dirty="0" err="1" smtClean="0"/>
              <a:t>cs</a:t>
            </a:r>
            <a:r>
              <a:rPr lang="en-US" dirty="0" smtClean="0"/>
              <a:t>-studio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r>
              <a:rPr lang="en-US" dirty="0" smtClean="0"/>
              <a:t> - editing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1960" y="12191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/>
            <a:r>
              <a:rPr lang="en-US" dirty="0"/>
              <a:t>Add a tag/property to a channel or a group of channels</a:t>
            </a:r>
          </a:p>
          <a:p>
            <a:pPr marL="214313" indent="-214313"/>
            <a:r>
              <a:rPr lang="en-US" dirty="0"/>
              <a:t>Remove a tag/property from a channel or a group of channels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2286000"/>
            <a:ext cx="8153400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r>
              <a:rPr lang="en-US" dirty="0" smtClean="0"/>
              <a:t> - editing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1960" y="1219199"/>
            <a:ext cx="8229600" cy="1447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/>
            <a:r>
              <a:rPr lang="en-US" dirty="0" smtClean="0"/>
              <a:t>Query *X6*</a:t>
            </a:r>
            <a:r>
              <a:rPr lang="en-US" dirty="0" err="1" smtClean="0"/>
              <a:t>Mtr</a:t>
            </a:r>
            <a:r>
              <a:rPr lang="en-US" dirty="0" smtClean="0"/>
              <a:t> to select all the channels for associated with motor6</a:t>
            </a:r>
          </a:p>
          <a:p>
            <a:pPr marL="214313" indent="-214313"/>
            <a:r>
              <a:rPr lang="en-US" dirty="0" smtClean="0"/>
              <a:t>Select all </a:t>
            </a:r>
            <a:r>
              <a:rPr lang="en-US" dirty="0" err="1" smtClean="0"/>
              <a:t>pv’s</a:t>
            </a:r>
            <a:r>
              <a:rPr lang="en-US" dirty="0" smtClean="0"/>
              <a:t> and choose </a:t>
            </a:r>
            <a:r>
              <a:rPr lang="en-US" dirty="0"/>
              <a:t>"</a:t>
            </a:r>
            <a:r>
              <a:rPr lang="en-US" dirty="0" smtClean="0"/>
              <a:t>add property</a:t>
            </a:r>
            <a:r>
              <a:rPr lang="en-US" dirty="0"/>
              <a:t>"</a:t>
            </a:r>
            <a:endParaRPr lang="en-US" dirty="0" smtClean="0"/>
          </a:p>
          <a:p>
            <a:pPr marL="214313" indent="-214313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76" y="2667000"/>
            <a:ext cx="8153400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ChannelViewer</a:t>
            </a:r>
            <a:r>
              <a:rPr lang="en-US" dirty="0" smtClean="0"/>
              <a:t> - editing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6800" y="1417638"/>
            <a:ext cx="3638477" cy="232886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Select the property </a:t>
            </a:r>
            <a:r>
              <a:rPr lang="en-US" dirty="0"/>
              <a:t>"</a:t>
            </a:r>
            <a:r>
              <a:rPr lang="en-US" dirty="0" smtClean="0"/>
              <a:t>Axis</a:t>
            </a:r>
            <a:r>
              <a:rPr lang="en-US" dirty="0"/>
              <a:t>"</a:t>
            </a:r>
            <a:r>
              <a:rPr lang="en-US" dirty="0" smtClean="0"/>
              <a:t> from the listed properties.</a:t>
            </a:r>
          </a:p>
          <a:p>
            <a:r>
              <a:rPr lang="en-US" dirty="0" smtClean="0"/>
              <a:t>Enter a value for the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 “X6"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94426"/>
            <a:ext cx="3638477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Tree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Tree by Property allows to create an hierarchical view of the channels by using properties and their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and 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flat name space restricts seriously:</a:t>
            </a:r>
          </a:p>
          <a:p>
            <a:pPr lvl="1" eaLnBrk="1" hangingPunct="1"/>
            <a:r>
              <a:rPr lang="en-US" dirty="0" smtClean="0"/>
              <a:t>Clients need to know all channel names beforehand</a:t>
            </a:r>
          </a:p>
          <a:p>
            <a:pPr lvl="1" eaLnBrk="1" hangingPunct="1"/>
            <a:r>
              <a:rPr lang="en-US" dirty="0" smtClean="0"/>
              <a:t>Portable generic clients must be simple</a:t>
            </a:r>
          </a:p>
          <a:p>
            <a:pPr lvl="1" eaLnBrk="1" hangingPunct="1"/>
            <a:r>
              <a:rPr lang="en-US" dirty="0" smtClean="0"/>
              <a:t>Apps need full configuration or framework supplied service</a:t>
            </a:r>
          </a:p>
          <a:p>
            <a:pPr eaLnBrk="1" hangingPunct="1"/>
            <a:r>
              <a:rPr lang="en-US" dirty="0" smtClean="0"/>
              <a:t>Develop a Directory Service</a:t>
            </a:r>
          </a:p>
          <a:p>
            <a:pPr lvl="1" eaLnBrk="1" hangingPunct="1"/>
            <a:r>
              <a:rPr lang="en-US" dirty="0" smtClean="0"/>
              <a:t>Generic</a:t>
            </a:r>
          </a:p>
          <a:p>
            <a:pPr lvl="2"/>
            <a:r>
              <a:rPr lang="en-US" dirty="0" smtClean="0"/>
              <a:t>No dependency on installation and local conventions</a:t>
            </a:r>
          </a:p>
          <a:p>
            <a:pPr lvl="1" eaLnBrk="1" hangingPunct="1"/>
            <a:r>
              <a:rPr lang="en-US" dirty="0" smtClean="0"/>
              <a:t>Simple and fast (enough)</a:t>
            </a:r>
          </a:p>
          <a:p>
            <a:pPr lvl="2"/>
            <a:r>
              <a:rPr lang="en-US" dirty="0" smtClean="0"/>
              <a:t>Use standards wherever possible</a:t>
            </a:r>
          </a:p>
          <a:p>
            <a:pPr lvl="1" eaLnBrk="1" hangingPunct="1"/>
            <a:r>
              <a:rPr lang="en-US" dirty="0" smtClean="0"/>
              <a:t>Provides "query-by-functionality"</a:t>
            </a:r>
          </a:p>
        </p:txBody>
      </p:sp>
    </p:spTree>
    <p:extLst>
      <p:ext uri="{BB962C8B-B14F-4D97-AF65-F5344CB8AC3E}">
        <p14:creationId xmlns:p14="http://schemas.microsoft.com/office/powerpoint/2010/main" val="8520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Tree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1960" y="1142999"/>
            <a:ext cx="8229600" cy="1219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Query: XF:31*</a:t>
            </a:r>
            <a:r>
              <a:rPr lang="en-US" dirty="0" err="1" smtClean="0"/>
              <a:t>Mtr</a:t>
            </a:r>
            <a:r>
              <a:rPr lang="en-US" dirty="0" smtClean="0"/>
              <a:t>* handle=</a:t>
            </a:r>
            <a:r>
              <a:rPr lang="en-US" dirty="0" err="1" smtClean="0"/>
              <a:t>Setpoint</a:t>
            </a:r>
            <a:r>
              <a:rPr lang="en-US" dirty="0" smtClean="0"/>
              <a:t>||</a:t>
            </a:r>
            <a:r>
              <a:rPr lang="en-US" dirty="0" err="1" smtClean="0"/>
              <a:t>Readback</a:t>
            </a:r>
            <a:endParaRPr lang="en-US" dirty="0" smtClean="0"/>
          </a:p>
          <a:p>
            <a:r>
              <a:rPr lang="en-US" dirty="0" smtClean="0"/>
              <a:t>Configure the tree by selecting the properties to be used to create the hierarchy (hostname, handle, axis,…)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285999"/>
            <a:ext cx="7418255" cy="42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Orchestrator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/>
              <a:t>The channel orchestrator is a tool to assist in preparing and </a:t>
            </a:r>
            <a:r>
              <a:rPr lang="en-US" dirty="0" smtClean="0"/>
              <a:t>writing </a:t>
            </a:r>
            <a:r>
              <a:rPr lang="en-US" dirty="0"/>
              <a:t>a group of set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49564"/>
            <a:ext cx="8324850" cy="3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1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ChannelFinder</a:t>
            </a:r>
            <a:r>
              <a:rPr lang="en-US" dirty="0" smtClean="0"/>
              <a:t> &amp; BOY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7637"/>
            <a:ext cx="3390900" cy="4610157"/>
          </a:xfrm>
        </p:spPr>
        <p:txBody>
          <a:bodyPr/>
          <a:lstStyle/>
          <a:p>
            <a:r>
              <a:rPr lang="en-US" dirty="0" smtClean="0"/>
              <a:t>Dedicated </a:t>
            </a:r>
            <a:r>
              <a:rPr lang="en-US" dirty="0" err="1" smtClean="0"/>
              <a:t>ChannelFinder</a:t>
            </a:r>
            <a:r>
              <a:rPr lang="en-US" dirty="0" smtClean="0"/>
              <a:t> widgets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417636"/>
            <a:ext cx="4777249" cy="4610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5" y="2446394"/>
            <a:ext cx="13049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2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ChannelFinder</a:t>
            </a:r>
            <a:r>
              <a:rPr lang="en-US" dirty="0" smtClean="0"/>
              <a:t> &amp; BOY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7425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Embed channel tree by property widget into the </a:t>
            </a:r>
            <a:r>
              <a:rPr lang="en-US" dirty="0" err="1" smtClean="0"/>
              <a:t>opi</a:t>
            </a:r>
            <a:r>
              <a:rPr lang="en-US" dirty="0" smtClean="0"/>
              <a:t> </a:t>
            </a:r>
          </a:p>
          <a:p>
            <a:pPr lvl="1"/>
            <a:r>
              <a:rPr lang="en-US" sz="1800" dirty="0" smtClean="0"/>
              <a:t>Set Channel query:</a:t>
            </a:r>
            <a:br>
              <a:rPr lang="en-US" sz="1800" dirty="0" smtClean="0"/>
            </a:br>
            <a:r>
              <a:rPr lang="en-US" sz="1800" dirty="0" smtClean="0"/>
              <a:t>“XF:31*</a:t>
            </a:r>
            <a:r>
              <a:rPr lang="en-US" sz="1800" dirty="0" err="1" smtClean="0"/>
              <a:t>Mtr</a:t>
            </a:r>
            <a:r>
              <a:rPr lang="en-US" sz="1800" dirty="0" smtClean="0"/>
              <a:t>*”</a:t>
            </a:r>
          </a:p>
          <a:p>
            <a:pPr lvl="1"/>
            <a:r>
              <a:rPr lang="en-US" sz="1800" dirty="0"/>
              <a:t>Tree Properties:</a:t>
            </a:r>
            <a:br>
              <a:rPr lang="en-US" sz="1800" dirty="0"/>
            </a:br>
            <a:r>
              <a:rPr lang="en-US" sz="1800" dirty="0" err="1"/>
              <a:t>iocName</a:t>
            </a:r>
            <a:r>
              <a:rPr lang="en-US" sz="1800" dirty="0"/>
              <a:t>, axis, </a:t>
            </a:r>
            <a:r>
              <a:rPr lang="en-US" sz="1800" dirty="0" smtClean="0"/>
              <a:t>handle</a:t>
            </a:r>
          </a:p>
          <a:p>
            <a:pPr lvl="1"/>
            <a:r>
              <a:rPr lang="en-US" sz="1800" dirty="0" smtClean="0"/>
              <a:t>Selection Expression:</a:t>
            </a:r>
            <a:br>
              <a:rPr lang="en-US" sz="1800" dirty="0" smtClean="0"/>
            </a:br>
            <a:r>
              <a:rPr lang="en-US" sz="1800" dirty="0" smtClean="0"/>
              <a:t>#(axis)</a:t>
            </a:r>
          </a:p>
          <a:p>
            <a:r>
              <a:rPr lang="en-US" dirty="0" smtClean="0"/>
              <a:t>Selections from this widget can be used to initialize other widgets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86200" y="1383635"/>
            <a:ext cx="4648200" cy="49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4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3352800" cy="4741776"/>
          </a:xfrm>
        </p:spPr>
        <p:txBody>
          <a:bodyPr/>
          <a:lstStyle/>
          <a:p>
            <a:r>
              <a:rPr lang="en-US" sz="2000" dirty="0" smtClean="0"/>
              <a:t>Accessing </a:t>
            </a:r>
            <a:r>
              <a:rPr lang="en-US" sz="2000" dirty="0" err="1" smtClean="0"/>
              <a:t>channelfinder</a:t>
            </a:r>
            <a:r>
              <a:rPr lang="en-US" sz="2000" dirty="0" smtClean="0"/>
              <a:t> data in </a:t>
            </a:r>
            <a:r>
              <a:rPr lang="en-US" sz="2000" dirty="0" err="1" smtClean="0"/>
              <a:t>opi</a:t>
            </a:r>
            <a:r>
              <a:rPr lang="en-US" sz="2000" dirty="0" smtClean="0"/>
              <a:t> screens</a:t>
            </a:r>
          </a:p>
          <a:p>
            <a:r>
              <a:rPr lang="en-US" sz="2000" i="1" dirty="0" smtClean="0"/>
              <a:t>=</a:t>
            </a:r>
            <a:r>
              <a:rPr lang="en-US" sz="2000" i="1" dirty="0" err="1" smtClean="0"/>
              <a:t>cfQuery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Vstring</a:t>
            </a:r>
            <a:r>
              <a:rPr lang="en-US" sz="2000" i="1" dirty="0" smtClean="0"/>
              <a:t> query) : </a:t>
            </a:r>
            <a:r>
              <a:rPr lang="en-US" sz="2000" i="1" dirty="0" err="1" smtClean="0"/>
              <a:t>VTable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16253"/>
            <a:ext cx="4893522" cy="50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5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cfQuery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8538"/>
            <a:ext cx="8763000" cy="94456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Combining </a:t>
            </a:r>
            <a:r>
              <a:rPr lang="en-US" sz="2000" dirty="0" err="1" smtClean="0"/>
              <a:t>cfQuery</a:t>
            </a:r>
            <a:r>
              <a:rPr lang="en-US" sz="2000" dirty="0" smtClean="0"/>
              <a:t> with other formulas to create tables/arrays which can be then used with existing </a:t>
            </a:r>
            <a:r>
              <a:rPr lang="en-US" sz="2000" dirty="0" err="1" smtClean="0"/>
              <a:t>cs</a:t>
            </a:r>
            <a:r>
              <a:rPr lang="en-US" sz="2000" dirty="0" smtClean="0"/>
              <a:t>-studio widgets</a:t>
            </a:r>
          </a:p>
          <a:p>
            <a:r>
              <a:rPr lang="en-US" sz="2000" i="1" dirty="0"/>
              <a:t>=</a:t>
            </a:r>
            <a:r>
              <a:rPr lang="en-US" sz="2000" i="1" dirty="0" err="1"/>
              <a:t>columnOf</a:t>
            </a:r>
            <a:r>
              <a:rPr lang="en-US" sz="2000" i="1" dirty="0"/>
              <a:t>(</a:t>
            </a:r>
            <a:r>
              <a:rPr lang="en-US" sz="2000" i="1" dirty="0" err="1"/>
              <a:t>pvs</a:t>
            </a:r>
            <a:r>
              <a:rPr lang="en-US" sz="2000" i="1" dirty="0"/>
              <a:t>(</a:t>
            </a:r>
            <a:r>
              <a:rPr lang="en-US" sz="2000" i="1" dirty="0" err="1"/>
              <a:t>columnOf</a:t>
            </a:r>
            <a:r>
              <a:rPr lang="en-US" sz="2000" i="1" dirty="0"/>
              <a:t>(</a:t>
            </a:r>
            <a:r>
              <a:rPr lang="en-US" sz="2000" i="1" dirty="0" err="1"/>
              <a:t>cfQuery</a:t>
            </a:r>
            <a:r>
              <a:rPr lang="en-US" sz="2000" i="1" dirty="0"/>
              <a:t>("*XF:31*</a:t>
            </a:r>
            <a:r>
              <a:rPr lang="en-US" sz="2000" i="1" dirty="0" err="1"/>
              <a:t>Mtr</a:t>
            </a:r>
            <a:r>
              <a:rPr lang="en-US" sz="2000" i="1" dirty="0"/>
              <a:t>* handle=</a:t>
            </a:r>
            <a:r>
              <a:rPr lang="en-US" sz="2000" i="1" dirty="0" err="1"/>
              <a:t>Readback</a:t>
            </a:r>
            <a:r>
              <a:rPr lang="en-US" sz="2000" i="1" dirty="0"/>
              <a:t>"), "Name")),"Value")</a:t>
            </a:r>
            <a:endParaRPr lang="en-US" sz="2000" i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53100"/>
            <a:ext cx="5795962" cy="43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3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ChannelFinder</a:t>
            </a:r>
            <a:r>
              <a:rPr lang="en-US" dirty="0" smtClean="0"/>
              <a:t> &amp; BOY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57" y="1295400"/>
            <a:ext cx="4930686" cy="50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ChannelFinder</a:t>
            </a:r>
            <a:r>
              <a:rPr lang="en-US" dirty="0" smtClean="0"/>
              <a:t> &amp; BOY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911" y="1143000"/>
            <a:ext cx="472817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7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/>
          <p:cNvCxnSpPr/>
          <p:nvPr/>
        </p:nvCxnSpPr>
        <p:spPr>
          <a:xfrm>
            <a:off x="42672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191000" y="4724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77000" y="0"/>
            <a:ext cx="2667000" cy="541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64770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514600"/>
            <a:ext cx="27432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352800"/>
            <a:ext cx="14478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372" y="304800"/>
            <a:ext cx="605028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6136" y="1066800"/>
            <a:ext cx="1959102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 client (JCA/CAJ)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152400"/>
            <a:ext cx="2286000" cy="1447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4114800"/>
            <a:ext cx="2590800" cy="2590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4267200"/>
            <a:ext cx="376428" cy="22885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CSS 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1999" y="4267200"/>
            <a:ext cx="3657601" cy="228600"/>
          </a:xfrm>
          <a:prstGeom prst="rect">
            <a:avLst/>
          </a:prstGeom>
          <a:gradFill>
            <a:gsLst>
              <a:gs pos="0">
                <a:schemeClr val="accent5"/>
              </a:gs>
              <a:gs pos="8000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ChannelFinder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1999" y="4572000"/>
            <a:ext cx="3657601" cy="228600"/>
          </a:xfrm>
          <a:prstGeom prst="rect">
            <a:avLst/>
          </a:prstGeom>
          <a:gradFill>
            <a:gsLst>
              <a:gs pos="0">
                <a:schemeClr val="accent5"/>
              </a:gs>
              <a:gs pos="8000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Olog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18" name="AutoShape 4"/>
          <p:cNvSpPr>
            <a:spLocks noChangeAspect="1" noChangeArrowheads="1" noTextEdit="1"/>
          </p:cNvSpPr>
          <p:nvPr/>
        </p:nvSpPr>
        <p:spPr bwMode="auto">
          <a:xfrm>
            <a:off x="7462838" y="5011738"/>
            <a:ext cx="145415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81800" y="3124200"/>
            <a:ext cx="2057401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ChannelFinder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781800" y="3886200"/>
            <a:ext cx="2057402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Olog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81801" y="1600200"/>
            <a:ext cx="2057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66572" y="4892537"/>
            <a:ext cx="1838082" cy="273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66572" y="5946118"/>
            <a:ext cx="18288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DataBrowser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66572" y="5257800"/>
            <a:ext cx="18288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9400" y="633626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90600" y="304800"/>
            <a:ext cx="605028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680210" y="304800"/>
            <a:ext cx="605028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281172" y="304800"/>
            <a:ext cx="60502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297936" y="1066800"/>
            <a:ext cx="1959102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pvA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124200" y="152400"/>
            <a:ext cx="2286000" cy="1447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62400" y="304800"/>
            <a:ext cx="60502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652010" y="304800"/>
            <a:ext cx="60502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514600" y="15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953000" y="2819400"/>
            <a:ext cx="4038600" cy="3886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890016" y="2438400"/>
            <a:ext cx="110158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dirty="0" err="1" smtClean="0"/>
              <a:t>AccelUtils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5486400" y="15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19800" y="0"/>
            <a:ext cx="457200" cy="1752600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Publish/subscribe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29400" y="838200"/>
            <a:ext cx="2362200" cy="1447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77000" y="0"/>
            <a:ext cx="2667000" cy="381000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Command/response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58200" y="4282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781800" y="990600"/>
            <a:ext cx="2057401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Masar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781800" y="4648200"/>
            <a:ext cx="204978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581400" y="2057402"/>
            <a:ext cx="6096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pvA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057400" y="2057400"/>
            <a:ext cx="6096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819400" y="2057401"/>
            <a:ext cx="6096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34000" y="3124200"/>
            <a:ext cx="838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58000" y="2819401"/>
            <a:ext cx="1992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 smtClean="0"/>
              <a:t>Web based REST services</a:t>
            </a:r>
            <a:endParaRPr lang="en-US" sz="1400" i="1" dirty="0"/>
          </a:p>
        </p:txBody>
      </p:sp>
      <p:sp>
        <p:nvSpPr>
          <p:cNvPr id="45" name="Rectangle 44"/>
          <p:cNvSpPr/>
          <p:nvPr/>
        </p:nvSpPr>
        <p:spPr>
          <a:xfrm>
            <a:off x="5334000" y="3886200"/>
            <a:ext cx="838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34000" y="4648200"/>
            <a:ext cx="838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105400" y="2819400"/>
            <a:ext cx="1154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 smtClean="0"/>
              <a:t>Java/Python</a:t>
            </a:r>
            <a:endParaRPr lang="en-US" sz="1400" i="1" dirty="0"/>
          </a:p>
        </p:txBody>
      </p:sp>
      <p:sp>
        <p:nvSpPr>
          <p:cNvPr id="62" name="Rectangle 61"/>
          <p:cNvSpPr/>
          <p:nvPr/>
        </p:nvSpPr>
        <p:spPr>
          <a:xfrm>
            <a:off x="7315200" y="6248400"/>
            <a:ext cx="1524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315200" y="5867400"/>
            <a:ext cx="1524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cf</a:t>
            </a:r>
            <a:r>
              <a:rPr lang="en-US" dirty="0" smtClean="0"/>
              <a:t>-update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58000" y="5486400"/>
            <a:ext cx="1992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 smtClean="0"/>
              <a:t>Scripts and utilities</a:t>
            </a:r>
            <a:endParaRPr lang="en-US" sz="1400" i="1" dirty="0"/>
          </a:p>
        </p:txBody>
      </p:sp>
      <p:sp>
        <p:nvSpPr>
          <p:cNvPr id="75" name="Rectangle 74"/>
          <p:cNvSpPr/>
          <p:nvPr/>
        </p:nvSpPr>
        <p:spPr>
          <a:xfrm>
            <a:off x="5181600" y="5867400"/>
            <a:ext cx="16764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Logbook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181600" y="6248400"/>
            <a:ext cx="16764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800600" y="5486400"/>
            <a:ext cx="2145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 smtClean="0"/>
              <a:t>Web UI and other clients</a:t>
            </a:r>
            <a:endParaRPr lang="en-US" sz="1400" i="1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4724400" y="34290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724400" y="54864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086600" y="5486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3" idx="1"/>
          </p:cNvCxnSpPr>
          <p:nvPr/>
        </p:nvCxnSpPr>
        <p:spPr>
          <a:xfrm>
            <a:off x="7086600" y="6019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5" idx="3"/>
          </p:cNvCxnSpPr>
          <p:nvPr/>
        </p:nvCxnSpPr>
        <p:spPr>
          <a:xfrm flipH="1">
            <a:off x="6858000" y="6019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62" idx="1"/>
          </p:cNvCxnSpPr>
          <p:nvPr/>
        </p:nvCxnSpPr>
        <p:spPr>
          <a:xfrm>
            <a:off x="7086600" y="6400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6" idx="3"/>
          </p:cNvCxnSpPr>
          <p:nvPr/>
        </p:nvCxnSpPr>
        <p:spPr>
          <a:xfrm flipH="1">
            <a:off x="6858000" y="6400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43" idx="1"/>
          </p:cNvCxnSpPr>
          <p:nvPr/>
        </p:nvCxnSpPr>
        <p:spPr>
          <a:xfrm>
            <a:off x="4724400" y="3429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45" idx="1"/>
          </p:cNvCxnSpPr>
          <p:nvPr/>
        </p:nvCxnSpPr>
        <p:spPr>
          <a:xfrm>
            <a:off x="4724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49" idx="1"/>
          </p:cNvCxnSpPr>
          <p:nvPr/>
        </p:nvCxnSpPr>
        <p:spPr>
          <a:xfrm>
            <a:off x="4724400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3" idx="3"/>
          </p:cNvCxnSpPr>
          <p:nvPr/>
        </p:nvCxnSpPr>
        <p:spPr>
          <a:xfrm>
            <a:off x="6172200" y="3429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45" idx="3"/>
          </p:cNvCxnSpPr>
          <p:nvPr/>
        </p:nvCxnSpPr>
        <p:spPr>
          <a:xfrm>
            <a:off x="6172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9" idx="3"/>
            <a:endCxn id="68" idx="1"/>
          </p:cNvCxnSpPr>
          <p:nvPr/>
        </p:nvCxnSpPr>
        <p:spPr>
          <a:xfrm>
            <a:off x="6172200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0" idx="0"/>
          </p:cNvCxnSpPr>
          <p:nvPr/>
        </p:nvCxnSpPr>
        <p:spPr>
          <a:xfrm flipV="1">
            <a:off x="3886200" y="1447800"/>
            <a:ext cx="0" cy="609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676400" y="1447802"/>
            <a:ext cx="0" cy="761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447800" y="2057399"/>
            <a:ext cx="457200" cy="381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152400" y="1905000"/>
            <a:ext cx="4267200" cy="2057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419600" y="18288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Core Client Technologies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152400" y="2057400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Data Sources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0" y="2514600"/>
            <a:ext cx="1447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Aggregation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52400" y="3352800"/>
            <a:ext cx="1295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Visualization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447800" y="2971800"/>
            <a:ext cx="1828800" cy="30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vTypes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152400" y="2971800"/>
            <a:ext cx="1295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i="1" dirty="0" smtClean="0">
                <a:solidFill>
                  <a:schemeClr val="tx1"/>
                </a:solidFill>
              </a:rPr>
              <a:t>Data Definition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3962400" y="2895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9" idx="3"/>
          </p:cNvCxnSpPr>
          <p:nvPr/>
        </p:nvCxnSpPr>
        <p:spPr>
          <a:xfrm flipH="1">
            <a:off x="3276600" y="3124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5" idx="3"/>
          </p:cNvCxnSpPr>
          <p:nvPr/>
        </p:nvCxnSpPr>
        <p:spPr>
          <a:xfrm flipH="1">
            <a:off x="2895600" y="3581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 119"/>
          <p:cNvSpPr/>
          <p:nvPr/>
        </p:nvSpPr>
        <p:spPr>
          <a:xfrm>
            <a:off x="0" y="0"/>
            <a:ext cx="9143999" cy="6858000"/>
          </a:xfrm>
          <a:custGeom>
            <a:avLst/>
            <a:gdLst>
              <a:gd name="connsiteX0" fmla="*/ 9436963 w 9499107"/>
              <a:gd name="connsiteY0" fmla="*/ 2787588 h 6977849"/>
              <a:gd name="connsiteX1" fmla="*/ 4873841 w 9499107"/>
              <a:gd name="connsiteY1" fmla="*/ 2769833 h 6977849"/>
              <a:gd name="connsiteX2" fmla="*/ 4856085 w 9499107"/>
              <a:gd name="connsiteY2" fmla="*/ 4208016 h 6977849"/>
              <a:gd name="connsiteX3" fmla="*/ 958788 w 9499107"/>
              <a:gd name="connsiteY3" fmla="*/ 4216893 h 6977849"/>
              <a:gd name="connsiteX4" fmla="*/ 967666 w 9499107"/>
              <a:gd name="connsiteY4" fmla="*/ 4572000 h 6977849"/>
              <a:gd name="connsiteX5" fmla="*/ 4856085 w 9499107"/>
              <a:gd name="connsiteY5" fmla="*/ 4572000 h 6977849"/>
              <a:gd name="connsiteX6" fmla="*/ 4864963 w 9499107"/>
              <a:gd name="connsiteY6" fmla="*/ 5823751 h 6977849"/>
              <a:gd name="connsiteX7" fmla="*/ 7261934 w 9499107"/>
              <a:gd name="connsiteY7" fmla="*/ 5832629 h 6977849"/>
              <a:gd name="connsiteX8" fmla="*/ 7261934 w 9499107"/>
              <a:gd name="connsiteY8" fmla="*/ 6684885 h 6977849"/>
              <a:gd name="connsiteX9" fmla="*/ 9161755 w 9499107"/>
              <a:gd name="connsiteY9" fmla="*/ 6676008 h 6977849"/>
              <a:gd name="connsiteX10" fmla="*/ 9144000 w 9499107"/>
              <a:gd name="connsiteY10" fmla="*/ 5459767 h 6977849"/>
              <a:gd name="connsiteX11" fmla="*/ 5051394 w 9499107"/>
              <a:gd name="connsiteY11" fmla="*/ 5397623 h 6977849"/>
              <a:gd name="connsiteX12" fmla="*/ 5051394 w 9499107"/>
              <a:gd name="connsiteY12" fmla="*/ 3826276 h 6977849"/>
              <a:gd name="connsiteX13" fmla="*/ 5326602 w 9499107"/>
              <a:gd name="connsiteY13" fmla="*/ 3870664 h 6977849"/>
              <a:gd name="connsiteX14" fmla="*/ 9428085 w 9499107"/>
              <a:gd name="connsiteY14" fmla="*/ 3852909 h 6977849"/>
              <a:gd name="connsiteX15" fmla="*/ 9481351 w 9499107"/>
              <a:gd name="connsiteY15" fmla="*/ 6977849 h 6977849"/>
              <a:gd name="connsiteX16" fmla="*/ 0 w 9499107"/>
              <a:gd name="connsiteY16" fmla="*/ 6968971 h 6977849"/>
              <a:gd name="connsiteX17" fmla="*/ 266330 w 9499107"/>
              <a:gd name="connsiteY17" fmla="*/ 106532 h 6977849"/>
              <a:gd name="connsiteX18" fmla="*/ 195309 w 9499107"/>
              <a:gd name="connsiteY18" fmla="*/ 0 h 6977849"/>
              <a:gd name="connsiteX19" fmla="*/ 9499107 w 9499107"/>
              <a:gd name="connsiteY19" fmla="*/ 35511 h 6977849"/>
              <a:gd name="connsiteX20" fmla="*/ 9436963 w 9499107"/>
              <a:gd name="connsiteY20" fmla="*/ 2787588 h 6977849"/>
              <a:gd name="connsiteX0" fmla="*/ 9436963 w 9499107"/>
              <a:gd name="connsiteY0" fmla="*/ 2787588 h 6977849"/>
              <a:gd name="connsiteX1" fmla="*/ 4873841 w 9499107"/>
              <a:gd name="connsiteY1" fmla="*/ 2769833 h 6977849"/>
              <a:gd name="connsiteX2" fmla="*/ 4856085 w 9499107"/>
              <a:gd name="connsiteY2" fmla="*/ 4208016 h 6977849"/>
              <a:gd name="connsiteX3" fmla="*/ 958788 w 9499107"/>
              <a:gd name="connsiteY3" fmla="*/ 4216893 h 6977849"/>
              <a:gd name="connsiteX4" fmla="*/ 967666 w 9499107"/>
              <a:gd name="connsiteY4" fmla="*/ 4572000 h 6977849"/>
              <a:gd name="connsiteX5" fmla="*/ 4856085 w 9499107"/>
              <a:gd name="connsiteY5" fmla="*/ 4572000 h 6977849"/>
              <a:gd name="connsiteX6" fmla="*/ 4864963 w 9499107"/>
              <a:gd name="connsiteY6" fmla="*/ 5823751 h 6977849"/>
              <a:gd name="connsiteX7" fmla="*/ 7261934 w 9499107"/>
              <a:gd name="connsiteY7" fmla="*/ 5832629 h 6977849"/>
              <a:gd name="connsiteX8" fmla="*/ 7261934 w 9499107"/>
              <a:gd name="connsiteY8" fmla="*/ 6684885 h 6977849"/>
              <a:gd name="connsiteX9" fmla="*/ 9161755 w 9499107"/>
              <a:gd name="connsiteY9" fmla="*/ 6676008 h 6977849"/>
              <a:gd name="connsiteX10" fmla="*/ 9144000 w 9499107"/>
              <a:gd name="connsiteY10" fmla="*/ 5459767 h 6977849"/>
              <a:gd name="connsiteX11" fmla="*/ 5051394 w 9499107"/>
              <a:gd name="connsiteY11" fmla="*/ 5397623 h 6977849"/>
              <a:gd name="connsiteX12" fmla="*/ 5051394 w 9499107"/>
              <a:gd name="connsiteY12" fmla="*/ 3826276 h 6977849"/>
              <a:gd name="connsiteX13" fmla="*/ 5326602 w 9499107"/>
              <a:gd name="connsiteY13" fmla="*/ 3870664 h 6977849"/>
              <a:gd name="connsiteX14" fmla="*/ 9428085 w 9499107"/>
              <a:gd name="connsiteY14" fmla="*/ 3852909 h 6977849"/>
              <a:gd name="connsiteX15" fmla="*/ 9481351 w 9499107"/>
              <a:gd name="connsiteY15" fmla="*/ 6977849 h 6977849"/>
              <a:gd name="connsiteX16" fmla="*/ 0 w 9499107"/>
              <a:gd name="connsiteY16" fmla="*/ 6968971 h 6977849"/>
              <a:gd name="connsiteX17" fmla="*/ 239697 w 9499107"/>
              <a:gd name="connsiteY17" fmla="*/ 205666 h 6977849"/>
              <a:gd name="connsiteX18" fmla="*/ 195309 w 9499107"/>
              <a:gd name="connsiteY18" fmla="*/ 0 h 6977849"/>
              <a:gd name="connsiteX19" fmla="*/ 9499107 w 9499107"/>
              <a:gd name="connsiteY19" fmla="*/ 35511 h 6977849"/>
              <a:gd name="connsiteX20" fmla="*/ 9436963 w 9499107"/>
              <a:gd name="connsiteY20" fmla="*/ 2787588 h 6977849"/>
              <a:gd name="connsiteX0" fmla="*/ 9436963 w 9499107"/>
              <a:gd name="connsiteY0" fmla="*/ 2886722 h 7076983"/>
              <a:gd name="connsiteX1" fmla="*/ 4873841 w 9499107"/>
              <a:gd name="connsiteY1" fmla="*/ 2868967 h 7076983"/>
              <a:gd name="connsiteX2" fmla="*/ 4856085 w 9499107"/>
              <a:gd name="connsiteY2" fmla="*/ 4307150 h 7076983"/>
              <a:gd name="connsiteX3" fmla="*/ 958788 w 9499107"/>
              <a:gd name="connsiteY3" fmla="*/ 4316027 h 7076983"/>
              <a:gd name="connsiteX4" fmla="*/ 967666 w 9499107"/>
              <a:gd name="connsiteY4" fmla="*/ 4671134 h 7076983"/>
              <a:gd name="connsiteX5" fmla="*/ 4856085 w 9499107"/>
              <a:gd name="connsiteY5" fmla="*/ 4671134 h 7076983"/>
              <a:gd name="connsiteX6" fmla="*/ 4864963 w 9499107"/>
              <a:gd name="connsiteY6" fmla="*/ 5922885 h 7076983"/>
              <a:gd name="connsiteX7" fmla="*/ 7261934 w 9499107"/>
              <a:gd name="connsiteY7" fmla="*/ 5931763 h 7076983"/>
              <a:gd name="connsiteX8" fmla="*/ 7261934 w 9499107"/>
              <a:gd name="connsiteY8" fmla="*/ 6784019 h 7076983"/>
              <a:gd name="connsiteX9" fmla="*/ 9161755 w 9499107"/>
              <a:gd name="connsiteY9" fmla="*/ 6775142 h 7076983"/>
              <a:gd name="connsiteX10" fmla="*/ 9144000 w 9499107"/>
              <a:gd name="connsiteY10" fmla="*/ 5558901 h 7076983"/>
              <a:gd name="connsiteX11" fmla="*/ 5051394 w 9499107"/>
              <a:gd name="connsiteY11" fmla="*/ 5496757 h 7076983"/>
              <a:gd name="connsiteX12" fmla="*/ 5051394 w 9499107"/>
              <a:gd name="connsiteY12" fmla="*/ 3925410 h 7076983"/>
              <a:gd name="connsiteX13" fmla="*/ 5326602 w 9499107"/>
              <a:gd name="connsiteY13" fmla="*/ 3969798 h 7076983"/>
              <a:gd name="connsiteX14" fmla="*/ 9428085 w 9499107"/>
              <a:gd name="connsiteY14" fmla="*/ 3952043 h 7076983"/>
              <a:gd name="connsiteX15" fmla="*/ 9481351 w 9499107"/>
              <a:gd name="connsiteY15" fmla="*/ 7076983 h 7076983"/>
              <a:gd name="connsiteX16" fmla="*/ 0 w 9499107"/>
              <a:gd name="connsiteY16" fmla="*/ 7068105 h 7076983"/>
              <a:gd name="connsiteX17" fmla="*/ 239697 w 9499107"/>
              <a:gd name="connsiteY17" fmla="*/ 304800 h 7076983"/>
              <a:gd name="connsiteX18" fmla="*/ 239697 w 9499107"/>
              <a:gd name="connsiteY18" fmla="*/ 0 h 7076983"/>
              <a:gd name="connsiteX19" fmla="*/ 9499107 w 9499107"/>
              <a:gd name="connsiteY19" fmla="*/ 134645 h 7076983"/>
              <a:gd name="connsiteX20" fmla="*/ 9436963 w 9499107"/>
              <a:gd name="connsiteY20" fmla="*/ 2886722 h 7076983"/>
              <a:gd name="connsiteX0" fmla="*/ 9436963 w 9499107"/>
              <a:gd name="connsiteY0" fmla="*/ 2752077 h 6942338"/>
              <a:gd name="connsiteX1" fmla="*/ 4873841 w 9499107"/>
              <a:gd name="connsiteY1" fmla="*/ 2734322 h 6942338"/>
              <a:gd name="connsiteX2" fmla="*/ 4856085 w 9499107"/>
              <a:gd name="connsiteY2" fmla="*/ 4172505 h 6942338"/>
              <a:gd name="connsiteX3" fmla="*/ 958788 w 9499107"/>
              <a:gd name="connsiteY3" fmla="*/ 4181382 h 6942338"/>
              <a:gd name="connsiteX4" fmla="*/ 967666 w 9499107"/>
              <a:gd name="connsiteY4" fmla="*/ 4536489 h 6942338"/>
              <a:gd name="connsiteX5" fmla="*/ 4856085 w 9499107"/>
              <a:gd name="connsiteY5" fmla="*/ 4536489 h 6942338"/>
              <a:gd name="connsiteX6" fmla="*/ 4864963 w 9499107"/>
              <a:gd name="connsiteY6" fmla="*/ 5788240 h 6942338"/>
              <a:gd name="connsiteX7" fmla="*/ 7261934 w 9499107"/>
              <a:gd name="connsiteY7" fmla="*/ 5797118 h 6942338"/>
              <a:gd name="connsiteX8" fmla="*/ 7261934 w 9499107"/>
              <a:gd name="connsiteY8" fmla="*/ 6649374 h 6942338"/>
              <a:gd name="connsiteX9" fmla="*/ 9161755 w 9499107"/>
              <a:gd name="connsiteY9" fmla="*/ 6640497 h 6942338"/>
              <a:gd name="connsiteX10" fmla="*/ 9144000 w 9499107"/>
              <a:gd name="connsiteY10" fmla="*/ 5424256 h 6942338"/>
              <a:gd name="connsiteX11" fmla="*/ 5051394 w 9499107"/>
              <a:gd name="connsiteY11" fmla="*/ 5362112 h 6942338"/>
              <a:gd name="connsiteX12" fmla="*/ 5051394 w 9499107"/>
              <a:gd name="connsiteY12" fmla="*/ 3790765 h 6942338"/>
              <a:gd name="connsiteX13" fmla="*/ 5326602 w 9499107"/>
              <a:gd name="connsiteY13" fmla="*/ 3835153 h 6942338"/>
              <a:gd name="connsiteX14" fmla="*/ 9428085 w 9499107"/>
              <a:gd name="connsiteY14" fmla="*/ 3817398 h 6942338"/>
              <a:gd name="connsiteX15" fmla="*/ 9481351 w 9499107"/>
              <a:gd name="connsiteY15" fmla="*/ 6942338 h 6942338"/>
              <a:gd name="connsiteX16" fmla="*/ 0 w 9499107"/>
              <a:gd name="connsiteY16" fmla="*/ 6933460 h 6942338"/>
              <a:gd name="connsiteX17" fmla="*/ 239697 w 9499107"/>
              <a:gd name="connsiteY17" fmla="*/ 170155 h 6942338"/>
              <a:gd name="connsiteX18" fmla="*/ 239697 w 9499107"/>
              <a:gd name="connsiteY18" fmla="*/ 17755 h 6942338"/>
              <a:gd name="connsiteX19" fmla="*/ 9499107 w 9499107"/>
              <a:gd name="connsiteY19" fmla="*/ 0 h 6942338"/>
              <a:gd name="connsiteX20" fmla="*/ 9436963 w 9499107"/>
              <a:gd name="connsiteY20" fmla="*/ 2752077 h 6942338"/>
              <a:gd name="connsiteX0" fmla="*/ 9197266 w 9259410"/>
              <a:gd name="connsiteY0" fmla="*/ 2752077 h 6942338"/>
              <a:gd name="connsiteX1" fmla="*/ 4634144 w 9259410"/>
              <a:gd name="connsiteY1" fmla="*/ 2734322 h 6942338"/>
              <a:gd name="connsiteX2" fmla="*/ 4616388 w 9259410"/>
              <a:gd name="connsiteY2" fmla="*/ 4172505 h 6942338"/>
              <a:gd name="connsiteX3" fmla="*/ 719091 w 9259410"/>
              <a:gd name="connsiteY3" fmla="*/ 4181382 h 6942338"/>
              <a:gd name="connsiteX4" fmla="*/ 727969 w 9259410"/>
              <a:gd name="connsiteY4" fmla="*/ 4536489 h 6942338"/>
              <a:gd name="connsiteX5" fmla="*/ 4616388 w 9259410"/>
              <a:gd name="connsiteY5" fmla="*/ 4536489 h 6942338"/>
              <a:gd name="connsiteX6" fmla="*/ 4625266 w 9259410"/>
              <a:gd name="connsiteY6" fmla="*/ 5788240 h 6942338"/>
              <a:gd name="connsiteX7" fmla="*/ 7022237 w 9259410"/>
              <a:gd name="connsiteY7" fmla="*/ 5797118 h 6942338"/>
              <a:gd name="connsiteX8" fmla="*/ 7022237 w 9259410"/>
              <a:gd name="connsiteY8" fmla="*/ 6649374 h 6942338"/>
              <a:gd name="connsiteX9" fmla="*/ 8922058 w 9259410"/>
              <a:gd name="connsiteY9" fmla="*/ 6640497 h 6942338"/>
              <a:gd name="connsiteX10" fmla="*/ 8904303 w 9259410"/>
              <a:gd name="connsiteY10" fmla="*/ 5424256 h 6942338"/>
              <a:gd name="connsiteX11" fmla="*/ 4811697 w 9259410"/>
              <a:gd name="connsiteY11" fmla="*/ 5362112 h 6942338"/>
              <a:gd name="connsiteX12" fmla="*/ 4811697 w 9259410"/>
              <a:gd name="connsiteY12" fmla="*/ 3790765 h 6942338"/>
              <a:gd name="connsiteX13" fmla="*/ 5086905 w 9259410"/>
              <a:gd name="connsiteY13" fmla="*/ 3835153 h 6942338"/>
              <a:gd name="connsiteX14" fmla="*/ 9188388 w 9259410"/>
              <a:gd name="connsiteY14" fmla="*/ 3817398 h 6942338"/>
              <a:gd name="connsiteX15" fmla="*/ 9241654 w 9259410"/>
              <a:gd name="connsiteY15" fmla="*/ 6942338 h 6942338"/>
              <a:gd name="connsiteX16" fmla="*/ 0 w 9259410"/>
              <a:gd name="connsiteY16" fmla="*/ 6875754 h 6942338"/>
              <a:gd name="connsiteX17" fmla="*/ 0 w 9259410"/>
              <a:gd name="connsiteY17" fmla="*/ 170155 h 6942338"/>
              <a:gd name="connsiteX18" fmla="*/ 0 w 9259410"/>
              <a:gd name="connsiteY18" fmla="*/ 17755 h 6942338"/>
              <a:gd name="connsiteX19" fmla="*/ 9259410 w 9259410"/>
              <a:gd name="connsiteY19" fmla="*/ 0 h 6942338"/>
              <a:gd name="connsiteX20" fmla="*/ 9197266 w 9259410"/>
              <a:gd name="connsiteY20" fmla="*/ 2752077 h 6942338"/>
              <a:gd name="connsiteX0" fmla="*/ 9197266 w 9241654"/>
              <a:gd name="connsiteY0" fmla="*/ 2734323 h 6924584"/>
              <a:gd name="connsiteX1" fmla="*/ 4634144 w 9241654"/>
              <a:gd name="connsiteY1" fmla="*/ 2716568 h 6924584"/>
              <a:gd name="connsiteX2" fmla="*/ 4616388 w 9241654"/>
              <a:gd name="connsiteY2" fmla="*/ 4154751 h 6924584"/>
              <a:gd name="connsiteX3" fmla="*/ 719091 w 9241654"/>
              <a:gd name="connsiteY3" fmla="*/ 4163628 h 6924584"/>
              <a:gd name="connsiteX4" fmla="*/ 727969 w 9241654"/>
              <a:gd name="connsiteY4" fmla="*/ 4518735 h 6924584"/>
              <a:gd name="connsiteX5" fmla="*/ 4616388 w 9241654"/>
              <a:gd name="connsiteY5" fmla="*/ 4518735 h 6924584"/>
              <a:gd name="connsiteX6" fmla="*/ 4625266 w 9241654"/>
              <a:gd name="connsiteY6" fmla="*/ 5770486 h 6924584"/>
              <a:gd name="connsiteX7" fmla="*/ 7022237 w 9241654"/>
              <a:gd name="connsiteY7" fmla="*/ 5779364 h 6924584"/>
              <a:gd name="connsiteX8" fmla="*/ 7022237 w 9241654"/>
              <a:gd name="connsiteY8" fmla="*/ 6631620 h 6924584"/>
              <a:gd name="connsiteX9" fmla="*/ 8922058 w 9241654"/>
              <a:gd name="connsiteY9" fmla="*/ 6622743 h 6924584"/>
              <a:gd name="connsiteX10" fmla="*/ 8904303 w 9241654"/>
              <a:gd name="connsiteY10" fmla="*/ 5406502 h 6924584"/>
              <a:gd name="connsiteX11" fmla="*/ 4811697 w 9241654"/>
              <a:gd name="connsiteY11" fmla="*/ 5344358 h 6924584"/>
              <a:gd name="connsiteX12" fmla="*/ 4811697 w 9241654"/>
              <a:gd name="connsiteY12" fmla="*/ 3773011 h 6924584"/>
              <a:gd name="connsiteX13" fmla="*/ 5086905 w 9241654"/>
              <a:gd name="connsiteY13" fmla="*/ 3817399 h 6924584"/>
              <a:gd name="connsiteX14" fmla="*/ 9188388 w 9241654"/>
              <a:gd name="connsiteY14" fmla="*/ 3799644 h 6924584"/>
              <a:gd name="connsiteX15" fmla="*/ 9241654 w 9241654"/>
              <a:gd name="connsiteY15" fmla="*/ 6924584 h 6924584"/>
              <a:gd name="connsiteX16" fmla="*/ 0 w 9241654"/>
              <a:gd name="connsiteY16" fmla="*/ 6858000 h 6924584"/>
              <a:gd name="connsiteX17" fmla="*/ 0 w 9241654"/>
              <a:gd name="connsiteY17" fmla="*/ 152401 h 6924584"/>
              <a:gd name="connsiteX18" fmla="*/ 0 w 9241654"/>
              <a:gd name="connsiteY18" fmla="*/ 1 h 6924584"/>
              <a:gd name="connsiteX19" fmla="*/ 9143999 w 9241654"/>
              <a:gd name="connsiteY19" fmla="*/ 0 h 6924584"/>
              <a:gd name="connsiteX20" fmla="*/ 9197266 w 9241654"/>
              <a:gd name="connsiteY20" fmla="*/ 2734323 h 6924584"/>
              <a:gd name="connsiteX0" fmla="*/ 9143999 w 9241654"/>
              <a:gd name="connsiteY0" fmla="*/ 2743200 h 6924584"/>
              <a:gd name="connsiteX1" fmla="*/ 4634144 w 9241654"/>
              <a:gd name="connsiteY1" fmla="*/ 2716568 h 6924584"/>
              <a:gd name="connsiteX2" fmla="*/ 4616388 w 9241654"/>
              <a:gd name="connsiteY2" fmla="*/ 4154751 h 6924584"/>
              <a:gd name="connsiteX3" fmla="*/ 719091 w 9241654"/>
              <a:gd name="connsiteY3" fmla="*/ 4163628 h 6924584"/>
              <a:gd name="connsiteX4" fmla="*/ 727969 w 9241654"/>
              <a:gd name="connsiteY4" fmla="*/ 4518735 h 6924584"/>
              <a:gd name="connsiteX5" fmla="*/ 4616388 w 9241654"/>
              <a:gd name="connsiteY5" fmla="*/ 4518735 h 6924584"/>
              <a:gd name="connsiteX6" fmla="*/ 4625266 w 9241654"/>
              <a:gd name="connsiteY6" fmla="*/ 5770486 h 6924584"/>
              <a:gd name="connsiteX7" fmla="*/ 7022237 w 9241654"/>
              <a:gd name="connsiteY7" fmla="*/ 5779364 h 6924584"/>
              <a:gd name="connsiteX8" fmla="*/ 7022237 w 9241654"/>
              <a:gd name="connsiteY8" fmla="*/ 6631620 h 6924584"/>
              <a:gd name="connsiteX9" fmla="*/ 8922058 w 9241654"/>
              <a:gd name="connsiteY9" fmla="*/ 6622743 h 6924584"/>
              <a:gd name="connsiteX10" fmla="*/ 8904303 w 9241654"/>
              <a:gd name="connsiteY10" fmla="*/ 5406502 h 6924584"/>
              <a:gd name="connsiteX11" fmla="*/ 4811697 w 9241654"/>
              <a:gd name="connsiteY11" fmla="*/ 5344358 h 6924584"/>
              <a:gd name="connsiteX12" fmla="*/ 4811697 w 9241654"/>
              <a:gd name="connsiteY12" fmla="*/ 3773011 h 6924584"/>
              <a:gd name="connsiteX13" fmla="*/ 5086905 w 9241654"/>
              <a:gd name="connsiteY13" fmla="*/ 3817399 h 6924584"/>
              <a:gd name="connsiteX14" fmla="*/ 9188388 w 9241654"/>
              <a:gd name="connsiteY14" fmla="*/ 3799644 h 6924584"/>
              <a:gd name="connsiteX15" fmla="*/ 9241654 w 9241654"/>
              <a:gd name="connsiteY15" fmla="*/ 6924584 h 6924584"/>
              <a:gd name="connsiteX16" fmla="*/ 0 w 9241654"/>
              <a:gd name="connsiteY16" fmla="*/ 6858000 h 6924584"/>
              <a:gd name="connsiteX17" fmla="*/ 0 w 9241654"/>
              <a:gd name="connsiteY17" fmla="*/ 152401 h 6924584"/>
              <a:gd name="connsiteX18" fmla="*/ 0 w 9241654"/>
              <a:gd name="connsiteY18" fmla="*/ 1 h 6924584"/>
              <a:gd name="connsiteX19" fmla="*/ 9143999 w 9241654"/>
              <a:gd name="connsiteY19" fmla="*/ 0 h 6924584"/>
              <a:gd name="connsiteX20" fmla="*/ 9143999 w 9241654"/>
              <a:gd name="connsiteY20" fmla="*/ 2743200 h 6924584"/>
              <a:gd name="connsiteX0" fmla="*/ 9143999 w 9241654"/>
              <a:gd name="connsiteY0" fmla="*/ 2743200 h 6924584"/>
              <a:gd name="connsiteX1" fmla="*/ 4634144 w 9241654"/>
              <a:gd name="connsiteY1" fmla="*/ 2716568 h 6924584"/>
              <a:gd name="connsiteX2" fmla="*/ 4616388 w 9241654"/>
              <a:gd name="connsiteY2" fmla="*/ 4154751 h 6924584"/>
              <a:gd name="connsiteX3" fmla="*/ 719091 w 9241654"/>
              <a:gd name="connsiteY3" fmla="*/ 4163628 h 6924584"/>
              <a:gd name="connsiteX4" fmla="*/ 727969 w 9241654"/>
              <a:gd name="connsiteY4" fmla="*/ 4518735 h 6924584"/>
              <a:gd name="connsiteX5" fmla="*/ 4616388 w 9241654"/>
              <a:gd name="connsiteY5" fmla="*/ 4518735 h 6924584"/>
              <a:gd name="connsiteX6" fmla="*/ 4625266 w 9241654"/>
              <a:gd name="connsiteY6" fmla="*/ 5770486 h 6924584"/>
              <a:gd name="connsiteX7" fmla="*/ 7022237 w 9241654"/>
              <a:gd name="connsiteY7" fmla="*/ 5779364 h 6924584"/>
              <a:gd name="connsiteX8" fmla="*/ 7022237 w 9241654"/>
              <a:gd name="connsiteY8" fmla="*/ 6631620 h 6924584"/>
              <a:gd name="connsiteX9" fmla="*/ 8922058 w 9241654"/>
              <a:gd name="connsiteY9" fmla="*/ 6622743 h 6924584"/>
              <a:gd name="connsiteX10" fmla="*/ 8904303 w 9241654"/>
              <a:gd name="connsiteY10" fmla="*/ 5406502 h 6924584"/>
              <a:gd name="connsiteX11" fmla="*/ 4811697 w 9241654"/>
              <a:gd name="connsiteY11" fmla="*/ 5344358 h 6924584"/>
              <a:gd name="connsiteX12" fmla="*/ 4811697 w 9241654"/>
              <a:gd name="connsiteY12" fmla="*/ 3773011 h 6924584"/>
              <a:gd name="connsiteX13" fmla="*/ 5086905 w 9241654"/>
              <a:gd name="connsiteY13" fmla="*/ 3817399 h 6924584"/>
              <a:gd name="connsiteX14" fmla="*/ 9143999 w 9241654"/>
              <a:gd name="connsiteY14" fmla="*/ 3810000 h 6924584"/>
              <a:gd name="connsiteX15" fmla="*/ 9241654 w 9241654"/>
              <a:gd name="connsiteY15" fmla="*/ 6924584 h 6924584"/>
              <a:gd name="connsiteX16" fmla="*/ 0 w 9241654"/>
              <a:gd name="connsiteY16" fmla="*/ 6858000 h 6924584"/>
              <a:gd name="connsiteX17" fmla="*/ 0 w 9241654"/>
              <a:gd name="connsiteY17" fmla="*/ 152401 h 6924584"/>
              <a:gd name="connsiteX18" fmla="*/ 0 w 9241654"/>
              <a:gd name="connsiteY18" fmla="*/ 1 h 6924584"/>
              <a:gd name="connsiteX19" fmla="*/ 9143999 w 9241654"/>
              <a:gd name="connsiteY19" fmla="*/ 0 h 6924584"/>
              <a:gd name="connsiteX20" fmla="*/ 9143999 w 9241654"/>
              <a:gd name="connsiteY20" fmla="*/ 2743200 h 6924584"/>
              <a:gd name="connsiteX0" fmla="*/ 9143999 w 9143999"/>
              <a:gd name="connsiteY0" fmla="*/ 2743200 h 6858000"/>
              <a:gd name="connsiteX1" fmla="*/ 4634144 w 9143999"/>
              <a:gd name="connsiteY1" fmla="*/ 2716568 h 6858000"/>
              <a:gd name="connsiteX2" fmla="*/ 4616388 w 9143999"/>
              <a:gd name="connsiteY2" fmla="*/ 4154751 h 6858000"/>
              <a:gd name="connsiteX3" fmla="*/ 719091 w 9143999"/>
              <a:gd name="connsiteY3" fmla="*/ 4163628 h 6858000"/>
              <a:gd name="connsiteX4" fmla="*/ 727969 w 9143999"/>
              <a:gd name="connsiteY4" fmla="*/ 4518735 h 6858000"/>
              <a:gd name="connsiteX5" fmla="*/ 4616388 w 9143999"/>
              <a:gd name="connsiteY5" fmla="*/ 4518735 h 6858000"/>
              <a:gd name="connsiteX6" fmla="*/ 4625266 w 9143999"/>
              <a:gd name="connsiteY6" fmla="*/ 5770486 h 6858000"/>
              <a:gd name="connsiteX7" fmla="*/ 7022237 w 9143999"/>
              <a:gd name="connsiteY7" fmla="*/ 5779364 h 6858000"/>
              <a:gd name="connsiteX8" fmla="*/ 7022237 w 9143999"/>
              <a:gd name="connsiteY8" fmla="*/ 6631620 h 6858000"/>
              <a:gd name="connsiteX9" fmla="*/ 8922058 w 9143999"/>
              <a:gd name="connsiteY9" fmla="*/ 6622743 h 6858000"/>
              <a:gd name="connsiteX10" fmla="*/ 8904303 w 9143999"/>
              <a:gd name="connsiteY10" fmla="*/ 5406502 h 6858000"/>
              <a:gd name="connsiteX11" fmla="*/ 4811697 w 9143999"/>
              <a:gd name="connsiteY11" fmla="*/ 5344358 h 6858000"/>
              <a:gd name="connsiteX12" fmla="*/ 4811697 w 9143999"/>
              <a:gd name="connsiteY12" fmla="*/ 3773011 h 6858000"/>
              <a:gd name="connsiteX13" fmla="*/ 5086905 w 9143999"/>
              <a:gd name="connsiteY13" fmla="*/ 3817399 h 6858000"/>
              <a:gd name="connsiteX14" fmla="*/ 9143999 w 9143999"/>
              <a:gd name="connsiteY14" fmla="*/ 3810000 h 6858000"/>
              <a:gd name="connsiteX15" fmla="*/ 9143999 w 9143999"/>
              <a:gd name="connsiteY15" fmla="*/ 6858000 h 6858000"/>
              <a:gd name="connsiteX16" fmla="*/ 0 w 9143999"/>
              <a:gd name="connsiteY16" fmla="*/ 6858000 h 6858000"/>
              <a:gd name="connsiteX17" fmla="*/ 0 w 9143999"/>
              <a:gd name="connsiteY17" fmla="*/ 152401 h 6858000"/>
              <a:gd name="connsiteX18" fmla="*/ 0 w 9143999"/>
              <a:gd name="connsiteY18" fmla="*/ 1 h 6858000"/>
              <a:gd name="connsiteX19" fmla="*/ 9143999 w 9143999"/>
              <a:gd name="connsiteY19" fmla="*/ 0 h 6858000"/>
              <a:gd name="connsiteX20" fmla="*/ 9143999 w 9143999"/>
              <a:gd name="connsiteY20" fmla="*/ 27432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43999" h="6858000">
                <a:moveTo>
                  <a:pt x="9143999" y="2743200"/>
                </a:moveTo>
                <a:lnTo>
                  <a:pt x="4634144" y="2716568"/>
                </a:lnTo>
                <a:lnTo>
                  <a:pt x="4616388" y="4154751"/>
                </a:lnTo>
                <a:lnTo>
                  <a:pt x="719091" y="4163628"/>
                </a:lnTo>
                <a:lnTo>
                  <a:pt x="727969" y="4518735"/>
                </a:lnTo>
                <a:lnTo>
                  <a:pt x="4616388" y="4518735"/>
                </a:lnTo>
                <a:cubicBezTo>
                  <a:pt x="4619347" y="4935985"/>
                  <a:pt x="4622307" y="5353236"/>
                  <a:pt x="4625266" y="5770486"/>
                </a:cubicBezTo>
                <a:lnTo>
                  <a:pt x="7022237" y="5779364"/>
                </a:lnTo>
                <a:lnTo>
                  <a:pt x="7022237" y="6631620"/>
                </a:lnTo>
                <a:lnTo>
                  <a:pt x="8922058" y="6622743"/>
                </a:lnTo>
                <a:lnTo>
                  <a:pt x="8904303" y="5406502"/>
                </a:lnTo>
                <a:lnTo>
                  <a:pt x="4811697" y="5344358"/>
                </a:lnTo>
                <a:lnTo>
                  <a:pt x="4811697" y="3773011"/>
                </a:lnTo>
                <a:lnTo>
                  <a:pt x="5086905" y="3817399"/>
                </a:lnTo>
                <a:lnTo>
                  <a:pt x="9143999" y="3810000"/>
                </a:lnTo>
                <a:lnTo>
                  <a:pt x="9143999" y="6858000"/>
                </a:lnTo>
                <a:lnTo>
                  <a:pt x="0" y="6858000"/>
                </a:lnTo>
                <a:lnTo>
                  <a:pt x="0" y="152401"/>
                </a:lnTo>
                <a:lnTo>
                  <a:pt x="0" y="1"/>
                </a:lnTo>
                <a:lnTo>
                  <a:pt x="9143999" y="0"/>
                </a:lnTo>
                <a:lnTo>
                  <a:pt x="9143999" y="27432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ChannelFinder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Channels</a:t>
            </a:r>
            <a:r>
              <a:rPr lang="en-US" dirty="0" smtClean="0"/>
              <a:t> (unique names)</a:t>
            </a:r>
          </a:p>
          <a:p>
            <a:r>
              <a:rPr lang="en-US" dirty="0" smtClean="0"/>
              <a:t>Each Channel has an arbitrary number of</a:t>
            </a:r>
            <a:br>
              <a:rPr lang="en-US" dirty="0" smtClean="0"/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Properties</a:t>
            </a:r>
            <a:r>
              <a:rPr lang="en-US" dirty="0" smtClean="0"/>
              <a:t> (name/value pairs) and</a:t>
            </a:r>
            <a:br>
              <a:rPr lang="en-US" dirty="0" smtClean="0"/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Tags</a:t>
            </a:r>
            <a:r>
              <a:rPr lang="en-US" dirty="0" smtClean="0"/>
              <a:t> (names)</a:t>
            </a:r>
          </a:p>
          <a:p>
            <a:r>
              <a:rPr lang="en-US" dirty="0" smtClean="0"/>
              <a:t>Each Channel, Property, or Tag has an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Owner</a:t>
            </a:r>
            <a:r>
              <a:rPr lang="en-US" dirty="0" smtClean="0"/>
              <a:t> (group) to allow basic access control</a:t>
            </a:r>
          </a:p>
          <a:p>
            <a:r>
              <a:rPr lang="en-US" dirty="0" smtClean="0"/>
              <a:t>All names and values are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Data</a:t>
            </a:r>
          </a:p>
        </p:txBody>
      </p:sp>
      <p:pic>
        <p:nvPicPr>
          <p:cNvPr id="5" name="Content Placeholder 4" descr="Screen Shot 2014-02-10 at 9.48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r="3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69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name":"</a:t>
            </a:r>
            <a:r>
              <a:rPr lang="en-US" dirty="0" smtClean="0"/>
              <a:t>XF:31IDA-OP{Tbl-Ax:X1}</a:t>
            </a:r>
            <a:r>
              <a:rPr lang="en-US" dirty="0" err="1" smtClean="0"/>
              <a:t>Mtr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owner":"train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properties</a:t>
            </a:r>
            <a:r>
              <a:rPr lang="en-US" dirty="0" smtClean="0"/>
              <a:t>":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["</a:t>
            </a:r>
            <a:r>
              <a:rPr lang="en-US" dirty="0"/>
              <a:t>handle</a:t>
            </a:r>
            <a:r>
              <a:rPr lang="en-US" dirty="0" smtClean="0"/>
              <a:t>":"</a:t>
            </a:r>
            <a:r>
              <a:rPr lang="en-US" dirty="0" err="1" smtClean="0"/>
              <a:t>Setpoint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	 "axis":"1",</a:t>
            </a:r>
          </a:p>
          <a:p>
            <a:pPr marL="0" indent="0">
              <a:buNone/>
            </a:pPr>
            <a:r>
              <a:rPr lang="en-US" dirty="0" smtClean="0"/>
              <a:t> 	 "hostname":"</a:t>
            </a:r>
            <a:r>
              <a:rPr lang="en-US" dirty="0" err="1"/>
              <a:t>training.org.epics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"</a:t>
            </a:r>
            <a:r>
              <a:rPr lang="en-US" dirty="0" err="1"/>
              <a:t>iocName</a:t>
            </a:r>
            <a:r>
              <a:rPr lang="en-US" dirty="0" smtClean="0"/>
              <a:t>":"</a:t>
            </a:r>
            <a:r>
              <a:rPr lang="en-US" dirty="0" err="1" smtClean="0"/>
              <a:t>motorsim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"time":"2016-03-21"]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smtClean="0"/>
              <a:t>tags":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["motor",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"sys.XF:31"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XF:31</a:t>
            </a:r>
            <a:r>
              <a:rPr lang="en-US" i="1" dirty="0" smtClean="0"/>
              <a:t>*</a:t>
            </a:r>
            <a:r>
              <a:rPr lang="en-US" dirty="0" smtClean="0"/>
              <a:t>IDA*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All </a:t>
            </a:r>
            <a:r>
              <a:rPr lang="en-US" dirty="0" err="1" smtClean="0"/>
              <a:t>pvs</a:t>
            </a:r>
            <a:r>
              <a:rPr lang="en-US" dirty="0" smtClean="0"/>
              <a:t> from </a:t>
            </a:r>
            <a:r>
              <a:rPr lang="en-US" dirty="0" smtClean="0"/>
              <a:t>the insertion device 31</a:t>
            </a:r>
            <a:endParaRPr lang="en-US" dirty="0" smtClean="0"/>
          </a:p>
          <a:p>
            <a:r>
              <a:rPr lang="en-US" dirty="0"/>
              <a:t>XF:31</a:t>
            </a:r>
            <a:r>
              <a:rPr lang="en-US" i="1" dirty="0"/>
              <a:t>*</a:t>
            </a:r>
            <a:r>
              <a:rPr lang="en-US" dirty="0"/>
              <a:t>IDA</a:t>
            </a:r>
            <a:r>
              <a:rPr lang="en-US" dirty="0" smtClean="0"/>
              <a:t>*</a:t>
            </a:r>
            <a:r>
              <a:rPr lang="en-US" i="1" dirty="0" smtClean="0"/>
              <a:t>&amp;</a:t>
            </a:r>
            <a:r>
              <a:rPr lang="en-US" dirty="0" smtClean="0"/>
              <a:t>axis</a:t>
            </a:r>
            <a:r>
              <a:rPr lang="en-US" i="1" dirty="0" smtClean="0"/>
              <a:t>=4</a:t>
            </a:r>
            <a:r>
              <a:rPr lang="en-US" i="1" dirty="0" smtClean="0"/>
              <a:t>*</a:t>
            </a:r>
          </a:p>
          <a:p>
            <a:pPr marL="457200" lvl="1" indent="0">
              <a:buNone/>
            </a:pPr>
            <a:r>
              <a:rPr lang="en-US" dirty="0" smtClean="0"/>
              <a:t>All </a:t>
            </a:r>
            <a:r>
              <a:rPr lang="en-US" dirty="0" err="1"/>
              <a:t>pvs</a:t>
            </a:r>
            <a:r>
              <a:rPr lang="en-US" dirty="0"/>
              <a:t> from </a:t>
            </a:r>
            <a:r>
              <a:rPr lang="en-US" dirty="0"/>
              <a:t>the insertion device </a:t>
            </a:r>
            <a:r>
              <a:rPr lang="en-US" dirty="0" smtClean="0"/>
              <a:t>31 </a:t>
            </a:r>
            <a:r>
              <a:rPr lang="en-US" dirty="0" smtClean="0"/>
              <a:t>belonging </a:t>
            </a:r>
            <a:r>
              <a:rPr lang="en-US" dirty="0" smtClean="0"/>
              <a:t>to </a:t>
            </a:r>
            <a:r>
              <a:rPr lang="en-US" dirty="0" smtClean="0"/>
              <a:t>axis 4</a:t>
            </a:r>
            <a:endParaRPr lang="en-US" dirty="0" smtClean="0"/>
          </a:p>
          <a:p>
            <a:r>
              <a:rPr lang="en-US" dirty="0"/>
              <a:t>XF:31</a:t>
            </a:r>
            <a:r>
              <a:rPr lang="en-US" i="1" dirty="0"/>
              <a:t>*</a:t>
            </a:r>
            <a:r>
              <a:rPr lang="en-US" dirty="0"/>
              <a:t>IDA</a:t>
            </a:r>
            <a:r>
              <a:rPr lang="en-US" dirty="0" smtClean="0"/>
              <a:t>*</a:t>
            </a:r>
            <a:r>
              <a:rPr lang="en-US" i="1" dirty="0" smtClean="0"/>
              <a:t>&amp;</a:t>
            </a:r>
            <a:r>
              <a:rPr lang="en-US" dirty="0" smtClean="0"/>
              <a:t>axis</a:t>
            </a:r>
            <a:r>
              <a:rPr lang="en-US" i="1" dirty="0" smtClean="0"/>
              <a:t>=4*&amp;</a:t>
            </a:r>
            <a:r>
              <a:rPr lang="en-US" i="1" dirty="0" err="1" smtClean="0"/>
              <a:t>pvStatus</a:t>
            </a:r>
            <a:r>
              <a:rPr lang="en-US" i="1" dirty="0" smtClean="0"/>
              <a:t>=active</a:t>
            </a:r>
          </a:p>
          <a:p>
            <a:pPr marL="457200" lvl="1" indent="0">
              <a:buNone/>
            </a:pPr>
            <a:r>
              <a:rPr lang="en-US" dirty="0"/>
              <a:t>All </a:t>
            </a:r>
            <a:r>
              <a:rPr lang="en-US" dirty="0" err="1"/>
              <a:t>pvs</a:t>
            </a:r>
            <a:r>
              <a:rPr lang="en-US" dirty="0"/>
              <a:t> from the insertion device 31 belonging to axis 4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and with </a:t>
            </a:r>
            <a:r>
              <a:rPr lang="en-US" dirty="0" err="1" smtClean="0"/>
              <a:t>pvStatus</a:t>
            </a:r>
            <a:r>
              <a:rPr lang="en-US" dirty="0" smtClean="0"/>
              <a:t> active</a:t>
            </a:r>
            <a:endParaRPr lang="en-US" dirty="0"/>
          </a:p>
          <a:p>
            <a:r>
              <a:rPr lang="en-US" dirty="0"/>
              <a:t>XF:31</a:t>
            </a:r>
            <a:r>
              <a:rPr lang="en-US" i="1" dirty="0"/>
              <a:t>*</a:t>
            </a:r>
            <a:r>
              <a:rPr lang="en-US" dirty="0"/>
              <a:t>IDA</a:t>
            </a:r>
            <a:r>
              <a:rPr lang="en-US" dirty="0" smtClean="0"/>
              <a:t>*</a:t>
            </a:r>
            <a:r>
              <a:rPr lang="en-US" i="1" dirty="0" smtClean="0"/>
              <a:t>&amp;</a:t>
            </a:r>
            <a:r>
              <a:rPr lang="en-US" dirty="0" smtClean="0"/>
              <a:t>axis</a:t>
            </a:r>
            <a:r>
              <a:rPr lang="en-US" i="1" dirty="0" smtClean="0"/>
              <a:t>=4*&amp;</a:t>
            </a:r>
            <a:r>
              <a:rPr lang="en-US" i="1" dirty="0" smtClean="0"/>
              <a:t>tag=</a:t>
            </a:r>
            <a:r>
              <a:rPr lang="en-US" i="1" dirty="0"/>
              <a:t>aphla.sys.SR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dirty="0"/>
              <a:t>All </a:t>
            </a:r>
            <a:r>
              <a:rPr lang="en-US" dirty="0" err="1"/>
              <a:t>pvs</a:t>
            </a:r>
            <a:r>
              <a:rPr lang="en-US" dirty="0"/>
              <a:t> from the insertion device 31 belonging to axis 4</a:t>
            </a:r>
          </a:p>
          <a:p>
            <a:pPr marL="457200" lvl="1" indent="0">
              <a:buNone/>
            </a:pPr>
            <a:r>
              <a:rPr lang="en-US" dirty="0" smtClean="0"/>
              <a:t>with </a:t>
            </a:r>
            <a:r>
              <a:rPr lang="en-US" dirty="0" smtClean="0"/>
              <a:t>tag </a:t>
            </a:r>
            <a:r>
              <a:rPr lang="en-US" dirty="0"/>
              <a:t>sys.XF:31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0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device </a:t>
            </a:r>
            <a:r>
              <a:rPr lang="en-US" dirty="0"/>
              <a:t>FM1G4C02A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60301"/>
              </p:ext>
            </p:extLst>
          </p:nvPr>
        </p:nvGraphicFramePr>
        <p:xfrm>
          <a:off x="381000" y="1001632"/>
          <a:ext cx="8458200" cy="5673488"/>
        </p:xfrm>
        <a:graphic>
          <a:graphicData uri="http://schemas.openxmlformats.org/drawingml/2006/table">
            <a:tbl>
              <a:tblPr firstCol="1">
                <a:tableStyleId>{BC89EF96-8CEA-46FF-86C4-4CE0E7609802}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44616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Channel Name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SR:C02-MG:G04A{HFCor:FM1}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smtClean="0"/>
                        <a:t>SR:C02-MG:G04A{VFCor:FM1}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448">
                <a:tc v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-SP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err="1" smtClean="0"/>
                        <a:t>Fld</a:t>
                      </a:r>
                      <a:r>
                        <a:rPr lang="en-US" sz="1600" u="none" strike="noStrike" kern="1200" baseline="0" dirty="0" smtClean="0"/>
                        <a:t>-SP</a:t>
                      </a:r>
                      <a:endParaRPr lang="en-US" sz="1600" dirty="0" smtClean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handle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SETPOINT</a:t>
                      </a:r>
                      <a:endParaRPr lang="en-US" sz="1600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elemName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FXM1G4C02A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FYM1G4C02A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elemType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HFCOR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VFCOR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elemField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devName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FM1G4C02A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sEnd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65.5222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cell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C02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girder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G4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symmetry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length</a:t>
                      </a:r>
                      <a:endParaRPr 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0.044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ordinal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263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264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 rowSpan="3"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tags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eput</a:t>
                      </a:r>
                      <a:endParaRPr lang="en-US" sz="1600" dirty="0"/>
                    </a:p>
                  </a:txBody>
                  <a:tcPr/>
                </a:tc>
              </a:tr>
              <a:tr h="32629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29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sys.SR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4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613</Words>
  <Application>Microsoft Office PowerPoint</Application>
  <PresentationFormat>On-screen Show (4:3)</PresentationFormat>
  <Paragraphs>216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ChannelFinder:  A directory service </vt:lpstr>
      <vt:lpstr>Motivation and Objectives</vt:lpstr>
      <vt:lpstr>PowerPoint Presentation</vt:lpstr>
      <vt:lpstr>ChannelFinder Data</vt:lpstr>
      <vt:lpstr>Directory Data</vt:lpstr>
      <vt:lpstr>Channel example</vt:lpstr>
      <vt:lpstr>Query Example</vt:lpstr>
      <vt:lpstr>Example Data set</vt:lpstr>
      <vt:lpstr>device FM1G4C02A</vt:lpstr>
      <vt:lpstr>device FM1G4C02A</vt:lpstr>
      <vt:lpstr>ChannelFinder in CSS</vt:lpstr>
      <vt:lpstr>ChannelViewer</vt:lpstr>
      <vt:lpstr>ChannelViewer</vt:lpstr>
      <vt:lpstr>ChannelViewer</vt:lpstr>
      <vt:lpstr>ChannelViewer</vt:lpstr>
      <vt:lpstr>ChannelViewer - editing</vt:lpstr>
      <vt:lpstr>ChannelViewer - editing</vt:lpstr>
      <vt:lpstr>ChannelViewer - editing</vt:lpstr>
      <vt:lpstr>Channel Tree</vt:lpstr>
      <vt:lpstr>Channel Tree</vt:lpstr>
      <vt:lpstr>Channel Orchestrator</vt:lpstr>
      <vt:lpstr>ChannelFinder &amp; BOY</vt:lpstr>
      <vt:lpstr>ChannelFinder &amp; BOY</vt:lpstr>
      <vt:lpstr>cfQuery</vt:lpstr>
      <vt:lpstr>cfQuery</vt:lpstr>
      <vt:lpstr>ChannelFinder &amp; BOY</vt:lpstr>
      <vt:lpstr>ChannelFinder &amp; BOY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ChannelFinder at NLSLII</dc:title>
  <dc:creator>Shroff, Kunal</dc:creator>
  <cp:lastModifiedBy>Kunal Shroff</cp:lastModifiedBy>
  <cp:revision>78</cp:revision>
  <dcterms:created xsi:type="dcterms:W3CDTF">2006-08-16T00:00:00Z</dcterms:created>
  <dcterms:modified xsi:type="dcterms:W3CDTF">2016-03-22T23:31:55Z</dcterms:modified>
</cp:coreProperties>
</file>