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5" r:id="rId2"/>
    <p:sldId id="276" r:id="rId3"/>
    <p:sldId id="277" r:id="rId4"/>
    <p:sldId id="278" r:id="rId5"/>
    <p:sldId id="280" r:id="rId6"/>
    <p:sldId id="279" r:id="rId7"/>
    <p:sldId id="263" r:id="rId8"/>
    <p:sldId id="262" r:id="rId9"/>
    <p:sldId id="264" r:id="rId10"/>
    <p:sldId id="266" r:id="rId11"/>
    <p:sldId id="265" r:id="rId12"/>
    <p:sldId id="272" r:id="rId13"/>
    <p:sldId id="267" r:id="rId14"/>
    <p:sldId id="258" r:id="rId15"/>
    <p:sldId id="273" r:id="rId16"/>
    <p:sldId id="274" r:id="rId17"/>
    <p:sldId id="268" r:id="rId18"/>
    <p:sldId id="269" r:id="rId19"/>
    <p:sldId id="270" r:id="rId20"/>
    <p:sldId id="286" r:id="rId21"/>
    <p:sldId id="287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66FA8-7494-476B-82FA-6423FAB21465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6B687-54BD-4C41-8F43-427B2BD3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NSLS2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6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NSLS2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6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pv</a:t>
            </a:r>
            <a:r>
              <a:rPr lang="en-US" baseline="0" dirty="0" smtClean="0"/>
              <a:t>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6B687-54BD-4C41-8F43-427B2BD31D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autocomplete for </a:t>
            </a:r>
            <a:r>
              <a:rPr lang="en-US" dirty="0" err="1" smtClean="0"/>
              <a:t>softIOC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6B687-54BD-4C41-8F43-427B2BD31D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8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4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9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5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EF03-A9AE-4AF1-9CC5-BDF342F0A59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olsystemstudio.org/downlo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Getting started with </a:t>
            </a:r>
            <a:r>
              <a:rPr lang="en-US" dirty="0" err="1" smtClean="0"/>
              <a:t>cs</a:t>
            </a:r>
            <a:r>
              <a:rPr lang="en-US" dirty="0" smtClean="0"/>
              <a:t>-studio: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deciphering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43271" cy="4351338"/>
          </a:xfrm>
        </p:spPr>
        <p:txBody>
          <a:bodyPr/>
          <a:lstStyle/>
          <a:p>
            <a:r>
              <a:rPr lang="en-US" dirty="0" smtClean="0"/>
              <a:t>The drop down menu allows you to selected the additional information about the </a:t>
            </a:r>
            <a:r>
              <a:rPr lang="en-US" dirty="0" err="1" smtClean="0"/>
              <a:t>pv</a:t>
            </a:r>
            <a:r>
              <a:rPr lang="en-US" dirty="0" smtClean="0"/>
              <a:t> and the connection to be displayed</a:t>
            </a:r>
          </a:p>
          <a:p>
            <a:pPr lvl="1"/>
            <a:r>
              <a:rPr lang="en-US" dirty="0" smtClean="0"/>
              <a:t>Viewer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Change value</a:t>
            </a:r>
          </a:p>
          <a:p>
            <a:pPr lvl="1"/>
            <a:r>
              <a:rPr lang="en-US" dirty="0" smtClean="0"/>
              <a:t>Details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1470" y="1825625"/>
            <a:ext cx="4363059" cy="435133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248173" y="1690688"/>
            <a:ext cx="4572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65293" y="1507808"/>
            <a:ext cx="822960" cy="8229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56733" y="1599248"/>
            <a:ext cx="640080" cy="64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writing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91806" cy="4351338"/>
          </a:xfrm>
        </p:spPr>
        <p:txBody>
          <a:bodyPr/>
          <a:lstStyle/>
          <a:p>
            <a:r>
              <a:rPr lang="en-US" dirty="0" smtClean="0"/>
              <a:t>Connect to a simple scalar </a:t>
            </a:r>
            <a:r>
              <a:rPr lang="en-US" dirty="0" err="1" smtClean="0"/>
              <a:t>pv</a:t>
            </a:r>
            <a:r>
              <a:rPr lang="en-US" dirty="0" smtClean="0"/>
              <a:t> (local)</a:t>
            </a:r>
            <a:endParaRPr lang="en-US" dirty="0"/>
          </a:p>
          <a:p>
            <a:pPr lvl="1"/>
            <a:r>
              <a:rPr lang="en-US" dirty="0" smtClean="0"/>
              <a:t>In the </a:t>
            </a:r>
            <a:r>
              <a:rPr lang="en-US" i="1" dirty="0" smtClean="0"/>
              <a:t>PV Formula: </a:t>
            </a:r>
            <a:r>
              <a:rPr lang="en-US" dirty="0" smtClean="0"/>
              <a:t>field type “</a:t>
            </a:r>
            <a:r>
              <a:rPr lang="en-US" dirty="0" err="1" smtClean="0"/>
              <a:t>loc</a:t>
            </a:r>
            <a:r>
              <a:rPr lang="en-US" dirty="0" smtClean="0"/>
              <a:t>://</a:t>
            </a:r>
            <a:r>
              <a:rPr lang="en-US" dirty="0" err="1" smtClean="0"/>
              <a:t>my_test_pv</a:t>
            </a:r>
            <a:r>
              <a:rPr lang="en-US" dirty="0" smtClean="0"/>
              <a:t>(0)” and hit RETURN</a:t>
            </a:r>
          </a:p>
          <a:p>
            <a:pPr lvl="1"/>
            <a:r>
              <a:rPr lang="en-US" dirty="0" smtClean="0"/>
              <a:t>In the </a:t>
            </a:r>
            <a:r>
              <a:rPr lang="en-US" i="1" dirty="0" smtClean="0"/>
              <a:t>New Value</a:t>
            </a:r>
            <a:r>
              <a:rPr lang="en-US" dirty="0"/>
              <a:t>:</a:t>
            </a:r>
            <a:r>
              <a:rPr lang="en-US" dirty="0" smtClean="0"/>
              <a:t> field enter any valid number and hit RETURN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75759" y="1825625"/>
            <a:ext cx="3883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writing a value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2 probes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 the probe views so that they can be both viewed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first probe enter the </a:t>
            </a:r>
            <a:r>
              <a:rPr lang="en-US" dirty="0" err="1" smtClean="0"/>
              <a:t>setpoint</a:t>
            </a:r>
            <a:r>
              <a:rPr lang="en-US" dirty="0" smtClean="0"/>
              <a:t> </a:t>
            </a:r>
            <a:r>
              <a:rPr lang="en-US" dirty="0" err="1" smtClean="0"/>
              <a:t>pv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PV</a:t>
            </a:r>
            <a:r>
              <a:rPr lang="en-US" dirty="0"/>
              <a:t>: </a:t>
            </a:r>
            <a:r>
              <a:rPr lang="en-US" i="1" dirty="0" smtClean="0"/>
              <a:t>XF:31IDA-OP{Tbl-Ax:X1}</a:t>
            </a:r>
            <a:r>
              <a:rPr lang="en-US" i="1" dirty="0" err="1" smtClean="0"/>
              <a:t>Mtr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second probe enter the </a:t>
            </a:r>
            <a:r>
              <a:rPr lang="en-US" dirty="0" err="1" smtClean="0"/>
              <a:t>Readback</a:t>
            </a:r>
            <a:r>
              <a:rPr lang="en-US" dirty="0" smtClean="0"/>
              <a:t> </a:t>
            </a:r>
            <a:r>
              <a:rPr lang="en-US" dirty="0" err="1" smtClean="0"/>
              <a:t>pv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PV: </a:t>
            </a:r>
            <a:r>
              <a:rPr lang="en-US" i="1" dirty="0" smtClean="0"/>
              <a:t>XF:31IDA-OP{Tbl-Ax:X1}</a:t>
            </a:r>
            <a:r>
              <a:rPr lang="en-US" i="1" dirty="0" err="1" smtClean="0"/>
              <a:t>Mtr.RBV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a new motor position (-100 and 100)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0860" y="855561"/>
            <a:ext cx="5227216" cy="51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Autocomplete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r>
              <a:rPr lang="en-US" dirty="0" smtClean="0"/>
              <a:t>Autocomplete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err="1" smtClean="0"/>
              <a:t>ChannelFinder</a:t>
            </a:r>
            <a:endParaRPr lang="en-US" dirty="0" smtClean="0"/>
          </a:p>
          <a:p>
            <a:pPr lvl="1"/>
            <a:r>
              <a:rPr lang="en-US" dirty="0" smtClean="0"/>
              <a:t>Predefined simulation </a:t>
            </a:r>
            <a:r>
              <a:rPr lang="en-US" dirty="0" err="1" smtClean="0"/>
              <a:t>pv’s</a:t>
            </a:r>
            <a:r>
              <a:rPr lang="en-US" dirty="0" smtClean="0"/>
              <a:t> (</a:t>
            </a:r>
            <a:r>
              <a:rPr lang="en-US" dirty="0" err="1" smtClean="0"/>
              <a:t>Datasources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Formula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38950" y="1825625"/>
            <a:ext cx="45148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Help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1" y="723036"/>
            <a:ext cx="609739" cy="60973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690686"/>
            <a:ext cx="10515600" cy="4452206"/>
          </a:xfrm>
        </p:spPr>
        <p:txBody>
          <a:bodyPr/>
          <a:lstStyle/>
          <a:p>
            <a:r>
              <a:rPr lang="en-US" dirty="0" smtClean="0"/>
              <a:t>Help </a:t>
            </a:r>
            <a:r>
              <a:rPr lang="en-US" dirty="0" smtClean="0">
                <a:sym typeface="Wingdings" panose="05000000000000000000" pitchFamily="2" charset="2"/>
              </a:rPr>
              <a:t> Help Content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CSS Applications  Diagnostic Tools  Probe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612" y="1332732"/>
            <a:ext cx="5105400" cy="3143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– process variable (</a:t>
            </a:r>
            <a:r>
              <a:rPr lang="en-US" dirty="0" err="1" smtClean="0"/>
              <a:t>Datasource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type</a:t>
            </a:r>
            <a:r>
              <a:rPr lang="en-US" dirty="0"/>
              <a:t>://some_pv_name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Datasources</a:t>
            </a:r>
            <a:endParaRPr lang="en-US" dirty="0" smtClean="0"/>
          </a:p>
          <a:p>
            <a:pPr lvl="1"/>
            <a:r>
              <a:rPr lang="en-US" dirty="0" smtClean="0"/>
              <a:t>System (</a:t>
            </a:r>
            <a:r>
              <a:rPr lang="en-US" i="1" dirty="0" smtClean="0"/>
              <a:t>sys://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Local </a:t>
            </a:r>
            <a:r>
              <a:rPr lang="en-US" dirty="0" smtClean="0"/>
              <a:t>(</a:t>
            </a:r>
            <a:r>
              <a:rPr lang="en-US" i="1" dirty="0" smtClean="0"/>
              <a:t>loc://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Simulation (</a:t>
            </a:r>
            <a:r>
              <a:rPr lang="en-US" i="1" dirty="0"/>
              <a:t>sim</a:t>
            </a:r>
            <a:r>
              <a:rPr lang="en-US" i="1" dirty="0" smtClean="0"/>
              <a:t>://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File(</a:t>
            </a:r>
            <a:r>
              <a:rPr lang="en-US" i="1" dirty="0" smtClean="0"/>
              <a:t>file://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PVAccess</a:t>
            </a:r>
            <a:r>
              <a:rPr lang="en-US" dirty="0" smtClean="0"/>
              <a:t> (</a:t>
            </a:r>
            <a:r>
              <a:rPr lang="en-US" i="1" dirty="0" smtClean="0"/>
              <a:t>pva://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Help</a:t>
            </a:r>
          </a:p>
          <a:p>
            <a:pPr marL="457200" lvl="1" indent="0">
              <a:buNone/>
            </a:pPr>
            <a:r>
              <a:rPr lang="en-US" dirty="0" smtClean="0"/>
              <a:t>CSS Core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rocess Variables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785" y="3215651"/>
            <a:ext cx="4948015" cy="296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Autocomplete </a:t>
            </a:r>
            <a:r>
              <a:rPr lang="en-US" dirty="0" err="1" smtClean="0"/>
              <a:t>Datasources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1830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Autocomplete will list the various </a:t>
            </a:r>
            <a:r>
              <a:rPr lang="en-US" dirty="0" err="1" smtClean="0"/>
              <a:t>pv’s</a:t>
            </a:r>
            <a:r>
              <a:rPr lang="en-US" dirty="0" smtClean="0"/>
              <a:t> available for a particular </a:t>
            </a:r>
            <a:r>
              <a:rPr lang="en-US" dirty="0" err="1" smtClean="0"/>
              <a:t>datasource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86440" y="4511675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997" y="1228312"/>
            <a:ext cx="5429250" cy="421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909" y="1835252"/>
            <a:ext cx="3781425" cy="3924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266" y="2824678"/>
            <a:ext cx="3733800" cy="3743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0613" y="3333337"/>
            <a:ext cx="3052948" cy="33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</a:t>
            </a:r>
            <a:r>
              <a:rPr lang="en-US" dirty="0" err="1" smtClean="0"/>
              <a:t>pv’s</a:t>
            </a:r>
            <a:r>
              <a:rPr lang="en-US" dirty="0" smtClean="0"/>
              <a:t> and formulas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Formulas </a:t>
            </a:r>
          </a:p>
          <a:p>
            <a:pPr lvl="1"/>
            <a:r>
              <a:rPr lang="en-US" dirty="0" smtClean="0"/>
              <a:t>Mathematical operations</a:t>
            </a:r>
          </a:p>
          <a:p>
            <a:pPr lvl="1"/>
            <a:r>
              <a:rPr lang="en-US" dirty="0" smtClean="0"/>
              <a:t>Logical operations</a:t>
            </a:r>
          </a:p>
          <a:p>
            <a:pPr lvl="1"/>
            <a:r>
              <a:rPr lang="en-US" dirty="0" smtClean="0"/>
              <a:t>Array operations</a:t>
            </a:r>
          </a:p>
          <a:p>
            <a:pPr lvl="1"/>
            <a:r>
              <a:rPr lang="en-US" dirty="0" smtClean="0"/>
              <a:t>Create/modify tables and arrays</a:t>
            </a:r>
          </a:p>
          <a:p>
            <a:pPr lvl="1"/>
            <a:endParaRPr lang="en-US" dirty="0"/>
          </a:p>
          <a:p>
            <a:r>
              <a:rPr lang="en-US" dirty="0" smtClean="0"/>
              <a:t>Start with a ‘=‘</a:t>
            </a:r>
          </a:p>
          <a:p>
            <a:r>
              <a:rPr lang="en-US" dirty="0" smtClean="0"/>
              <a:t>Don’t use formulas for things that should be done in the IOC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9387" y="1901031"/>
            <a:ext cx="4467225" cy="420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079"/>
            <a:ext cx="2053883" cy="1464197"/>
          </a:xfrm>
        </p:spPr>
        <p:txBody>
          <a:bodyPr>
            <a:normAutofit/>
          </a:bodyPr>
          <a:lstStyle/>
          <a:p>
            <a:r>
              <a:rPr lang="en-US" dirty="0" smtClean="0"/>
              <a:t>Probe - </a:t>
            </a:r>
            <a:r>
              <a:rPr lang="en-US" dirty="0" err="1" smtClean="0"/>
              <a:t>pv’s</a:t>
            </a:r>
            <a:r>
              <a:rPr lang="en-US" dirty="0" smtClean="0"/>
              <a:t> and formulas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347" y="723079"/>
            <a:ext cx="7083705" cy="5330828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24242" y="2190057"/>
            <a:ext cx="2067842" cy="38115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CSS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Debugging 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Formula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Autocomplete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164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Figure 1: </a:t>
            </a:r>
            <a:br>
              <a:rPr lang="en-US" dirty="0" smtClean="0"/>
            </a:br>
            <a:r>
              <a:rPr lang="en-US" dirty="0" smtClean="0"/>
              <a:t> Autocomplete will list the formula functions matching your text.</a:t>
            </a:r>
          </a:p>
          <a:p>
            <a:r>
              <a:rPr lang="en-US" dirty="0" smtClean="0"/>
              <a:t>Figure 2:</a:t>
            </a:r>
            <a:br>
              <a:rPr lang="en-US" dirty="0" smtClean="0"/>
            </a:br>
            <a:r>
              <a:rPr lang="en-US" dirty="0" smtClean="0"/>
              <a:t>Autocomplete will help you fill the formula function with the correct parameters.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825625"/>
            <a:ext cx="3200400" cy="2686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5202197"/>
            <a:ext cx="3200400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86440" y="4511675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86439" y="5742294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CS-Studio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1000" cy="4351338"/>
          </a:xfrm>
        </p:spPr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cs</a:t>
            </a:r>
            <a:r>
              <a:rPr lang="en-US" dirty="0" smtClean="0"/>
              <a:t>-studio from command line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train@training</a:t>
            </a:r>
            <a:r>
              <a:rPr lang="en-US" dirty="0" smtClean="0"/>
              <a:t>:~/</a:t>
            </a:r>
            <a:r>
              <a:rPr lang="en-US" dirty="0" err="1" smtClean="0"/>
              <a:t>cs</a:t>
            </a:r>
            <a:r>
              <a:rPr lang="en-US" dirty="0" smtClean="0"/>
              <a:t>-studio$ ./</a:t>
            </a:r>
            <a:r>
              <a:rPr lang="en-US" dirty="0" err="1" smtClean="0"/>
              <a:t>cs</a:t>
            </a:r>
            <a:r>
              <a:rPr lang="en-US" dirty="0" smtClean="0"/>
              <a:t>-studio-with-</a:t>
            </a:r>
            <a:r>
              <a:rPr lang="en-US" dirty="0" err="1" smtClean="0"/>
              <a:t>pref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CS-Studio and </a:t>
            </a:r>
            <a:r>
              <a:rPr lang="en-US" dirty="0" err="1" smtClean="0"/>
              <a:t>PVAccess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079"/>
            <a:ext cx="2471057" cy="246643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EPICS7 channels</a:t>
            </a:r>
            <a:br>
              <a:rPr lang="en-US" dirty="0"/>
            </a:br>
            <a:r>
              <a:rPr lang="en-US" dirty="0" err="1"/>
              <a:t>pva</a:t>
            </a:r>
            <a:r>
              <a:rPr lang="en-US" dirty="0"/>
              <a:t> </a:t>
            </a:r>
            <a:r>
              <a:rPr lang="en-US" dirty="0" err="1"/>
              <a:t>datasource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24241" y="2939143"/>
            <a:ext cx="2637415" cy="306250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pvaccess</a:t>
            </a:r>
            <a:r>
              <a:rPr lang="en-US" dirty="0"/>
              <a:t> </a:t>
            </a:r>
            <a:r>
              <a:rPr lang="en-US" dirty="0" err="1"/>
              <a:t>datasource</a:t>
            </a:r>
            <a:r>
              <a:rPr lang="en-US" dirty="0"/>
              <a:t> prefix when creating the channel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pva://&lt;name&gt;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00" r="-30300"/>
          <a:stretch>
            <a:fillRect/>
          </a:stretch>
        </p:blipFill>
        <p:spPr>
          <a:xfrm>
            <a:off x="4582886" y="328513"/>
            <a:ext cx="6923314" cy="58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079"/>
            <a:ext cx="2471057" cy="246643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EPICS7 channels</a:t>
            </a:r>
            <a:br>
              <a:rPr lang="en-US" dirty="0"/>
            </a:br>
            <a:r>
              <a:rPr lang="en-US" dirty="0" err="1"/>
              <a:t>pva</a:t>
            </a:r>
            <a:r>
              <a:rPr lang="en-US" dirty="0"/>
              <a:t> </a:t>
            </a:r>
            <a:r>
              <a:rPr lang="en-US" dirty="0" err="1"/>
              <a:t>datasource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24241" y="2939143"/>
            <a:ext cx="3355873" cy="306250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Use the </a:t>
            </a:r>
            <a:r>
              <a:rPr lang="en-US" dirty="0" err="1"/>
              <a:t>pvacess</a:t>
            </a:r>
            <a:r>
              <a:rPr lang="en-US" dirty="0"/>
              <a:t> </a:t>
            </a:r>
            <a:r>
              <a:rPr lang="en-US" dirty="0" err="1"/>
              <a:t>datasource</a:t>
            </a:r>
            <a:r>
              <a:rPr lang="en-US" dirty="0"/>
              <a:t> prefix when creating the channel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pva://pvcounter</a:t>
            </a:r>
            <a:br>
              <a:rPr lang="en-US" b="1" i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epics:nt</a:t>
            </a:r>
            <a:r>
              <a:rPr lang="en-US" dirty="0"/>
              <a:t>/NTScalar:1.0 -&gt; </a:t>
            </a:r>
            <a:r>
              <a:rPr lang="en-US" dirty="0" err="1"/>
              <a:t>Vdouble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00" r="-30300"/>
          <a:stretch>
            <a:fillRect/>
          </a:stretch>
        </p:blipFill>
        <p:spPr>
          <a:xfrm>
            <a:off x="3252704" y="282523"/>
            <a:ext cx="6923314" cy="5813981"/>
          </a:xfrm>
          <a:prstGeom prst="rect">
            <a:avLst/>
          </a:prstGeom>
        </p:spPr>
      </p:pic>
      <p:pic>
        <p:nvPicPr>
          <p:cNvPr id="6" name="Picture 5" descr="pvcoun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38" y="2071981"/>
            <a:ext cx="3267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080"/>
            <a:ext cx="3189514" cy="1007750"/>
          </a:xfrm>
        </p:spPr>
        <p:txBody>
          <a:bodyPr>
            <a:normAutofit/>
          </a:bodyPr>
          <a:lstStyle/>
          <a:p>
            <a:r>
              <a:rPr lang="en-US" dirty="0"/>
              <a:t>Accessing EPICS7 structured data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24241" y="1730830"/>
            <a:ext cx="3355873" cy="427081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pva</a:t>
            </a:r>
            <a:r>
              <a:rPr lang="en-US" dirty="0"/>
              <a:t> module provides the mapping for </a:t>
            </a:r>
            <a:r>
              <a:rPr lang="en-US" dirty="0" err="1"/>
              <a:t>NTTypes</a:t>
            </a:r>
            <a:r>
              <a:rPr lang="en-US" dirty="0"/>
              <a:t> to </a:t>
            </a:r>
            <a:r>
              <a:rPr lang="en-US" dirty="0" err="1"/>
              <a:t>Vtypes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 </a:t>
            </a:r>
            <a:r>
              <a:rPr lang="en-US" dirty="0"/>
              <a:t>supported </a:t>
            </a:r>
            <a:r>
              <a:rPr lang="en-US" dirty="0" err="1"/>
              <a:t>NTTypes</a:t>
            </a:r>
            <a:r>
              <a:rPr lang="en-US" dirty="0"/>
              <a:t> includes</a:t>
            </a:r>
          </a:p>
          <a:p>
            <a:r>
              <a:rPr lang="en-US" dirty="0" smtClean="0"/>
              <a:t>General </a:t>
            </a:r>
            <a:r>
              <a:rPr lang="en-US" dirty="0"/>
              <a:t>Normative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NTScalar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NTScalarArray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NTEnum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NTTable</a:t>
            </a:r>
            <a:endParaRPr lang="en-US" dirty="0"/>
          </a:p>
          <a:p>
            <a:r>
              <a:rPr lang="en-US" dirty="0" smtClean="0"/>
              <a:t>Specific </a:t>
            </a:r>
            <a:r>
              <a:rPr lang="en-US" dirty="0"/>
              <a:t>Normative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NTMultiChannel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NTNDArray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528308"/>
            <a:ext cx="4022623" cy="44547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30" y="1226955"/>
            <a:ext cx="4032910" cy="44444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96" y="3424237"/>
            <a:ext cx="4012334" cy="28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080"/>
            <a:ext cx="3189514" cy="1007750"/>
          </a:xfrm>
        </p:spPr>
        <p:txBody>
          <a:bodyPr>
            <a:normAutofit/>
          </a:bodyPr>
          <a:lstStyle/>
          <a:p>
            <a:r>
              <a:rPr lang="en-US" dirty="0"/>
              <a:t>Accessing EPICS7 structured data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24241" y="1730830"/>
            <a:ext cx="3355873" cy="427081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Formula </a:t>
            </a:r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Allow parsing of any EPICS7 data structure into a Type that can be used by </a:t>
            </a:r>
            <a:r>
              <a:rPr lang="en-US" dirty="0" err="1"/>
              <a:t>cs</a:t>
            </a:r>
            <a:r>
              <a:rPr lang="en-US" dirty="0"/>
              <a:t>-studio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13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25" y="1740497"/>
            <a:ext cx="3770354" cy="4148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40" y="738792"/>
            <a:ext cx="6181092" cy="887102"/>
          </a:xfrm>
          <a:prstGeom prst="rect">
            <a:avLst/>
          </a:prstGeom>
        </p:spPr>
      </p:pic>
      <p:pic>
        <p:nvPicPr>
          <p:cNvPr id="15" name="Picture 14" descr="formul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14" y="1730830"/>
            <a:ext cx="4146542" cy="41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080"/>
            <a:ext cx="3189514" cy="1007750"/>
          </a:xfrm>
        </p:spPr>
        <p:txBody>
          <a:bodyPr>
            <a:normAutofit/>
          </a:bodyPr>
          <a:lstStyle/>
          <a:p>
            <a:r>
              <a:rPr lang="en-US" dirty="0"/>
              <a:t>Accessing EPICS7 structured data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24241" y="1730831"/>
            <a:ext cx="6556273" cy="93617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NTNDArray</a:t>
            </a:r>
            <a:r>
              <a:rPr lang="en-US" dirty="0"/>
              <a:t> formula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Content Placeholder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435" y="1581466"/>
            <a:ext cx="3273572" cy="448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435" y="660570"/>
            <a:ext cx="3273572" cy="7974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2" y="2786878"/>
            <a:ext cx="6642423" cy="12588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199" y="4079539"/>
            <a:ext cx="6663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</a:t>
            </a:r>
          </a:p>
          <a:p>
            <a:r>
              <a:rPr lang="en-US" dirty="0" smtClean="0"/>
              <a:t>	Creates </a:t>
            </a:r>
            <a:r>
              <a:rPr lang="en-US" dirty="0"/>
              <a:t>an </a:t>
            </a:r>
            <a:r>
              <a:rPr lang="en-US" dirty="0" err="1"/>
              <a:t>VImage</a:t>
            </a:r>
            <a:r>
              <a:rPr lang="en-US" dirty="0"/>
              <a:t> from the </a:t>
            </a:r>
            <a:r>
              <a:rPr lang="en-US" dirty="0" err="1"/>
              <a:t>NTNDArray</a:t>
            </a:r>
            <a:r>
              <a:rPr lang="en-US" dirty="0"/>
              <a:t> using all </a:t>
            </a:r>
            <a:r>
              <a:rPr lang="en-US" dirty="0" smtClean="0"/>
              <a:t>the</a:t>
            </a:r>
            <a:r>
              <a:rPr lang="en-US" dirty="0"/>
              <a:t>	appropriate fields (value, dimensions, …)</a:t>
            </a:r>
          </a:p>
          <a:p>
            <a:r>
              <a:rPr lang="en-US" dirty="0" err="1"/>
              <a:t>ndArray</a:t>
            </a:r>
            <a:endParaRPr lang="en-US" dirty="0"/>
          </a:p>
          <a:p>
            <a:r>
              <a:rPr lang="en-US" dirty="0"/>
              <a:t>	Extracts the raw values as a </a:t>
            </a:r>
            <a:r>
              <a:rPr lang="en-US" dirty="0" err="1"/>
              <a:t>VNumberArray</a:t>
            </a:r>
            <a:endParaRPr lang="en-US" dirty="0"/>
          </a:p>
          <a:p>
            <a:r>
              <a:rPr lang="en-US" dirty="0"/>
              <a:t>attributes</a:t>
            </a:r>
          </a:p>
          <a:p>
            <a:r>
              <a:rPr lang="en-US" dirty="0"/>
              <a:t>	</a:t>
            </a:r>
            <a:r>
              <a:rPr lang="en-US" dirty="0" smtClean="0"/>
              <a:t>Creates </a:t>
            </a:r>
            <a:r>
              <a:rPr lang="en-US" dirty="0"/>
              <a:t>a </a:t>
            </a:r>
            <a:r>
              <a:rPr lang="en-US" dirty="0" err="1"/>
              <a:t>VTable</a:t>
            </a:r>
            <a:r>
              <a:rPr lang="en-US" dirty="0"/>
              <a:t> from the attributes structure of this 	</a:t>
            </a:r>
            <a:r>
              <a:rPr lang="en-US" dirty="0" err="1" smtClean="0"/>
              <a:t>NTNDArray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CS-Studio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install </a:t>
            </a:r>
            <a:r>
              <a:rPr lang="en-US" dirty="0" err="1" smtClean="0"/>
              <a:t>cs</a:t>
            </a:r>
            <a:r>
              <a:rPr lang="en-US" dirty="0" smtClean="0"/>
              <a:t>-studio yourself by downloading and unzipping the appropriate .zip file from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controlsystemstudio.org/download.html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~$: </a:t>
            </a:r>
            <a:r>
              <a:rPr lang="en-US" dirty="0" smtClean="0"/>
              <a:t>./</a:t>
            </a:r>
            <a:r>
              <a:rPr lang="en-US" dirty="0" err="1" smtClean="0"/>
              <a:t>cs</a:t>
            </a:r>
            <a:r>
              <a:rPr lang="en-US" dirty="0" smtClean="0"/>
              <a:t>-studio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There are multiple versions of the </a:t>
            </a:r>
            <a:r>
              <a:rPr lang="en-US" dirty="0" err="1" smtClean="0"/>
              <a:t>cs</a:t>
            </a:r>
            <a:r>
              <a:rPr lang="en-US" dirty="0" smtClean="0"/>
              <a:t>-studio product. Customized for different sites and use cases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166875" cy="1315668"/>
          </a:xfrm>
        </p:spPr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63" y="818483"/>
            <a:ext cx="6264048" cy="5432469"/>
          </a:xfrm>
        </p:spPr>
      </p:pic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66875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What’s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Help </a:t>
            </a:r>
            <a:r>
              <a:rPr lang="en-US" dirty="0" smtClean="0">
                <a:sym typeface="Wingdings" panose="05000000000000000000" pitchFamily="2" charset="2"/>
              </a:rPr>
              <a:t> Welcome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60426" y="1132788"/>
            <a:ext cx="4572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77546" y="949908"/>
            <a:ext cx="822960" cy="8229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68986" y="1041348"/>
            <a:ext cx="640080" cy="64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166875" cy="1315668"/>
          </a:xfrm>
        </p:spPr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66875" cy="3811588"/>
          </a:xfrm>
        </p:spPr>
        <p:txBody>
          <a:bodyPr/>
          <a:lstStyle/>
          <a:p>
            <a:r>
              <a:rPr lang="en-US" dirty="0" smtClean="0"/>
              <a:t>It represents your working environment.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Menu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Toolbar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Perspective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347" y="739739"/>
            <a:ext cx="6677839" cy="55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CS-Studio:</a:t>
            </a:r>
            <a:br>
              <a:rPr lang="en-US" dirty="0" smtClean="0"/>
            </a:br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simple application to connect to </a:t>
            </a:r>
            <a:r>
              <a:rPr lang="en-US" dirty="0" err="1" smtClean="0"/>
              <a:t>pv’s</a:t>
            </a:r>
            <a:endParaRPr lang="en-US" dirty="0" smtClean="0"/>
          </a:p>
          <a:p>
            <a:pPr lvl="1"/>
            <a:r>
              <a:rPr lang="en-US" dirty="0" smtClean="0"/>
              <a:t>Monitor </a:t>
            </a:r>
            <a:r>
              <a:rPr lang="en-US" dirty="0" err="1" smtClean="0"/>
              <a:t>pv’s</a:t>
            </a:r>
            <a:r>
              <a:rPr lang="en-US" dirty="0" smtClean="0"/>
              <a:t> (</a:t>
            </a:r>
            <a:r>
              <a:rPr lang="en-US" dirty="0" err="1" smtClean="0"/>
              <a:t>caget</a:t>
            </a:r>
            <a:r>
              <a:rPr lang="en-US" dirty="0" smtClean="0"/>
              <a:t>, </a:t>
            </a:r>
            <a:r>
              <a:rPr lang="en-US" dirty="0" err="1" smtClean="0"/>
              <a:t>camonitor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Write to </a:t>
            </a:r>
            <a:r>
              <a:rPr lang="en-US" dirty="0" err="1" smtClean="0"/>
              <a:t>pv’s</a:t>
            </a:r>
            <a:r>
              <a:rPr lang="en-US" dirty="0" smtClean="0"/>
              <a:t> (caput)</a:t>
            </a:r>
          </a:p>
          <a:p>
            <a:r>
              <a:rPr lang="en-US" dirty="0" smtClean="0"/>
              <a:t>Opening probe </a:t>
            </a:r>
          </a:p>
          <a:p>
            <a:pPr lvl="1"/>
            <a:r>
              <a:rPr lang="en-US" dirty="0" smtClean="0"/>
              <a:t>Menu:</a:t>
            </a:r>
            <a:br>
              <a:rPr lang="en-US" dirty="0" smtClean="0"/>
            </a:br>
            <a:r>
              <a:rPr lang="en-US" dirty="0" smtClean="0"/>
              <a:t>CSS </a:t>
            </a:r>
            <a:r>
              <a:rPr lang="en-US" dirty="0" smtClean="0">
                <a:sym typeface="Wingdings" panose="05000000000000000000" pitchFamily="2" charset="2"/>
              </a:rPr>
              <a:t> Diagnostic Tools     Probe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Toolbar: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Context Menu*: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Process Variable  </a:t>
            </a:r>
            <a:r>
              <a:rPr lang="en-US" dirty="0" smtClean="0">
                <a:sym typeface="Wingdings" panose="05000000000000000000" pitchFamily="2" charset="2"/>
              </a:rPr>
              <a:t>Probe</a:t>
            </a:r>
            <a:endParaRPr lang="en-US" dirty="0"/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668" y="3765230"/>
            <a:ext cx="203175" cy="203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126" y="4103342"/>
            <a:ext cx="4155083" cy="98379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405892" y="4685930"/>
            <a:ext cx="4572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23012" y="4503050"/>
            <a:ext cx="822960" cy="8229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4452" y="4594490"/>
            <a:ext cx="640080" cy="64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44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Connect to a simple scalar </a:t>
            </a:r>
            <a:r>
              <a:rPr lang="en-US" dirty="0" err="1" smtClean="0"/>
              <a:t>pv</a:t>
            </a:r>
            <a:r>
              <a:rPr lang="en-US" dirty="0" smtClean="0"/>
              <a:t> (simulation)</a:t>
            </a:r>
            <a:endParaRPr lang="en-US" dirty="0"/>
          </a:p>
          <a:p>
            <a:pPr lvl="1"/>
            <a:r>
              <a:rPr lang="en-US" dirty="0" smtClean="0"/>
              <a:t>In the PV Formula field type “</a:t>
            </a:r>
            <a:r>
              <a:rPr lang="en-US" dirty="0" err="1" smtClean="0"/>
              <a:t>sim</a:t>
            </a:r>
            <a:r>
              <a:rPr lang="en-US" dirty="0" smtClean="0"/>
              <a:t>://noise”  and hit the return key</a:t>
            </a:r>
          </a:p>
          <a:p>
            <a:r>
              <a:rPr lang="en-US" dirty="0" smtClean="0"/>
              <a:t>Connect to a simple scalar </a:t>
            </a:r>
            <a:r>
              <a:rPr lang="en-US" dirty="0" err="1" smtClean="0"/>
              <a:t>pv</a:t>
            </a:r>
            <a:r>
              <a:rPr lang="en-US" dirty="0" smtClean="0"/>
              <a:t> (IOC)*</a:t>
            </a:r>
          </a:p>
          <a:p>
            <a:pPr lvl="1"/>
            <a:r>
              <a:rPr lang="en-US" dirty="0" smtClean="0"/>
              <a:t>In the PV Formula field type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“XF:31IDA-OP{Tbl-Ax:X1}</a:t>
            </a:r>
            <a:r>
              <a:rPr lang="en-US" dirty="0" err="1" smtClean="0"/>
              <a:t>Mtr.RBV</a:t>
            </a:r>
            <a:r>
              <a:rPr lang="en-US" dirty="0" smtClean="0"/>
              <a:t>” and hit the return key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900" dirty="0" smtClean="0"/>
              <a:t>* Start the test IOC </a:t>
            </a:r>
          </a:p>
          <a:p>
            <a:pPr marL="457200" lvl="1" indent="0">
              <a:buNone/>
            </a:pPr>
            <a:r>
              <a:rPr lang="en-US" sz="1900" dirty="0" smtClean="0"/>
              <a:t>&gt;&gt; cd </a:t>
            </a:r>
            <a:r>
              <a:rPr lang="en-US" sz="1900" dirty="0"/>
              <a:t>/</a:t>
            </a:r>
            <a:r>
              <a:rPr lang="en-US" sz="1900" dirty="0" smtClean="0"/>
              <a:t>home/train/</a:t>
            </a:r>
            <a:r>
              <a:rPr lang="en-US" sz="1900" dirty="0" err="1" smtClean="0"/>
              <a:t>git</a:t>
            </a:r>
            <a:r>
              <a:rPr lang="en-US" sz="1900" dirty="0" smtClean="0"/>
              <a:t>/build-epics/</a:t>
            </a:r>
            <a:r>
              <a:rPr lang="en-US" sz="1900" smtClean="0"/>
              <a:t>motorsim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&gt;&gt; ./startSimMotor.sh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59" y="1824171"/>
            <a:ext cx="3471441" cy="4352792"/>
          </a:xfrm>
        </p:spPr>
      </p:pic>
    </p:spTree>
    <p:extLst>
      <p:ext uri="{BB962C8B-B14F-4D97-AF65-F5344CB8AC3E}">
        <p14:creationId xmlns:p14="http://schemas.microsoft.com/office/powerpoint/2010/main" val="9529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deciphering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14955" cy="4351338"/>
          </a:xfrm>
        </p:spPr>
        <p:txBody>
          <a:bodyPr/>
          <a:lstStyle/>
          <a:p>
            <a:r>
              <a:rPr lang="en-US" dirty="0" smtClean="0"/>
              <a:t>Value:</a:t>
            </a:r>
          </a:p>
          <a:p>
            <a:pPr marL="457200" lvl="1" indent="0">
              <a:buNone/>
            </a:pPr>
            <a:r>
              <a:rPr lang="en-US" dirty="0" smtClean="0"/>
              <a:t>Shows the current value of the </a:t>
            </a:r>
            <a:r>
              <a:rPr lang="en-US" dirty="0" err="1" smtClean="0"/>
              <a:t>pv</a:t>
            </a:r>
            <a:r>
              <a:rPr lang="en-US" dirty="0" smtClean="0"/>
              <a:t> and the timestamp associated with it</a:t>
            </a:r>
          </a:p>
          <a:p>
            <a:r>
              <a:rPr lang="en-US" dirty="0" smtClean="0"/>
              <a:t>Change Value:</a:t>
            </a:r>
          </a:p>
          <a:p>
            <a:pPr marL="457200" lvl="1" indent="0">
              <a:buNone/>
            </a:pPr>
            <a:r>
              <a:rPr lang="en-US" dirty="0" smtClean="0"/>
              <a:t>The new value field is used to write new values to the </a:t>
            </a:r>
            <a:r>
              <a:rPr lang="en-US" dirty="0" err="1" smtClean="0"/>
              <a:t>pv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the </a:t>
            </a:r>
            <a:r>
              <a:rPr lang="en-US" dirty="0" err="1" smtClean="0"/>
              <a:t>pv</a:t>
            </a:r>
            <a:r>
              <a:rPr lang="en-US" dirty="0" smtClean="0"/>
              <a:t> is read only this field is disabled</a:t>
            </a:r>
          </a:p>
          <a:p>
            <a:r>
              <a:rPr lang="en-US" dirty="0" err="1" smtClean="0"/>
              <a:t>MetaData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Additional information about the </a:t>
            </a:r>
            <a:r>
              <a:rPr lang="en-US" dirty="0" err="1" smtClean="0"/>
              <a:t>pv</a:t>
            </a:r>
            <a:r>
              <a:rPr lang="en-US" dirty="0" smtClean="0"/>
              <a:t> Type, Display limits, Alarm limits, units…..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59" y="1824171"/>
            <a:ext cx="3471441" cy="4352792"/>
          </a:xfrm>
        </p:spPr>
      </p:pic>
    </p:spTree>
    <p:extLst>
      <p:ext uri="{BB962C8B-B14F-4D97-AF65-F5344CB8AC3E}">
        <p14:creationId xmlns:p14="http://schemas.microsoft.com/office/powerpoint/2010/main" val="39370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505</Words>
  <Application>Microsoft Office PowerPoint</Application>
  <PresentationFormat>Widescreen</PresentationFormat>
  <Paragraphs>152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 Getting started with cs-studio:</vt:lpstr>
      <vt:lpstr>Running CS-Studio</vt:lpstr>
      <vt:lpstr>Running CS-Studio</vt:lpstr>
      <vt:lpstr>Welcome</vt:lpstr>
      <vt:lpstr>Workbench</vt:lpstr>
      <vt:lpstr>CS-Studio: Probe</vt:lpstr>
      <vt:lpstr>Probe </vt:lpstr>
      <vt:lpstr>Probe - getting started</vt:lpstr>
      <vt:lpstr>Probe - deciphering the data</vt:lpstr>
      <vt:lpstr>Probe - deciphering the data</vt:lpstr>
      <vt:lpstr>Probe - writing a value</vt:lpstr>
      <vt:lpstr>Probe - writing a value</vt:lpstr>
      <vt:lpstr>Probe - Autocomplete</vt:lpstr>
      <vt:lpstr>Probe - Help</vt:lpstr>
      <vt:lpstr>Probe – process variable (Datasource)</vt:lpstr>
      <vt:lpstr>Probe - Autocomplete Datasources</vt:lpstr>
      <vt:lpstr>Probe - pv’s and formulas</vt:lpstr>
      <vt:lpstr>Probe - pv’s and formulas</vt:lpstr>
      <vt:lpstr>Probe - Autocomplete formula</vt:lpstr>
      <vt:lpstr>CS-Studio and PVAccess</vt:lpstr>
      <vt:lpstr>Creating EPICS7 channels pva datasource </vt:lpstr>
      <vt:lpstr>Creating EPICS7 channels pva datasource </vt:lpstr>
      <vt:lpstr>Accessing EPICS7 structured data</vt:lpstr>
      <vt:lpstr>Accessing EPICS7 structured data</vt:lpstr>
      <vt:lpstr>Accessing EPICS7 structured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CS-Studio: Probe</dc:title>
  <dc:creator>Kunal Shroff</dc:creator>
  <cp:lastModifiedBy>Kunal Shroff</cp:lastModifiedBy>
  <cp:revision>58</cp:revision>
  <dcterms:created xsi:type="dcterms:W3CDTF">2014-08-19T12:52:53Z</dcterms:created>
  <dcterms:modified xsi:type="dcterms:W3CDTF">2018-03-04T13:20:23Z</dcterms:modified>
</cp:coreProperties>
</file>