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59" r:id="rId4"/>
    <p:sldId id="267" r:id="rId5"/>
    <p:sldId id="266" r:id="rId6"/>
    <p:sldId id="261" r:id="rId7"/>
    <p:sldId id="268" r:id="rId8"/>
    <p:sldId id="265" r:id="rId9"/>
    <p:sldId id="269" r:id="rId10"/>
    <p:sldId id="264" r:id="rId11"/>
    <p:sldId id="258" r:id="rId12"/>
    <p:sldId id="270" r:id="rId13"/>
    <p:sldId id="272" r:id="rId14"/>
    <p:sldId id="280" r:id="rId15"/>
    <p:sldId id="273" r:id="rId16"/>
    <p:sldId id="275" r:id="rId17"/>
    <p:sldId id="276" r:id="rId18"/>
    <p:sldId id="278" r:id="rId19"/>
    <p:sldId id="274"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47" autoAdjust="0"/>
  </p:normalViewPr>
  <p:slideViewPr>
    <p:cSldViewPr snapToGrid="0">
      <p:cViewPr varScale="1">
        <p:scale>
          <a:sx n="81" d="100"/>
          <a:sy n="81" d="100"/>
        </p:scale>
        <p:origin x="120"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7AB2E-1891-4DAF-8A65-4E2810D33976}" type="datetimeFigureOut">
              <a:rPr lang="en-US" smtClean="0"/>
              <a:t>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C94C6-5DF2-417C-89DE-672CE0849ED7}" type="slidenum">
              <a:rPr lang="en-US" smtClean="0"/>
              <a:t>‹#›</a:t>
            </a:fld>
            <a:endParaRPr lang="en-US"/>
          </a:p>
        </p:txBody>
      </p:sp>
    </p:spTree>
    <p:extLst>
      <p:ext uri="{BB962C8B-B14F-4D97-AF65-F5344CB8AC3E}">
        <p14:creationId xmlns:p14="http://schemas.microsoft.com/office/powerpoint/2010/main" val="699486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anose="020B0600070205080204" pitchFamily="34" charset="-128"/>
              </a:rPr>
              <a:t>The purpose of a product is to define application-specific branding on top of a configuration of Eclipse plug-ins. Minimally, a product defines the ID of the application it is associated with and provides a name, description, and unique ID of its own. A product also stores a table of additional properties, where the UI stores information such as the application window icon and the all-important blurb in the </a:t>
            </a:r>
            <a:r>
              <a:rPr lang="en-US" altLang="en-US" b="1" smtClean="0">
                <a:ea typeface="ＭＳ Ｐゴシック" panose="020B0600070205080204" pitchFamily="34" charset="-128"/>
              </a:rPr>
              <a:t>Help &gt; About...</a:t>
            </a:r>
            <a:r>
              <a:rPr lang="en-US" altLang="en-US" smtClean="0">
                <a:ea typeface="ＭＳ Ｐゴシック" panose="020B0600070205080204" pitchFamily="34" charset="-128"/>
              </a:rPr>
              <a:t> dialog. It is quite possible to run Eclipse without a product, but if you want to customize the appearance of Eclipse for your particular application, you should define one.</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Splash screens, window icons, welcome page, intro</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E31AA60-1577-402D-90D0-C63DA92C652C}"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1776397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14</a:t>
            </a:fld>
            <a:endParaRPr lang="en-US"/>
          </a:p>
        </p:txBody>
      </p:sp>
    </p:spTree>
    <p:extLst>
      <p:ext uri="{BB962C8B-B14F-4D97-AF65-F5344CB8AC3E}">
        <p14:creationId xmlns:p14="http://schemas.microsoft.com/office/powerpoint/2010/main" val="4093673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15</a:t>
            </a:fld>
            <a:endParaRPr lang="en-US"/>
          </a:p>
        </p:txBody>
      </p:sp>
    </p:spTree>
    <p:extLst>
      <p:ext uri="{BB962C8B-B14F-4D97-AF65-F5344CB8AC3E}">
        <p14:creationId xmlns:p14="http://schemas.microsoft.com/office/powerpoint/2010/main" val="11751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 how to open </a:t>
            </a:r>
            <a:r>
              <a:rPr lang="en-US" dirty="0" err="1" smtClean="0"/>
              <a:t>databrowser</a:t>
            </a:r>
            <a:endParaRPr lang="en-US" dirty="0" smtClean="0"/>
          </a:p>
          <a:p>
            <a:pPr marL="228600" indent="-228600">
              <a:buAutoNum type="arabicPeriod"/>
            </a:pPr>
            <a:r>
              <a:rPr lang="en-US" dirty="0" smtClean="0"/>
              <a:t>Menu</a:t>
            </a:r>
          </a:p>
          <a:p>
            <a:pPr marL="228600" indent="-228600">
              <a:buAutoNum type="arabicPeriod"/>
            </a:pPr>
            <a:r>
              <a:rPr lang="en-US" dirty="0" smtClean="0"/>
              <a:t>Toolbar</a:t>
            </a:r>
          </a:p>
          <a:p>
            <a:pPr marL="228600" indent="-228600">
              <a:buAutoNum type="arabicPeriod"/>
            </a:pPr>
            <a:endParaRPr lang="en-US" dirty="0" smtClean="0"/>
          </a:p>
          <a:p>
            <a:pPr marL="0" indent="0">
              <a:buNone/>
            </a:pPr>
            <a:r>
              <a:rPr lang="en-US" dirty="0" smtClean="0"/>
              <a:t>Add the </a:t>
            </a:r>
            <a:r>
              <a:rPr lang="en-US" dirty="0" err="1" smtClean="0"/>
              <a:t>the</a:t>
            </a:r>
            <a:r>
              <a:rPr lang="en-US" dirty="0" smtClean="0"/>
              <a:t> motor </a:t>
            </a:r>
            <a:r>
              <a:rPr lang="en-US" dirty="0" err="1" smtClean="0"/>
              <a:t>pv’s</a:t>
            </a:r>
            <a:r>
              <a:rPr lang="en-US" dirty="0" smtClean="0"/>
              <a:t> associated with</a:t>
            </a:r>
            <a:r>
              <a:rPr lang="en-US" baseline="0" dirty="0" smtClean="0"/>
              <a:t> the </a:t>
            </a:r>
            <a:r>
              <a:rPr lang="en-US" baseline="0" dirty="0" err="1" smtClean="0"/>
              <a:t>val</a:t>
            </a:r>
            <a:r>
              <a:rPr lang="en-US" baseline="0" dirty="0" smtClean="0"/>
              <a:t>, </a:t>
            </a:r>
            <a:r>
              <a:rPr lang="en-US" baseline="0" dirty="0" err="1" smtClean="0"/>
              <a:t>rbv</a:t>
            </a:r>
            <a:r>
              <a:rPr lang="en-US" baseline="0" dirty="0" smtClean="0"/>
              <a:t>, moving</a:t>
            </a:r>
          </a:p>
          <a:p>
            <a:pPr marL="0" indent="0">
              <a:buNone/>
            </a:pPr>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3</a:t>
            </a:fld>
            <a:endParaRPr lang="en-US"/>
          </a:p>
        </p:txBody>
      </p:sp>
    </p:spTree>
    <p:extLst>
      <p:ext uri="{BB962C8B-B14F-4D97-AF65-F5344CB8AC3E}">
        <p14:creationId xmlns:p14="http://schemas.microsoft.com/office/powerpoint/2010/main" val="2433054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Databrowser</a:t>
            </a:r>
            <a:r>
              <a:rPr lang="en-US" dirty="0" smtClean="0"/>
              <a:t> screenshot</a:t>
            </a:r>
            <a:r>
              <a:rPr lang="en-US" baseline="0" dirty="0" smtClean="0"/>
              <a:t> – overview</a:t>
            </a:r>
          </a:p>
          <a:p>
            <a:endParaRPr lang="en-US" dirty="0" smtClean="0"/>
          </a:p>
        </p:txBody>
      </p:sp>
      <p:sp>
        <p:nvSpPr>
          <p:cNvPr id="4" name="Slide Number Placeholder 3"/>
          <p:cNvSpPr>
            <a:spLocks noGrp="1"/>
          </p:cNvSpPr>
          <p:nvPr>
            <p:ph type="sldNum" sz="quarter" idx="10"/>
          </p:nvPr>
        </p:nvSpPr>
        <p:spPr/>
        <p:txBody>
          <a:bodyPr/>
          <a:lstStyle/>
          <a:p>
            <a:fld id="{EC8C94C6-5DF2-417C-89DE-672CE0849ED7}" type="slidenum">
              <a:rPr lang="en-US" smtClean="0"/>
              <a:t>5</a:t>
            </a:fld>
            <a:endParaRPr lang="en-US"/>
          </a:p>
        </p:txBody>
      </p:sp>
    </p:spTree>
    <p:extLst>
      <p:ext uri="{BB962C8B-B14F-4D97-AF65-F5344CB8AC3E}">
        <p14:creationId xmlns:p14="http://schemas.microsoft.com/office/powerpoint/2010/main" val="356547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p>
          <a:p>
            <a:r>
              <a:rPr lang="en-US" baseline="0" dirty="0" smtClean="0"/>
              <a:t>Add PV’s</a:t>
            </a:r>
          </a:p>
          <a:p>
            <a:r>
              <a:rPr lang="en-US" baseline="0" dirty="0" smtClean="0"/>
              <a:t>Modify the time axis</a:t>
            </a:r>
          </a:p>
          <a:p>
            <a:r>
              <a:rPr lang="en-US" baseline="0" dirty="0" smtClean="0"/>
              <a:t>Combine value axis</a:t>
            </a:r>
          </a:p>
          <a:p>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6</a:t>
            </a:fld>
            <a:endParaRPr lang="en-US"/>
          </a:p>
        </p:txBody>
      </p:sp>
    </p:spTree>
    <p:extLst>
      <p:ext uri="{BB962C8B-B14F-4D97-AF65-F5344CB8AC3E}">
        <p14:creationId xmlns:p14="http://schemas.microsoft.com/office/powerpoint/2010/main" val="164757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p>
          <a:p>
            <a:r>
              <a:rPr lang="en-US" b="1" dirty="0" smtClean="0"/>
              <a:t>Play around a bit</a:t>
            </a:r>
          </a:p>
          <a:p>
            <a:r>
              <a:rPr lang="en-US" b="1" dirty="0" smtClean="0"/>
              <a:t>Combine</a:t>
            </a:r>
            <a:r>
              <a:rPr lang="en-US" b="1" baseline="0" dirty="0" smtClean="0"/>
              <a:t> the SP and RB into one axis</a:t>
            </a:r>
          </a:p>
          <a:p>
            <a:r>
              <a:rPr lang="en-US" b="1" baseline="0" dirty="0" smtClean="0"/>
              <a:t>Set the axis as fixed</a:t>
            </a:r>
          </a:p>
          <a:p>
            <a:r>
              <a:rPr lang="en-US" b="1" baseline="0" dirty="0" smtClean="0"/>
              <a:t>Color</a:t>
            </a:r>
          </a:p>
          <a:p>
            <a:r>
              <a:rPr lang="en-US" b="1" baseline="0" dirty="0" smtClean="0"/>
              <a:t>Time ranges</a:t>
            </a:r>
          </a:p>
          <a:p>
            <a:r>
              <a:rPr lang="en-US" b="1" dirty="0" smtClean="0"/>
              <a:t>Save .</a:t>
            </a:r>
            <a:r>
              <a:rPr lang="en-US" b="1" dirty="0" err="1" smtClean="0"/>
              <a:t>plt</a:t>
            </a:r>
            <a:r>
              <a:rPr lang="en-US" b="1" dirty="0" smtClean="0"/>
              <a:t> file</a:t>
            </a:r>
          </a:p>
          <a:p>
            <a:r>
              <a:rPr lang="en-US" b="1" dirty="0" smtClean="0"/>
              <a:t>Open .</a:t>
            </a:r>
            <a:r>
              <a:rPr lang="en-US" b="1" dirty="0" err="1" smtClean="0"/>
              <a:t>plt</a:t>
            </a:r>
            <a:r>
              <a:rPr lang="en-US" b="1" dirty="0" smtClean="0"/>
              <a:t> file</a:t>
            </a:r>
            <a:endParaRPr lang="en-US" b="1" dirty="0"/>
          </a:p>
        </p:txBody>
      </p:sp>
      <p:sp>
        <p:nvSpPr>
          <p:cNvPr id="4" name="Slide Number Placeholder 3"/>
          <p:cNvSpPr>
            <a:spLocks noGrp="1"/>
          </p:cNvSpPr>
          <p:nvPr>
            <p:ph type="sldNum" sz="quarter" idx="10"/>
          </p:nvPr>
        </p:nvSpPr>
        <p:spPr/>
        <p:txBody>
          <a:bodyPr/>
          <a:lstStyle/>
          <a:p>
            <a:fld id="{EC8C94C6-5DF2-417C-89DE-672CE0849ED7}" type="slidenum">
              <a:rPr lang="en-US" smtClean="0"/>
              <a:t>7</a:t>
            </a:fld>
            <a:endParaRPr lang="en-US"/>
          </a:p>
        </p:txBody>
      </p:sp>
    </p:spTree>
    <p:extLst>
      <p:ext uri="{BB962C8B-B14F-4D97-AF65-F5344CB8AC3E}">
        <p14:creationId xmlns:p14="http://schemas.microsoft.com/office/powerpoint/2010/main" val="275266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Export data</a:t>
            </a:r>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8</a:t>
            </a:fld>
            <a:endParaRPr lang="en-US"/>
          </a:p>
        </p:txBody>
      </p:sp>
    </p:spTree>
    <p:extLst>
      <p:ext uri="{BB962C8B-B14F-4D97-AF65-F5344CB8AC3E}">
        <p14:creationId xmlns:p14="http://schemas.microsoft.com/office/powerpoint/2010/main" val="180027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Export data</a:t>
            </a:r>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9</a:t>
            </a:fld>
            <a:endParaRPr lang="en-US"/>
          </a:p>
        </p:txBody>
      </p:sp>
    </p:spTree>
    <p:extLst>
      <p:ext uri="{BB962C8B-B14F-4D97-AF65-F5344CB8AC3E}">
        <p14:creationId xmlns:p14="http://schemas.microsoft.com/office/powerpoint/2010/main" val="183057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log Entry </a:t>
            </a:r>
          </a:p>
          <a:p>
            <a:r>
              <a:rPr lang="en-US" dirty="0" smtClean="0"/>
              <a:t>Log</a:t>
            </a:r>
            <a:r>
              <a:rPr lang="en-US" baseline="0" dirty="0" smtClean="0"/>
              <a:t> entry with context</a:t>
            </a:r>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10</a:t>
            </a:fld>
            <a:endParaRPr lang="en-US"/>
          </a:p>
        </p:txBody>
      </p:sp>
    </p:spTree>
    <p:extLst>
      <p:ext uri="{BB962C8B-B14F-4D97-AF65-F5344CB8AC3E}">
        <p14:creationId xmlns:p14="http://schemas.microsoft.com/office/powerpoint/2010/main" val="4142830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8C94C6-5DF2-417C-89DE-672CE0849ED7}" type="slidenum">
              <a:rPr lang="en-US" smtClean="0"/>
              <a:t>13</a:t>
            </a:fld>
            <a:endParaRPr lang="en-US"/>
          </a:p>
        </p:txBody>
      </p:sp>
    </p:spTree>
    <p:extLst>
      <p:ext uri="{BB962C8B-B14F-4D97-AF65-F5344CB8AC3E}">
        <p14:creationId xmlns:p14="http://schemas.microsoft.com/office/powerpoint/2010/main" val="353713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37FA49-6A0D-48CD-9C1B-978CD540451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363102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7FA49-6A0D-48CD-9C1B-978CD540451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281481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7FA49-6A0D-48CD-9C1B-978CD540451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129776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7FA49-6A0D-48CD-9C1B-978CD540451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187473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37FA49-6A0D-48CD-9C1B-978CD540451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13907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37FA49-6A0D-48CD-9C1B-978CD540451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181181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7FA49-6A0D-48CD-9C1B-978CD540451A}"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82567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37FA49-6A0D-48CD-9C1B-978CD540451A}"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7547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7FA49-6A0D-48CD-9C1B-978CD540451A}"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366820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7FA49-6A0D-48CD-9C1B-978CD540451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252679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7FA49-6A0D-48CD-9C1B-978CD540451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75053-5BD0-4AF1-94B5-14EE9DA6F119}" type="slidenum">
              <a:rPr lang="en-US" smtClean="0"/>
              <a:t>‹#›</a:t>
            </a:fld>
            <a:endParaRPr lang="en-US"/>
          </a:p>
        </p:txBody>
      </p:sp>
    </p:spTree>
    <p:extLst>
      <p:ext uri="{BB962C8B-B14F-4D97-AF65-F5344CB8AC3E}">
        <p14:creationId xmlns:p14="http://schemas.microsoft.com/office/powerpoint/2010/main" val="410056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7FA49-6A0D-48CD-9C1B-978CD540451A}" type="datetimeFigureOut">
              <a:rPr lang="en-US" smtClean="0"/>
              <a:t>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75053-5BD0-4AF1-94B5-14EE9DA6F119}" type="slidenum">
              <a:rPr lang="en-US" smtClean="0"/>
              <a:t>‹#›</a:t>
            </a:fld>
            <a:endParaRPr lang="en-US"/>
          </a:p>
        </p:txBody>
      </p:sp>
    </p:spTree>
    <p:extLst>
      <p:ext uri="{BB962C8B-B14F-4D97-AF65-F5344CB8AC3E}">
        <p14:creationId xmlns:p14="http://schemas.microsoft.com/office/powerpoint/2010/main" val="155921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aps.anl.gov/epics/index.ph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Archiver Appliance</a:t>
            </a:r>
            <a:br>
              <a:rPr lang="en-US" dirty="0" smtClean="0"/>
            </a:br>
            <a:r>
              <a:rPr lang="en-US" dirty="0"/>
              <a:t>&amp;</a:t>
            </a:r>
            <a:r>
              <a:rPr lang="en-US" dirty="0" smtClean="0"/>
              <a:t/>
            </a:r>
            <a:br>
              <a:rPr lang="en-US" dirty="0" smtClean="0"/>
            </a:br>
            <a:r>
              <a:rPr lang="en-US" dirty="0" smtClean="0"/>
              <a:t>Data Browser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7115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log entry</a:t>
            </a:r>
            <a:endParaRPr lang="en-US" dirty="0"/>
          </a:p>
        </p:txBody>
      </p:sp>
      <p:sp>
        <p:nvSpPr>
          <p:cNvPr id="6" name="Text Placeholder 5"/>
          <p:cNvSpPr>
            <a:spLocks noGrp="1"/>
          </p:cNvSpPr>
          <p:nvPr>
            <p:ph type="body" sz="half" idx="2"/>
          </p:nvPr>
        </p:nvSpPr>
        <p:spPr/>
        <p:txBody>
          <a:bodyPr>
            <a:normAutofit fontScale="92500"/>
          </a:bodyPr>
          <a:lstStyle/>
          <a:p>
            <a:r>
              <a:rPr lang="en-US" dirty="0" smtClean="0"/>
              <a:t>Context menu (right click) </a:t>
            </a:r>
            <a:r>
              <a:rPr lang="en-US" dirty="0" smtClean="0">
                <a:sym typeface="Wingdings" panose="05000000000000000000" pitchFamily="2" charset="2"/>
              </a:rPr>
              <a:t></a:t>
            </a:r>
            <a:endParaRPr lang="en-US" dirty="0" smtClean="0"/>
          </a:p>
          <a:p>
            <a:r>
              <a:rPr lang="en-US" dirty="0"/>
              <a:t> </a:t>
            </a:r>
            <a:r>
              <a:rPr lang="en-US" dirty="0" smtClean="0"/>
              <a:t>         Create log entry</a:t>
            </a:r>
          </a:p>
          <a:p>
            <a:endParaRPr lang="en-US" dirty="0" smtClean="0"/>
          </a:p>
          <a:p>
            <a:r>
              <a:rPr lang="en-US" dirty="0" smtClean="0"/>
              <a:t>A log Entry dialog pre populated with appropriate data depending on which application you are making the log entry from </a:t>
            </a:r>
          </a:p>
          <a:p>
            <a:endParaRPr lang="en-US" dirty="0" smtClean="0"/>
          </a:p>
          <a:p>
            <a:pPr lvl="1"/>
            <a:r>
              <a:rPr lang="en-US" dirty="0"/>
              <a:t>Username:</a:t>
            </a:r>
          </a:p>
          <a:p>
            <a:pPr lvl="1"/>
            <a:r>
              <a:rPr lang="en-US" dirty="0"/>
              <a:t>password</a:t>
            </a:r>
            <a:r>
              <a:rPr lang="en-US" dirty="0" smtClean="0"/>
              <a:t>:</a:t>
            </a:r>
            <a:endParaRPr lang="en-US" dirty="0"/>
          </a:p>
          <a:p>
            <a:r>
              <a:rPr lang="en-US" dirty="0" smtClean="0"/>
              <a:t>Exercise:</a:t>
            </a:r>
          </a:p>
          <a:p>
            <a:pPr lvl="1"/>
            <a:r>
              <a:rPr lang="en-US" dirty="0" smtClean="0"/>
              <a:t>Create a log entry, with some text and plot</a:t>
            </a:r>
          </a:p>
          <a:p>
            <a:r>
              <a:rPr lang="en-US" dirty="0" smtClean="0"/>
              <a:t>Exercise:</a:t>
            </a:r>
          </a:p>
          <a:p>
            <a:pPr lvl="1"/>
            <a:r>
              <a:rPr lang="en-US" dirty="0" smtClean="0"/>
              <a:t>Create a log entry with – text, plot and .</a:t>
            </a:r>
            <a:r>
              <a:rPr lang="en-US" dirty="0" err="1" smtClean="0"/>
              <a:t>plt</a:t>
            </a:r>
            <a:r>
              <a:rPr lang="en-US" dirty="0" smtClean="0"/>
              <a:t> file</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696" y="2458511"/>
            <a:ext cx="164430" cy="164430"/>
          </a:xfrm>
          <a:prstGeom prst="rect">
            <a:avLst/>
          </a:prstGeom>
        </p:spPr>
      </p:pic>
      <p:pic>
        <p:nvPicPr>
          <p:cNvPr id="3" name="Content Placeholder 2"/>
          <p:cNvPicPr>
            <a:picLocks noGrp="1" noChangeAspect="1"/>
          </p:cNvPicPr>
          <p:nvPr>
            <p:ph idx="1"/>
          </p:nvPr>
        </p:nvPicPr>
        <p:blipFill>
          <a:blip r:embed="rId4"/>
          <a:stretch>
            <a:fillRect/>
          </a:stretch>
        </p:blipFill>
        <p:spPr>
          <a:xfrm>
            <a:off x="4772025" y="943533"/>
            <a:ext cx="6824517" cy="4840817"/>
          </a:xfrm>
          <a:prstGeom prst="rect">
            <a:avLst/>
          </a:prstGeom>
        </p:spPr>
      </p:pic>
    </p:spTree>
    <p:extLst>
      <p:ext uri="{BB962C8B-B14F-4D97-AF65-F5344CB8AC3E}">
        <p14:creationId xmlns:p14="http://schemas.microsoft.com/office/powerpoint/2010/main" val="315127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lstStyle/>
          <a:p>
            <a:r>
              <a:rPr lang="en-US" dirty="0" smtClean="0"/>
              <a:t>Help</a:t>
            </a:r>
          </a:p>
          <a:p>
            <a:pPr marL="457200" lvl="1" indent="0">
              <a:buNone/>
            </a:pPr>
            <a:r>
              <a:rPr lang="en-US" dirty="0" smtClean="0"/>
              <a:t>Help </a:t>
            </a:r>
            <a:r>
              <a:rPr lang="en-US" dirty="0" smtClean="0">
                <a:sym typeface="Wingdings" panose="05000000000000000000" pitchFamily="2" charset="2"/>
              </a:rPr>
              <a:t> Help Contents  CSS Applications  Data Browser</a:t>
            </a:r>
          </a:p>
        </p:txBody>
      </p:sp>
    </p:spTree>
    <p:extLst>
      <p:ext uri="{BB962C8B-B14F-4D97-AF65-F5344CB8AC3E}">
        <p14:creationId xmlns:p14="http://schemas.microsoft.com/office/powerpoint/2010/main" val="422529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Appliance Archiver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0090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The EPICS Archiver Appliance is an implementation of an archiver for </a:t>
            </a:r>
            <a:r>
              <a:rPr lang="en-US" dirty="0">
                <a:hlinkClick r:id="rId3"/>
              </a:rPr>
              <a:t>EPICS</a:t>
            </a:r>
            <a:r>
              <a:rPr lang="en-US" dirty="0"/>
              <a:t> control systems that aims to archive millions of PVs.</a:t>
            </a:r>
          </a:p>
          <a:p>
            <a:pPr lvl="1"/>
            <a:r>
              <a:rPr lang="en-US" dirty="0" smtClean="0"/>
              <a:t>Ability </a:t>
            </a:r>
            <a:r>
              <a:rPr lang="en-US" dirty="0"/>
              <a:t>to cluster appliances and to scale by adding appliances to the cluster.</a:t>
            </a:r>
          </a:p>
          <a:p>
            <a:pPr lvl="1"/>
            <a:r>
              <a:rPr lang="en-US" dirty="0"/>
              <a:t>Multiple stages and an inbuilt process to move data between the stages.</a:t>
            </a:r>
          </a:p>
          <a:p>
            <a:pPr lvl="1"/>
            <a:r>
              <a:rPr lang="en-US" dirty="0"/>
              <a:t>Focus on data retrieval performance.</a:t>
            </a:r>
          </a:p>
          <a:p>
            <a:pPr lvl="1"/>
            <a:r>
              <a:rPr lang="en-US" dirty="0"/>
              <a:t>Focus on zero oversight.</a:t>
            </a:r>
          </a:p>
          <a:p>
            <a:endParaRPr lang="en-US" dirty="0"/>
          </a:p>
        </p:txBody>
      </p:sp>
    </p:spTree>
    <p:extLst>
      <p:ext uri="{BB962C8B-B14F-4D97-AF65-F5344CB8AC3E}">
        <p14:creationId xmlns:p14="http://schemas.microsoft.com/office/powerpoint/2010/main" val="10791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Appliance Archiver</a:t>
            </a:r>
            <a:endParaRPr lang="en-US" dirty="0"/>
          </a:p>
        </p:txBody>
      </p:sp>
      <p:pic>
        <p:nvPicPr>
          <p:cNvPr id="1026" name="Picture 2" descr="https://slacmshankar.github.io/epicsarchiver_docs/images/applarch.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05759" y="1864426"/>
            <a:ext cx="9122657" cy="4639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25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Appliance Archiver </a:t>
            </a:r>
            <a:r>
              <a:rPr lang="en-US" dirty="0" err="1" smtClean="0"/>
              <a:t>pva</a:t>
            </a:r>
            <a:r>
              <a:rPr lang="en-US" dirty="0" smtClean="0"/>
              <a:t> services</a:t>
            </a:r>
            <a:endParaRPr lang="en-US" dirty="0"/>
          </a:p>
        </p:txBody>
      </p:sp>
      <p:pic>
        <p:nvPicPr>
          <p:cNvPr id="1026" name="Picture 2" descr="https://slacmshankar.github.io/epicsarchiver_docs/images/applarch.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05759" y="1864426"/>
            <a:ext cx="9122657" cy="46396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4451" y="4714503"/>
            <a:ext cx="796984" cy="72439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a:t>
            </a:r>
            <a:r>
              <a:rPr lang="en-US" dirty="0" err="1" smtClean="0">
                <a:solidFill>
                  <a:sysClr val="windowText" lastClr="000000"/>
                </a:solidFill>
              </a:rPr>
              <a:t>va</a:t>
            </a:r>
            <a:endParaRPr lang="en-US" dirty="0" smtClean="0">
              <a:solidFill>
                <a:sysClr val="windowText" lastClr="000000"/>
              </a:solidFill>
            </a:endParaRPr>
          </a:p>
          <a:p>
            <a:pPr algn="ctr"/>
            <a:r>
              <a:rPr lang="en-US" dirty="0" smtClean="0">
                <a:solidFill>
                  <a:sysClr val="windowText" lastClr="000000"/>
                </a:solidFill>
              </a:rPr>
              <a:t>RPC</a:t>
            </a:r>
            <a:endParaRPr lang="en-US" dirty="0">
              <a:solidFill>
                <a:sysClr val="windowText" lastClr="000000"/>
              </a:solidFill>
            </a:endParaRPr>
          </a:p>
        </p:txBody>
      </p:sp>
      <p:sp>
        <p:nvSpPr>
          <p:cNvPr id="7" name="Rectangle 6"/>
          <p:cNvSpPr/>
          <p:nvPr/>
        </p:nvSpPr>
        <p:spPr>
          <a:xfrm>
            <a:off x="7533905" y="2289958"/>
            <a:ext cx="796984" cy="72439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p</a:t>
            </a:r>
            <a:r>
              <a:rPr lang="en-US" dirty="0" err="1" smtClean="0">
                <a:solidFill>
                  <a:sysClr val="windowText" lastClr="000000"/>
                </a:solidFill>
              </a:rPr>
              <a:t>va</a:t>
            </a:r>
            <a:endParaRPr lang="en-US" dirty="0" smtClean="0">
              <a:solidFill>
                <a:sysClr val="windowText" lastClr="000000"/>
              </a:solidFill>
            </a:endParaRPr>
          </a:p>
          <a:p>
            <a:pPr algn="ctr"/>
            <a:r>
              <a:rPr lang="en-US" dirty="0" smtClean="0">
                <a:solidFill>
                  <a:sysClr val="windowText" lastClr="000000"/>
                </a:solidFill>
              </a:rPr>
              <a:t>RPC</a:t>
            </a:r>
            <a:endParaRPr lang="en-US" dirty="0">
              <a:solidFill>
                <a:sysClr val="windowText" lastClr="000000"/>
              </a:solidFill>
            </a:endParaRPr>
          </a:p>
        </p:txBody>
      </p:sp>
    </p:spTree>
    <p:extLst>
      <p:ext uri="{BB962C8B-B14F-4D97-AF65-F5344CB8AC3E}">
        <p14:creationId xmlns:p14="http://schemas.microsoft.com/office/powerpoint/2010/main" val="319260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7318560" cy="1600200"/>
          </a:xfrm>
        </p:spPr>
        <p:txBody>
          <a:bodyPr/>
          <a:lstStyle/>
          <a:p>
            <a:r>
              <a:rPr lang="en-US" dirty="0" err="1" smtClean="0"/>
              <a:t>pvaMgmtService:getAllPVs</a:t>
            </a:r>
            <a:endParaRPr lang="en-US" dirty="0"/>
          </a:p>
        </p:txBody>
      </p:sp>
      <p:sp>
        <p:nvSpPr>
          <p:cNvPr id="9" name="Content Placeholder 8"/>
          <p:cNvSpPr>
            <a:spLocks noGrp="1"/>
          </p:cNvSpPr>
          <p:nvPr>
            <p:ph type="body" sz="half" idx="2"/>
          </p:nvPr>
        </p:nvSpPr>
        <p:spPr/>
        <p:txBody>
          <a:bodyPr>
            <a:normAutofit/>
          </a:bodyPr>
          <a:lstStyle/>
          <a:p>
            <a:pPr marL="0" indent="0">
              <a:buNone/>
            </a:pPr>
            <a:endParaRPr lang="en-US" dirty="0" smtClean="0"/>
          </a:p>
          <a:p>
            <a:pPr marL="0" indent="0">
              <a:buNone/>
            </a:pPr>
            <a:r>
              <a:rPr lang="en-US" dirty="0" smtClean="0"/>
              <a:t>Get all the PVs in the cluster.</a:t>
            </a:r>
          </a:p>
          <a:p>
            <a:r>
              <a:rPr lang="en-US" dirty="0" smtClean="0"/>
              <a:t>limit - An optional argument that specifies the number of matched PV's that are </a:t>
            </a:r>
            <a:r>
              <a:rPr lang="en-US" dirty="0" err="1" smtClean="0"/>
              <a:t>retured</a:t>
            </a:r>
            <a:r>
              <a:rPr lang="en-US" dirty="0" smtClean="0"/>
              <a:t>. If unspecified, we return 500 PV names.</a:t>
            </a:r>
            <a:endParaRPr lang="en-US" dirty="0"/>
          </a:p>
        </p:txBody>
      </p:sp>
      <p:pic>
        <p:nvPicPr>
          <p:cNvPr id="10" name="Content Placeholder 9"/>
          <p:cNvPicPr>
            <a:picLocks noGrp="1" noChangeAspect="1"/>
          </p:cNvPicPr>
          <p:nvPr>
            <p:ph idx="1"/>
          </p:nvPr>
        </p:nvPicPr>
        <p:blipFill>
          <a:blip r:embed="rId2"/>
          <a:stretch>
            <a:fillRect/>
          </a:stretch>
        </p:blipFill>
        <p:spPr>
          <a:xfrm>
            <a:off x="5123067" y="2057400"/>
            <a:ext cx="5967819" cy="3149682"/>
          </a:xfrm>
          <a:prstGeom prst="rect">
            <a:avLst/>
          </a:prstGeom>
        </p:spPr>
      </p:pic>
    </p:spTree>
    <p:extLst>
      <p:ext uri="{BB962C8B-B14F-4D97-AF65-F5344CB8AC3E}">
        <p14:creationId xmlns:p14="http://schemas.microsoft.com/office/powerpoint/2010/main" val="96179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7271059" cy="1600200"/>
          </a:xfrm>
        </p:spPr>
        <p:txBody>
          <a:bodyPr/>
          <a:lstStyle/>
          <a:p>
            <a:r>
              <a:rPr lang="en-US" dirty="0" err="1" smtClean="0"/>
              <a:t>pvaMgmtService:</a:t>
            </a:r>
            <a:r>
              <a:rPr lang="en-US" dirty="0" err="1"/>
              <a:t>archivedPVStatus</a:t>
            </a:r>
            <a:endParaRPr lang="en-US" dirty="0"/>
          </a:p>
        </p:txBody>
      </p:sp>
      <p:sp>
        <p:nvSpPr>
          <p:cNvPr id="9" name="Content Placeholder 8"/>
          <p:cNvSpPr>
            <a:spLocks noGrp="1"/>
          </p:cNvSpPr>
          <p:nvPr>
            <p:ph type="body" sz="half" idx="2"/>
          </p:nvPr>
        </p:nvSpPr>
        <p:spPr>
          <a:xfrm>
            <a:off x="839789" y="2057400"/>
            <a:ext cx="2509054" cy="3811588"/>
          </a:xfrm>
        </p:spPr>
        <p:txBody>
          <a:bodyPr>
            <a:normAutofit/>
          </a:bodyPr>
          <a:lstStyle/>
          <a:p>
            <a:endParaRPr lang="en-US" dirty="0" smtClean="0"/>
          </a:p>
          <a:p>
            <a:r>
              <a:rPr lang="en-US" dirty="0" smtClean="0"/>
              <a:t>Given </a:t>
            </a:r>
            <a:r>
              <a:rPr lang="en-US" dirty="0"/>
              <a:t>a list of PVs, determine those that are being archived.</a:t>
            </a:r>
            <a:endParaRPr lang="en-US" dirty="0"/>
          </a:p>
        </p:txBody>
      </p:sp>
      <p:pic>
        <p:nvPicPr>
          <p:cNvPr id="4" name="Content Placeholder 3"/>
          <p:cNvPicPr>
            <a:picLocks noGrp="1" noChangeAspect="1"/>
          </p:cNvPicPr>
          <p:nvPr>
            <p:ph idx="1"/>
          </p:nvPr>
        </p:nvPicPr>
        <p:blipFill>
          <a:blip r:embed="rId2"/>
          <a:stretch>
            <a:fillRect/>
          </a:stretch>
        </p:blipFill>
        <p:spPr>
          <a:xfrm>
            <a:off x="3348843" y="2235921"/>
            <a:ext cx="8212761" cy="2656713"/>
          </a:xfrm>
          <a:prstGeom prst="rect">
            <a:avLst/>
          </a:prstGeom>
        </p:spPr>
      </p:pic>
    </p:spTree>
    <p:extLst>
      <p:ext uri="{BB962C8B-B14F-4D97-AF65-F5344CB8AC3E}">
        <p14:creationId xmlns:p14="http://schemas.microsoft.com/office/powerpoint/2010/main" val="174766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7271059" cy="1600200"/>
          </a:xfrm>
        </p:spPr>
        <p:txBody>
          <a:bodyPr/>
          <a:lstStyle/>
          <a:p>
            <a:r>
              <a:rPr lang="en-US" dirty="0" err="1" smtClean="0"/>
              <a:t>pvaMgmtService:</a:t>
            </a:r>
            <a:r>
              <a:rPr lang="en-US" dirty="0" err="1"/>
              <a:t>archivePVs</a:t>
            </a:r>
            <a:endParaRPr lang="en-US" dirty="0"/>
          </a:p>
        </p:txBody>
      </p:sp>
      <p:sp>
        <p:nvSpPr>
          <p:cNvPr id="9" name="Content Placeholder 8"/>
          <p:cNvSpPr>
            <a:spLocks noGrp="1"/>
          </p:cNvSpPr>
          <p:nvPr>
            <p:ph type="body" sz="half" idx="2"/>
          </p:nvPr>
        </p:nvSpPr>
        <p:spPr>
          <a:xfrm>
            <a:off x="839789" y="2057400"/>
            <a:ext cx="3004270" cy="3811588"/>
          </a:xfrm>
        </p:spPr>
        <p:txBody>
          <a:bodyPr>
            <a:normAutofit/>
          </a:bodyPr>
          <a:lstStyle/>
          <a:p>
            <a:endParaRPr lang="en-US" dirty="0" smtClean="0"/>
          </a:p>
          <a:p>
            <a:r>
              <a:rPr lang="en-US" dirty="0"/>
              <a:t>Add one or more </a:t>
            </a:r>
            <a:r>
              <a:rPr lang="en-US" dirty="0" err="1"/>
              <a:t>pvs</a:t>
            </a:r>
            <a:r>
              <a:rPr lang="en-US" dirty="0"/>
              <a:t> to the archiver</a:t>
            </a:r>
            <a:r>
              <a:rPr lang="en-US" dirty="0" smtClean="0"/>
              <a:t>.</a:t>
            </a:r>
          </a:p>
          <a:p>
            <a:endParaRPr lang="en-US" dirty="0"/>
          </a:p>
          <a:p>
            <a:pPr marL="285750" indent="-285750">
              <a:buFont typeface="Arial" panose="020B0604020202020204" pitchFamily="34" charset="0"/>
              <a:buChar char="•"/>
            </a:pPr>
            <a:r>
              <a:rPr lang="en-US" dirty="0" smtClean="0"/>
              <a:t>The </a:t>
            </a:r>
            <a:r>
              <a:rPr lang="en-US" dirty="0"/>
              <a:t>requests for archiving </a:t>
            </a:r>
            <a:r>
              <a:rPr lang="en-US" dirty="0" err="1"/>
              <a:t>pv's</a:t>
            </a:r>
            <a:r>
              <a:rPr lang="en-US" dirty="0"/>
              <a:t>, the request consists of an </a:t>
            </a:r>
            <a:r>
              <a:rPr lang="en-US" dirty="0" err="1"/>
              <a:t>NTTable</a:t>
            </a:r>
            <a:r>
              <a:rPr lang="en-US" dirty="0"/>
              <a:t> with a list of </a:t>
            </a:r>
            <a:r>
              <a:rPr lang="en-US" dirty="0" err="1"/>
              <a:t>pv's</a:t>
            </a:r>
            <a:r>
              <a:rPr lang="en-US" dirty="0"/>
              <a:t> to be archived, optional </a:t>
            </a:r>
            <a:r>
              <a:rPr lang="en-US" dirty="0" smtClean="0"/>
              <a:t>attributes </a:t>
            </a:r>
            <a:r>
              <a:rPr lang="en-US" dirty="0"/>
              <a:t>include sampling period </a:t>
            </a:r>
            <a:r>
              <a:rPr lang="en-US" dirty="0" smtClean="0"/>
              <a:t>and/or </a:t>
            </a:r>
            <a:r>
              <a:rPr lang="en-US" dirty="0" err="1"/>
              <a:t>samplingmethod</a:t>
            </a:r>
            <a:endParaRPr lang="en-US" dirty="0"/>
          </a:p>
        </p:txBody>
      </p:sp>
      <p:pic>
        <p:nvPicPr>
          <p:cNvPr id="5" name="Content Placeholder 4"/>
          <p:cNvPicPr>
            <a:picLocks noGrp="1" noChangeAspect="1"/>
          </p:cNvPicPr>
          <p:nvPr>
            <p:ph idx="1"/>
          </p:nvPr>
        </p:nvPicPr>
        <p:blipFill>
          <a:blip r:embed="rId2"/>
          <a:stretch>
            <a:fillRect/>
          </a:stretch>
        </p:blipFill>
        <p:spPr>
          <a:xfrm>
            <a:off x="3844059" y="2389905"/>
            <a:ext cx="8075514" cy="3322122"/>
          </a:xfrm>
          <a:prstGeom prst="rect">
            <a:avLst/>
          </a:prstGeom>
        </p:spPr>
      </p:pic>
    </p:spTree>
    <p:extLst>
      <p:ext uri="{BB962C8B-B14F-4D97-AF65-F5344CB8AC3E}">
        <p14:creationId xmlns:p14="http://schemas.microsoft.com/office/powerpoint/2010/main" val="264740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pvaMgmtService:</a:t>
            </a:r>
            <a:r>
              <a:rPr lang="en-US" dirty="0" err="1"/>
              <a:t>PVStatus</a:t>
            </a:r>
            <a:endParaRPr lang="en-US" dirty="0"/>
          </a:p>
        </p:txBody>
      </p:sp>
      <p:pic>
        <p:nvPicPr>
          <p:cNvPr id="8" name="Content Placeholder 7"/>
          <p:cNvPicPr>
            <a:picLocks noGrp="1" noChangeAspect="1"/>
          </p:cNvPicPr>
          <p:nvPr>
            <p:ph sz="half" idx="1"/>
          </p:nvPr>
        </p:nvPicPr>
        <p:blipFill>
          <a:blip r:embed="rId2"/>
          <a:stretch>
            <a:fillRect/>
          </a:stretch>
        </p:blipFill>
        <p:spPr>
          <a:xfrm>
            <a:off x="838200" y="2736143"/>
            <a:ext cx="8543306" cy="3623670"/>
          </a:xfrm>
          <a:prstGeom prst="rect">
            <a:avLst/>
          </a:prstGeom>
        </p:spPr>
      </p:pic>
      <p:sp>
        <p:nvSpPr>
          <p:cNvPr id="9" name="Content Placeholder 8"/>
          <p:cNvSpPr>
            <a:spLocks noGrp="1"/>
          </p:cNvSpPr>
          <p:nvPr>
            <p:ph sz="half" idx="2"/>
          </p:nvPr>
        </p:nvSpPr>
        <p:spPr>
          <a:xfrm>
            <a:off x="838200" y="1825626"/>
            <a:ext cx="8543306" cy="910518"/>
          </a:xfrm>
        </p:spPr>
        <p:txBody>
          <a:bodyPr>
            <a:normAutofit fontScale="85000" lnSpcReduction="10000"/>
          </a:bodyPr>
          <a:lstStyle/>
          <a:p>
            <a:pPr marL="0" indent="0">
              <a:buNone/>
            </a:pPr>
            <a:r>
              <a:rPr lang="en-US" dirty="0"/>
              <a:t>Get the status of a PV</a:t>
            </a:r>
            <a:r>
              <a:rPr lang="en-US" dirty="0" smtClean="0"/>
              <a:t>.</a:t>
            </a:r>
            <a:endParaRPr lang="en-US" dirty="0"/>
          </a:p>
          <a:p>
            <a:r>
              <a:rPr lang="en-US" dirty="0" err="1" smtClean="0"/>
              <a:t>pv</a:t>
            </a:r>
            <a:r>
              <a:rPr lang="en-US" dirty="0" smtClean="0"/>
              <a:t> </a:t>
            </a:r>
            <a:r>
              <a:rPr lang="en-US" dirty="0"/>
              <a:t>- The name(s) of the </a:t>
            </a:r>
            <a:r>
              <a:rPr lang="en-US" dirty="0" err="1"/>
              <a:t>pv</a:t>
            </a:r>
            <a:r>
              <a:rPr lang="en-US" dirty="0"/>
              <a:t> for which status is to be determined.</a:t>
            </a:r>
            <a:endParaRPr lang="en-US" dirty="0"/>
          </a:p>
        </p:txBody>
      </p:sp>
    </p:spTree>
    <p:extLst>
      <p:ext uri="{BB962C8B-B14F-4D97-AF65-F5344CB8AC3E}">
        <p14:creationId xmlns:p14="http://schemas.microsoft.com/office/powerpoint/2010/main" val="282438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err="1" smtClean="0"/>
              <a:t>Databrowser</a:t>
            </a:r>
            <a:endParaRPr lang="en-US" altLang="en-US" dirty="0" smtClean="0"/>
          </a:p>
        </p:txBody>
      </p:sp>
      <p:sp>
        <p:nvSpPr>
          <p:cNvPr id="9219" name="Content Placeholder 2"/>
          <p:cNvSpPr>
            <a:spLocks noGrp="1"/>
          </p:cNvSpPr>
          <p:nvPr>
            <p:ph idx="1"/>
          </p:nvPr>
        </p:nvSpPr>
        <p:spPr>
          <a:xfrm>
            <a:off x="838200" y="1933574"/>
            <a:ext cx="10515600" cy="4114801"/>
          </a:xfrm>
        </p:spPr>
        <p:txBody>
          <a:bodyPr rtlCol="0">
            <a:normAutofit lnSpcReduction="10000"/>
          </a:bodyPr>
          <a:lstStyle/>
          <a:p>
            <a:pPr>
              <a:defRPr/>
            </a:pPr>
            <a:r>
              <a:rPr lang="en-US" dirty="0" smtClean="0"/>
              <a:t>Developed at ORNL by Kay Kasemir, Chen </a:t>
            </a:r>
            <a:r>
              <a:rPr lang="en-US" dirty="0" err="1" smtClean="0"/>
              <a:t>Xihui</a:t>
            </a:r>
            <a:endParaRPr lang="en-US" dirty="0" smtClean="0"/>
          </a:p>
          <a:p>
            <a:pPr>
              <a:defRPr/>
            </a:pPr>
            <a:r>
              <a:rPr lang="en-US" dirty="0" smtClean="0"/>
              <a:t>The Data Browser is a trending tool. It can display the values of 'live' Process Variables (PVs) as well as historic data in a </a:t>
            </a:r>
            <a:r>
              <a:rPr lang="en-US" dirty="0" err="1" smtClean="0"/>
              <a:t>Stripchart</a:t>
            </a:r>
            <a:r>
              <a:rPr lang="en-US" dirty="0" smtClean="0"/>
              <a:t>-type plot. </a:t>
            </a:r>
          </a:p>
          <a:p>
            <a:pPr lvl="1">
              <a:defRPr/>
            </a:pPr>
            <a:r>
              <a:rPr lang="en-US" b="1" dirty="0" smtClean="0"/>
              <a:t>Live Data</a:t>
            </a:r>
          </a:p>
          <a:p>
            <a:pPr lvl="1">
              <a:buNone/>
              <a:defRPr/>
            </a:pPr>
            <a:r>
              <a:rPr lang="en-US" dirty="0" smtClean="0"/>
              <a:t>	For each PV, the Data Browser collects 'live' samples from the control system and plots them over time.</a:t>
            </a:r>
          </a:p>
          <a:p>
            <a:pPr lvl="1">
              <a:defRPr/>
            </a:pPr>
            <a:r>
              <a:rPr lang="en-US" b="1" dirty="0" smtClean="0"/>
              <a:t>Historic Data</a:t>
            </a:r>
          </a:p>
          <a:p>
            <a:pPr lvl="1">
              <a:buNone/>
              <a:defRPr/>
            </a:pPr>
            <a:r>
              <a:rPr lang="en-US" dirty="0" smtClean="0"/>
              <a:t>	The Data Browser queries archive data sources for historic samples to obtain data for time ranges 'before' the live sample buffer. You can configure one or more archive data source for each PV. </a:t>
            </a:r>
          </a:p>
          <a:p>
            <a:pPr lvl="1">
              <a:defRPr/>
            </a:pPr>
            <a:endParaRPr lang="en-US" dirty="0" smtClean="0"/>
          </a:p>
        </p:txBody>
      </p:sp>
    </p:spTree>
    <p:extLst>
      <p:ext uri="{BB962C8B-B14F-4D97-AF65-F5344CB8AC3E}">
        <p14:creationId xmlns:p14="http://schemas.microsoft.com/office/powerpoint/2010/main" val="320145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pvaDataRetrievalService:getPVsData</a:t>
            </a:r>
            <a:r>
              <a:rPr lang="en-US" dirty="0" smtClean="0"/>
              <a:t/>
            </a:r>
            <a:br>
              <a:rPr lang="en-US" dirty="0" smtClean="0"/>
            </a:br>
            <a:r>
              <a:rPr lang="en-US" dirty="0" smtClean="0"/>
              <a:t>(under development)</a:t>
            </a:r>
            <a:endParaRPr lang="en-US" dirty="0"/>
          </a:p>
        </p:txBody>
      </p:sp>
      <p:sp>
        <p:nvSpPr>
          <p:cNvPr id="3" name="Content Placeholder 2"/>
          <p:cNvSpPr>
            <a:spLocks noGrp="1"/>
          </p:cNvSpPr>
          <p:nvPr>
            <p:ph sz="half" idx="1"/>
          </p:nvPr>
        </p:nvSpPr>
        <p:spPr/>
        <p:txBody>
          <a:bodyPr>
            <a:normAutofit fontScale="85000" lnSpcReduction="20000"/>
          </a:bodyPr>
          <a:lstStyle/>
          <a:p>
            <a:pPr marL="0" indent="0">
              <a:buNone/>
            </a:pPr>
            <a:r>
              <a:rPr lang="en-US" i="1" u="sng" dirty="0" smtClean="0"/>
              <a:t>request</a:t>
            </a:r>
            <a:r>
              <a:rPr lang="en-US" i="1" u="sng" dirty="0"/>
              <a:t>:</a:t>
            </a:r>
            <a:r>
              <a:rPr lang="en-US" dirty="0"/>
              <a:t/>
            </a:r>
            <a:br>
              <a:rPr lang="en-US" dirty="0"/>
            </a:br>
            <a:r>
              <a:rPr lang="en-US" dirty="0" err="1"/>
              <a:t>epics:nt</a:t>
            </a:r>
            <a:r>
              <a:rPr lang="en-US" dirty="0"/>
              <a:t>/NTURI:1.0 </a:t>
            </a:r>
            <a:br>
              <a:rPr lang="en-US" dirty="0"/>
            </a:br>
            <a:r>
              <a:rPr lang="en-US" dirty="0"/>
              <a:t>   string scheme </a:t>
            </a:r>
            <a:br>
              <a:rPr lang="en-US" dirty="0"/>
            </a:br>
            <a:r>
              <a:rPr lang="en-US" dirty="0"/>
              <a:t>   string path </a:t>
            </a:r>
            <a:r>
              <a:rPr lang="en-US" dirty="0" err="1"/>
              <a:t>getPVsData</a:t>
            </a:r>
            <a:endParaRPr lang="en-US" dirty="0"/>
          </a:p>
          <a:p>
            <a:endParaRPr lang="en-US" dirty="0"/>
          </a:p>
        </p:txBody>
      </p:sp>
      <p:sp>
        <p:nvSpPr>
          <p:cNvPr id="4" name="Content Placeholder 3"/>
          <p:cNvSpPr>
            <a:spLocks noGrp="1"/>
          </p:cNvSpPr>
          <p:nvPr>
            <p:ph sz="half" idx="2"/>
          </p:nvPr>
        </p:nvSpPr>
        <p:spPr>
          <a:xfrm>
            <a:off x="5094514" y="1825625"/>
            <a:ext cx="6259286" cy="4351338"/>
          </a:xfrm>
        </p:spPr>
        <p:txBody>
          <a:bodyPr>
            <a:normAutofit fontScale="85000" lnSpcReduction="20000"/>
          </a:bodyPr>
          <a:lstStyle/>
          <a:p>
            <a:pPr marL="0" indent="0">
              <a:buNone/>
            </a:pPr>
            <a:r>
              <a:rPr lang="en-US" i="1" u="sng" dirty="0" smtClean="0"/>
              <a:t>response</a:t>
            </a:r>
            <a:r>
              <a:rPr lang="en-US" i="1" u="sng" dirty="0"/>
              <a:t>:</a:t>
            </a:r>
            <a:r>
              <a:rPr lang="en-US" dirty="0"/>
              <a:t/>
            </a:r>
            <a:br>
              <a:rPr lang="en-US" dirty="0"/>
            </a:br>
            <a:r>
              <a:rPr lang="en-US" dirty="0" err="1"/>
              <a:t>NTComplexTable</a:t>
            </a:r>
            <a:r>
              <a:rPr lang="en-US" dirty="0"/>
              <a:t> </a:t>
            </a:r>
            <a:r>
              <a:rPr lang="en-US" dirty="0"/>
              <a:t/>
            </a:r>
            <a:br>
              <a:rPr lang="en-US" dirty="0"/>
            </a:br>
            <a:r>
              <a:rPr lang="en-US" dirty="0"/>
              <a:t>   string[] labels []</a:t>
            </a:r>
            <a:r>
              <a:rPr lang="en-US" dirty="0"/>
              <a:t/>
            </a:r>
            <a:br>
              <a:rPr lang="en-US" dirty="0"/>
            </a:br>
            <a:r>
              <a:rPr lang="en-US" dirty="0"/>
              <a:t>   </a:t>
            </a:r>
            <a:r>
              <a:rPr lang="en-US" dirty="0" err="1"/>
              <a:t>epics:nt</a:t>
            </a:r>
            <a:r>
              <a:rPr lang="en-US" dirty="0"/>
              <a:t>/NTScalar:1.0[] value </a:t>
            </a:r>
            <a:r>
              <a:rPr lang="en-US" dirty="0"/>
              <a:t/>
            </a:r>
            <a:br>
              <a:rPr lang="en-US" dirty="0"/>
            </a:br>
            <a:r>
              <a:rPr lang="en-US" dirty="0"/>
              <a:t>       </a:t>
            </a:r>
            <a:r>
              <a:rPr lang="en-US" dirty="0" err="1"/>
              <a:t>epics:nt</a:t>
            </a:r>
            <a:r>
              <a:rPr lang="en-US" dirty="0"/>
              <a:t>/NTScalar:1.0 </a:t>
            </a:r>
            <a:r>
              <a:rPr lang="en-US" dirty="0"/>
              <a:t/>
            </a:r>
            <a:br>
              <a:rPr lang="en-US" dirty="0"/>
            </a:br>
            <a:r>
              <a:rPr lang="en-US" dirty="0"/>
              <a:t>           double value -10.0</a:t>
            </a:r>
            <a:r>
              <a:rPr lang="en-US" dirty="0"/>
              <a:t/>
            </a:r>
            <a:br>
              <a:rPr lang="en-US" dirty="0"/>
            </a:br>
            <a:r>
              <a:rPr lang="en-US" dirty="0"/>
              <a:t>           </a:t>
            </a:r>
            <a:r>
              <a:rPr lang="en-US" dirty="0" err="1"/>
              <a:t>alarm_t</a:t>
            </a:r>
            <a:r>
              <a:rPr lang="en-US" dirty="0"/>
              <a:t> alarm</a:t>
            </a:r>
            <a:r>
              <a:rPr lang="en-US" dirty="0"/>
              <a:t/>
            </a:r>
            <a:br>
              <a:rPr lang="en-US" dirty="0"/>
            </a:br>
            <a:r>
              <a:rPr lang="en-US" dirty="0"/>
              <a:t>               </a:t>
            </a:r>
            <a:r>
              <a:rPr lang="en-US" dirty="0" err="1"/>
              <a:t>int</a:t>
            </a:r>
            <a:r>
              <a:rPr lang="en-US" dirty="0"/>
              <a:t> severity 0</a:t>
            </a:r>
            <a:r>
              <a:rPr lang="en-US" dirty="0"/>
              <a:t/>
            </a:r>
            <a:br>
              <a:rPr lang="en-US" dirty="0"/>
            </a:br>
            <a:r>
              <a:rPr lang="en-US" dirty="0"/>
              <a:t>               </a:t>
            </a:r>
            <a:r>
              <a:rPr lang="en-US" dirty="0" err="1"/>
              <a:t>int</a:t>
            </a:r>
            <a:r>
              <a:rPr lang="en-US" dirty="0"/>
              <a:t> status 0</a:t>
            </a:r>
            <a:r>
              <a:rPr lang="en-US" dirty="0"/>
              <a:t/>
            </a:r>
            <a:br>
              <a:rPr lang="en-US" dirty="0"/>
            </a:br>
            <a:r>
              <a:rPr lang="en-US" dirty="0"/>
              <a:t>               string message </a:t>
            </a:r>
            <a:r>
              <a:rPr lang="en-US" dirty="0"/>
              <a:t/>
            </a:r>
            <a:br>
              <a:rPr lang="en-US" dirty="0"/>
            </a:br>
            <a:r>
              <a:rPr lang="en-US" dirty="0"/>
              <a:t>       </a:t>
            </a:r>
            <a:r>
              <a:rPr lang="en-US" dirty="0" err="1"/>
              <a:t>epics:nt</a:t>
            </a:r>
            <a:r>
              <a:rPr lang="en-US" dirty="0"/>
              <a:t>/NTScalar:1.0 </a:t>
            </a:r>
            <a:r>
              <a:rPr lang="en-US" dirty="0"/>
              <a:t/>
            </a:r>
            <a:br>
              <a:rPr lang="en-US" dirty="0"/>
            </a:br>
            <a:r>
              <a:rPr lang="en-US" dirty="0"/>
              <a:t>           double value </a:t>
            </a:r>
            <a:r>
              <a:rPr lang="en-US" dirty="0" smtClean="0"/>
              <a:t>-9.8</a:t>
            </a:r>
            <a:r>
              <a:rPr lang="en-US" dirty="0"/>
              <a:t/>
            </a:r>
            <a:br>
              <a:rPr lang="en-US" dirty="0"/>
            </a:br>
            <a:r>
              <a:rPr lang="en-US" dirty="0"/>
              <a:t>           </a:t>
            </a:r>
            <a:r>
              <a:rPr lang="en-US" dirty="0" err="1"/>
              <a:t>alarm_t</a:t>
            </a:r>
            <a:r>
              <a:rPr lang="en-US" dirty="0"/>
              <a:t> alarm</a:t>
            </a:r>
            <a:r>
              <a:rPr lang="en-US" dirty="0"/>
              <a:t/>
            </a:r>
            <a:br>
              <a:rPr lang="en-US" dirty="0"/>
            </a:br>
            <a:r>
              <a:rPr lang="en-US" dirty="0"/>
              <a:t>               </a:t>
            </a:r>
            <a:r>
              <a:rPr lang="en-US" dirty="0" err="1"/>
              <a:t>int</a:t>
            </a:r>
            <a:r>
              <a:rPr lang="en-US" dirty="0"/>
              <a:t> severity 0</a:t>
            </a:r>
            <a:r>
              <a:rPr lang="en-US" dirty="0"/>
              <a:t/>
            </a:r>
            <a:br>
              <a:rPr lang="en-US" dirty="0"/>
            </a:br>
            <a:r>
              <a:rPr lang="en-US" dirty="0"/>
              <a:t>               </a:t>
            </a:r>
            <a:r>
              <a:rPr lang="en-US" dirty="0" err="1"/>
              <a:t>int</a:t>
            </a:r>
            <a:r>
              <a:rPr lang="en-US" dirty="0"/>
              <a:t> status 0</a:t>
            </a:r>
            <a:r>
              <a:rPr lang="en-US" dirty="0"/>
              <a:t/>
            </a:r>
            <a:br>
              <a:rPr lang="en-US" dirty="0"/>
            </a:br>
            <a:r>
              <a:rPr lang="en-US" dirty="0"/>
              <a:t>               string message </a:t>
            </a:r>
            <a:endParaRPr lang="en-US" dirty="0"/>
          </a:p>
        </p:txBody>
      </p:sp>
    </p:spTree>
    <p:extLst>
      <p:ext uri="{BB962C8B-B14F-4D97-AF65-F5344CB8AC3E}">
        <p14:creationId xmlns:p14="http://schemas.microsoft.com/office/powerpoint/2010/main" val="349167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Browser - Getting Started</a:t>
            </a:r>
            <a:endParaRPr lang="en-US" dirty="0"/>
          </a:p>
        </p:txBody>
      </p:sp>
      <p:pic>
        <p:nvPicPr>
          <p:cNvPr id="9" name="Picture 8"/>
          <p:cNvPicPr>
            <a:picLocks noChangeAspect="1"/>
          </p:cNvPicPr>
          <p:nvPr/>
        </p:nvPicPr>
        <p:blipFill>
          <a:blip r:embed="rId3"/>
          <a:stretch>
            <a:fillRect/>
          </a:stretch>
        </p:blipFill>
        <p:spPr>
          <a:xfrm>
            <a:off x="1643865" y="3413728"/>
            <a:ext cx="5472043" cy="898948"/>
          </a:xfrm>
          <a:prstGeom prst="rect">
            <a:avLst/>
          </a:prstGeom>
        </p:spPr>
      </p:pic>
      <p:sp>
        <p:nvSpPr>
          <p:cNvPr id="3" name="Content Placeholder 2"/>
          <p:cNvSpPr>
            <a:spLocks noGrp="1"/>
          </p:cNvSpPr>
          <p:nvPr>
            <p:ph idx="1"/>
          </p:nvPr>
        </p:nvSpPr>
        <p:spPr>
          <a:xfrm>
            <a:off x="838200" y="1825625"/>
            <a:ext cx="10658581" cy="4351338"/>
          </a:xfrm>
        </p:spPr>
        <p:txBody>
          <a:bodyPr/>
          <a:lstStyle/>
          <a:p>
            <a:r>
              <a:rPr lang="en-US" dirty="0" smtClean="0"/>
              <a:t>Running Data Browser</a:t>
            </a:r>
          </a:p>
          <a:p>
            <a:pPr lvl="1"/>
            <a:r>
              <a:rPr lang="en-US" dirty="0" smtClean="0"/>
              <a:t>Menu:</a:t>
            </a:r>
            <a:br>
              <a:rPr lang="en-US" dirty="0" smtClean="0"/>
            </a:br>
            <a:r>
              <a:rPr lang="en-US" dirty="0" smtClean="0"/>
              <a:t>CSS </a:t>
            </a:r>
            <a:r>
              <a:rPr lang="en-US" dirty="0" smtClean="0">
                <a:sym typeface="Wingdings" panose="05000000000000000000" pitchFamily="2" charset="2"/>
              </a:rPr>
              <a:t> Trends</a:t>
            </a:r>
            <a:r>
              <a:rPr lang="en-US" dirty="0" smtClean="0"/>
              <a:t> </a:t>
            </a:r>
            <a:r>
              <a:rPr lang="en-US" dirty="0" smtClean="0">
                <a:sym typeface="Wingdings" panose="05000000000000000000" pitchFamily="2" charset="2"/>
              </a:rPr>
              <a:t>    Data Browser</a:t>
            </a:r>
          </a:p>
          <a:p>
            <a:pPr lvl="1"/>
            <a:r>
              <a:rPr lang="en-US" dirty="0" smtClean="0">
                <a:sym typeface="Wingdings" panose="05000000000000000000" pitchFamily="2" charset="2"/>
              </a:rPr>
              <a:t>Toolbar:</a:t>
            </a:r>
            <a:br>
              <a:rPr lang="en-US" dirty="0" smtClean="0">
                <a:sym typeface="Wingdings" panose="05000000000000000000" pitchFamily="2" charset="2"/>
              </a:rPr>
            </a:br>
            <a:r>
              <a:rPr lang="en-US" dirty="0" smtClean="0">
                <a:sym typeface="Wingdings" panose="05000000000000000000" pitchFamily="2" charset="2"/>
              </a:rPr>
              <a:t/>
            </a:r>
            <a:br>
              <a:rPr lang="en-US" dirty="0" smtClean="0">
                <a:sym typeface="Wingdings" panose="05000000000000000000" pitchFamily="2" charset="2"/>
              </a:rPr>
            </a:br>
            <a:r>
              <a:rPr lang="en-US" dirty="0" smtClean="0">
                <a:sym typeface="Wingdings" panose="05000000000000000000" pitchFamily="2" charset="2"/>
              </a:rPr>
              <a:t/>
            </a:r>
            <a:br>
              <a:rPr lang="en-US" dirty="0" smtClean="0">
                <a:sym typeface="Wingdings" panose="05000000000000000000" pitchFamily="2" charset="2"/>
              </a:rPr>
            </a:br>
            <a:r>
              <a:rPr lang="en-US" dirty="0" smtClean="0">
                <a:sym typeface="Wingdings" panose="05000000000000000000" pitchFamily="2" charset="2"/>
              </a:rPr>
              <a:t/>
            </a:r>
            <a:br>
              <a:rPr lang="en-US" dirty="0" smtClean="0">
                <a:sym typeface="Wingdings" panose="05000000000000000000" pitchFamily="2" charset="2"/>
              </a:rPr>
            </a:br>
            <a:r>
              <a:rPr lang="en-US" dirty="0" smtClean="0">
                <a:sym typeface="Wingdings" panose="05000000000000000000" pitchFamily="2" charset="2"/>
              </a:rPr>
              <a:t> click on the open “Open New Data Browser Plot” icon in the toolbar</a:t>
            </a:r>
          </a:p>
          <a:p>
            <a:pPr lvl="1"/>
            <a:r>
              <a:rPr lang="en-US" dirty="0" smtClean="0">
                <a:sym typeface="Wingdings" panose="05000000000000000000" pitchFamily="2" charset="2"/>
              </a:rPr>
              <a:t>Context Menu*:</a:t>
            </a:r>
            <a:br>
              <a:rPr lang="en-US" dirty="0" smtClean="0">
                <a:sym typeface="Wingdings" panose="05000000000000000000" pitchFamily="2" charset="2"/>
              </a:rPr>
            </a:br>
            <a:r>
              <a:rPr lang="en-US" dirty="0" smtClean="0">
                <a:sym typeface="Wingdings" panose="05000000000000000000" pitchFamily="2" charset="2"/>
              </a:rPr>
              <a:t>Process Variable  Data Browser</a:t>
            </a:r>
            <a:endParaRPr lang="en-US" dirty="0"/>
          </a:p>
        </p:txBody>
      </p:sp>
      <p:sp>
        <p:nvSpPr>
          <p:cNvPr id="5" name="Oval 4"/>
          <p:cNvSpPr/>
          <p:nvPr/>
        </p:nvSpPr>
        <p:spPr>
          <a:xfrm>
            <a:off x="3356763" y="3556538"/>
            <a:ext cx="457200" cy="457200"/>
          </a:xfrm>
          <a:prstGeom prst="ellipse">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3173883" y="3373658"/>
            <a:ext cx="822960" cy="822960"/>
          </a:xfrm>
          <a:prstGeom prst="ellipse">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265323" y="3465098"/>
            <a:ext cx="640080" cy="640080"/>
          </a:xfrm>
          <a:prstGeom prst="ellipse">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5139" y="2708988"/>
            <a:ext cx="194388" cy="194388"/>
          </a:xfrm>
          <a:prstGeom prst="rect">
            <a:avLst/>
          </a:prstGeom>
        </p:spPr>
      </p:pic>
    </p:spTree>
    <p:extLst>
      <p:ext uri="{BB962C8B-B14F-4D97-AF65-F5344CB8AC3E}">
        <p14:creationId xmlns:p14="http://schemas.microsoft.com/office/powerpoint/2010/main" val="134154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Browser Perspective</a:t>
            </a:r>
            <a:endParaRPr lang="en-US" dirty="0"/>
          </a:p>
        </p:txBody>
      </p:sp>
      <p:sp>
        <p:nvSpPr>
          <p:cNvPr id="4" name="Text Placeholder 3"/>
          <p:cNvSpPr>
            <a:spLocks noGrp="1"/>
          </p:cNvSpPr>
          <p:nvPr>
            <p:ph type="body" sz="half" idx="2"/>
          </p:nvPr>
        </p:nvSpPr>
        <p:spPr>
          <a:xfrm>
            <a:off x="839789" y="2057400"/>
            <a:ext cx="3623354" cy="3811588"/>
          </a:xfrm>
        </p:spPr>
        <p:txBody>
          <a:bodyPr/>
          <a:lstStyle/>
          <a:p>
            <a:pPr marL="285750" indent="-285750">
              <a:buFont typeface="Arial" panose="020B0604020202020204" pitchFamily="34" charset="0"/>
              <a:buChar char="•"/>
            </a:pPr>
            <a:r>
              <a:rPr lang="en-US" dirty="0" smtClean="0"/>
              <a:t>Open from context menu</a:t>
            </a:r>
          </a:p>
          <a:p>
            <a:pPr marL="285750" indent="-285750">
              <a:buFont typeface="Arial" panose="020B0604020202020204" pitchFamily="34" charset="0"/>
              <a:buChar char="•"/>
            </a:pPr>
            <a:r>
              <a:rPr lang="en-US" dirty="0" err="1" smtClean="0"/>
              <a:t>Window</a:t>
            </a:r>
            <a:r>
              <a:rPr lang="en-US" dirty="0" err="1" smtClean="0">
                <a:sym typeface="Wingdings" panose="05000000000000000000" pitchFamily="2" charset="2"/>
              </a:rPr>
              <a:t>Open</a:t>
            </a:r>
            <a:r>
              <a:rPr lang="en-US" dirty="0" smtClean="0">
                <a:sym typeface="Wingdings" panose="05000000000000000000" pitchFamily="2" charset="2"/>
              </a:rPr>
              <a:t> </a:t>
            </a:r>
            <a:r>
              <a:rPr lang="en-US" dirty="0" err="1" smtClean="0">
                <a:sym typeface="Wingdings" panose="05000000000000000000" pitchFamily="2" charset="2"/>
              </a:rPr>
              <a:t>PerspectiveOther</a:t>
            </a:r>
            <a:r>
              <a:rPr lang="en-US" dirty="0">
                <a:sym typeface="Wingdings" panose="05000000000000000000" pitchFamily="2" charset="2"/>
              </a:rPr>
              <a:t/>
            </a:r>
            <a:br>
              <a:rPr lang="en-US" dirty="0">
                <a:sym typeface="Wingdings" panose="05000000000000000000" pitchFamily="2" charset="2"/>
              </a:rPr>
            </a:br>
            <a:r>
              <a:rPr lang="en-US" dirty="0" smtClean="0">
                <a:sym typeface="Wingdings" panose="05000000000000000000" pitchFamily="2" charset="2"/>
              </a:rPr>
              <a:t>	</a:t>
            </a:r>
            <a:r>
              <a:rPr lang="en-US" dirty="0" err="1" smtClean="0">
                <a:sym typeface="Wingdings" panose="05000000000000000000" pitchFamily="2" charset="2"/>
              </a:rPr>
              <a:t>Databrowser</a:t>
            </a:r>
            <a:r>
              <a:rPr lang="en-US" dirty="0" smtClean="0">
                <a:sym typeface="Wingdings" panose="05000000000000000000" pitchFamily="2" charset="2"/>
              </a:rPr>
              <a:t> Perspective</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Plot</a:t>
            </a:r>
          </a:p>
          <a:p>
            <a:pPr marL="285750" indent="-285750">
              <a:buFont typeface="Arial" panose="020B0604020202020204" pitchFamily="34" charset="0"/>
              <a:buChar char="•"/>
            </a:pPr>
            <a:r>
              <a:rPr lang="en-US" dirty="0" smtClean="0"/>
              <a:t>Archive Search View</a:t>
            </a:r>
          </a:p>
          <a:p>
            <a:pPr marL="285750" indent="-285750">
              <a:buFont typeface="Arial" panose="020B0604020202020204" pitchFamily="34" charset="0"/>
              <a:buChar char="•"/>
            </a:pPr>
            <a:r>
              <a:rPr lang="en-US" dirty="0" smtClean="0"/>
              <a:t>Properties View</a:t>
            </a:r>
          </a:p>
          <a:p>
            <a:pPr marL="742950" lvl="1" indent="-285750">
              <a:buFont typeface="Arial" panose="020B0604020202020204" pitchFamily="34" charset="0"/>
              <a:buChar char="•"/>
            </a:pPr>
            <a:r>
              <a:rPr lang="en-US" dirty="0" smtClean="0"/>
              <a:t>Traces</a:t>
            </a:r>
          </a:p>
          <a:p>
            <a:pPr marL="742950" lvl="1" indent="-285750">
              <a:buFont typeface="Arial" panose="020B0604020202020204" pitchFamily="34" charset="0"/>
              <a:buChar char="•"/>
            </a:pPr>
            <a:r>
              <a:rPr lang="en-US" dirty="0" smtClean="0"/>
              <a:t>Time Axis</a:t>
            </a:r>
          </a:p>
          <a:p>
            <a:pPr marL="742950" lvl="1" indent="-285750">
              <a:buFont typeface="Arial" panose="020B0604020202020204" pitchFamily="34" charset="0"/>
              <a:buChar char="•"/>
            </a:pPr>
            <a:r>
              <a:rPr lang="en-US" dirty="0" smtClean="0"/>
              <a:t>Value Axis</a:t>
            </a:r>
          </a:p>
          <a:p>
            <a:pPr marL="742950" lvl="1" indent="-285750">
              <a:buFont typeface="Arial" panose="020B0604020202020204" pitchFamily="34" charset="0"/>
              <a:buChar char="•"/>
            </a:pPr>
            <a:r>
              <a:rPr lang="en-US" dirty="0" err="1" smtClean="0"/>
              <a:t>Misc</a:t>
            </a:r>
            <a:endParaRPr lang="en-US" dirty="0" smtClean="0"/>
          </a:p>
          <a:p>
            <a:pPr marL="285750" indent="-285750">
              <a:buFont typeface="Arial" panose="020B0604020202020204" pitchFamily="34" charset="0"/>
              <a:buChar char="•"/>
            </a:pPr>
            <a:r>
              <a:rPr lang="en-US" dirty="0" smtClean="0"/>
              <a:t>Export Samples View</a:t>
            </a:r>
            <a:endParaRPr lang="en-US" dirty="0"/>
          </a:p>
        </p:txBody>
      </p:sp>
      <p:pic>
        <p:nvPicPr>
          <p:cNvPr id="6" name="Content Placeholder 5"/>
          <p:cNvPicPr>
            <a:picLocks noGrp="1" noChangeAspect="1"/>
          </p:cNvPicPr>
          <p:nvPr>
            <p:ph idx="1"/>
          </p:nvPr>
        </p:nvPicPr>
        <p:blipFill>
          <a:blip r:embed="rId2"/>
          <a:stretch>
            <a:fillRect/>
          </a:stretch>
        </p:blipFill>
        <p:spPr>
          <a:xfrm>
            <a:off x="4772025" y="960792"/>
            <a:ext cx="7125450" cy="50506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539" y="2676331"/>
            <a:ext cx="194388" cy="194388"/>
          </a:xfrm>
          <a:prstGeom prst="rect">
            <a:avLst/>
          </a:prstGeom>
        </p:spPr>
      </p:pic>
    </p:spTree>
    <p:extLst>
      <p:ext uri="{BB962C8B-B14F-4D97-AF65-F5344CB8AC3E}">
        <p14:creationId xmlns:p14="http://schemas.microsoft.com/office/powerpoint/2010/main" val="176968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Adding PV’s</a:t>
            </a:r>
            <a:endParaRPr lang="en-US" dirty="0"/>
          </a:p>
        </p:txBody>
      </p:sp>
      <p:sp>
        <p:nvSpPr>
          <p:cNvPr id="8" name="Text Placeholder 7"/>
          <p:cNvSpPr>
            <a:spLocks noGrp="1"/>
          </p:cNvSpPr>
          <p:nvPr>
            <p:ph type="body" sz="half" idx="2"/>
          </p:nvPr>
        </p:nvSpPr>
        <p:spPr/>
        <p:txBody>
          <a:bodyPr/>
          <a:lstStyle/>
          <a:p>
            <a:pPr marL="285750" indent="-285750">
              <a:buFont typeface="Arial" panose="020B0604020202020204" pitchFamily="34" charset="0"/>
              <a:buChar char="•"/>
            </a:pPr>
            <a:r>
              <a:rPr lang="en-US" dirty="0" smtClean="0"/>
              <a:t>Right click </a:t>
            </a:r>
            <a:r>
              <a:rPr lang="en-US" dirty="0" smtClean="0">
                <a:sym typeface="Wingdings" panose="05000000000000000000" pitchFamily="2" charset="2"/>
              </a:rPr>
              <a:t> Add PV</a:t>
            </a:r>
            <a:br>
              <a:rPr lang="en-US" dirty="0" smtClean="0">
                <a:sym typeface="Wingdings" panose="05000000000000000000" pitchFamily="2" charset="2"/>
              </a:rPr>
            </a:br>
            <a:r>
              <a:rPr lang="en-US" dirty="0" smtClean="0">
                <a:sym typeface="Wingdings" panose="05000000000000000000" pitchFamily="2" charset="2"/>
              </a:rPr>
              <a:t>Name</a:t>
            </a:r>
            <a:r>
              <a:rPr lang="en-US" dirty="0">
                <a:sym typeface="Wingdings" panose="05000000000000000000" pitchFamily="2" charset="2"/>
              </a:rPr>
              <a:t>:</a:t>
            </a:r>
            <a:br>
              <a:rPr lang="en-US" dirty="0">
                <a:sym typeface="Wingdings" panose="05000000000000000000" pitchFamily="2" charset="2"/>
              </a:rPr>
            </a:br>
            <a:r>
              <a:rPr lang="en-US" i="1" dirty="0" smtClean="0">
                <a:sym typeface="Wingdings" panose="05000000000000000000" pitchFamily="2" charset="2"/>
              </a:rPr>
              <a:t>XF:31IDA-OP{Tbl-Ax:X2}</a:t>
            </a:r>
            <a:r>
              <a:rPr lang="en-US" i="1" dirty="0" err="1" smtClean="0">
                <a:sym typeface="Wingdings" panose="05000000000000000000" pitchFamily="2" charset="2"/>
              </a:rPr>
              <a:t>Mtr</a:t>
            </a:r>
            <a:endParaRPr lang="en-US" i="1" dirty="0" smtClean="0">
              <a:sym typeface="Wingdings" panose="05000000000000000000" pitchFamily="2" charset="2"/>
            </a:endParaRPr>
          </a:p>
          <a:p>
            <a:r>
              <a:rPr lang="en-US" i="1" dirty="0">
                <a:sym typeface="Wingdings" panose="05000000000000000000" pitchFamily="2" charset="2"/>
              </a:rPr>
              <a:t/>
            </a:r>
            <a:br>
              <a:rPr lang="en-US" i="1" dirty="0">
                <a:sym typeface="Wingdings" panose="05000000000000000000" pitchFamily="2" charset="2"/>
              </a:rPr>
            </a:br>
            <a:endParaRPr lang="en-US" i="1" dirty="0" smtClean="0">
              <a:sym typeface="Wingdings" panose="05000000000000000000" pitchFamily="2" charset="2"/>
            </a:endParaRPr>
          </a:p>
          <a:p>
            <a:pPr marL="285750" indent="-285750">
              <a:buFont typeface="Arial" panose="020B0604020202020204" pitchFamily="34" charset="0"/>
              <a:buChar char="•"/>
            </a:pPr>
            <a:endParaRPr lang="en-US" i="1" dirty="0"/>
          </a:p>
        </p:txBody>
      </p:sp>
      <p:pic>
        <p:nvPicPr>
          <p:cNvPr id="3" name="Content Placeholder 2"/>
          <p:cNvPicPr>
            <a:picLocks noGrp="1" noChangeAspect="1"/>
          </p:cNvPicPr>
          <p:nvPr>
            <p:ph idx="1"/>
          </p:nvPr>
        </p:nvPicPr>
        <p:blipFill>
          <a:blip r:embed="rId3"/>
          <a:stretch>
            <a:fillRect/>
          </a:stretch>
        </p:blipFill>
        <p:spPr>
          <a:xfrm>
            <a:off x="4037743" y="882678"/>
            <a:ext cx="7315201" cy="5182706"/>
          </a:xfrm>
          <a:prstGeom prst="rect">
            <a:avLst/>
          </a:prstGeom>
        </p:spPr>
      </p:pic>
    </p:spTree>
    <p:extLst>
      <p:ext uri="{BB962C8B-B14F-4D97-AF65-F5344CB8AC3E}">
        <p14:creationId xmlns:p14="http://schemas.microsoft.com/office/powerpoint/2010/main" val="313023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Searching for PV’s </a:t>
            </a:r>
            <a:endParaRPr lang="en-US" dirty="0"/>
          </a:p>
        </p:txBody>
      </p:sp>
      <p:sp>
        <p:nvSpPr>
          <p:cNvPr id="6" name="Text Placeholder 5"/>
          <p:cNvSpPr>
            <a:spLocks noGrp="1"/>
          </p:cNvSpPr>
          <p:nvPr>
            <p:ph type="body" sz="half" idx="2"/>
          </p:nvPr>
        </p:nvSpPr>
        <p:spPr>
          <a:xfrm>
            <a:off x="839788" y="2057400"/>
            <a:ext cx="3650019" cy="3811588"/>
          </a:xfrm>
        </p:spPr>
        <p:txBody>
          <a:bodyPr/>
          <a:lstStyle/>
          <a:p>
            <a:r>
              <a:rPr lang="en-US" dirty="0" smtClean="0"/>
              <a:t>Archive search view</a:t>
            </a:r>
          </a:p>
          <a:p>
            <a:pPr marL="285750" indent="-285750">
              <a:buFont typeface="Arial" panose="020B0604020202020204" pitchFamily="34" charset="0"/>
              <a:buChar char="•"/>
            </a:pPr>
            <a:r>
              <a:rPr lang="en-US" dirty="0" smtClean="0"/>
              <a:t>Select Archive: </a:t>
            </a:r>
            <a:r>
              <a:rPr lang="en-US" i="1" dirty="0" smtClean="0"/>
              <a:t>default/current</a:t>
            </a:r>
          </a:p>
          <a:p>
            <a:pPr marL="285750" indent="-285750">
              <a:buFont typeface="Arial" panose="020B0604020202020204" pitchFamily="34" charset="0"/>
              <a:buChar char="•"/>
            </a:pPr>
            <a:r>
              <a:rPr lang="en-US" dirty="0" smtClean="0"/>
              <a:t>Pattern : *2</a:t>
            </a:r>
            <a:r>
              <a:rPr lang="en-US" i="1" dirty="0" smtClean="0"/>
              <a:t>*</a:t>
            </a:r>
            <a:r>
              <a:rPr lang="en-US" i="1" dirty="0" err="1" smtClean="0"/>
              <a:t>Mtr</a:t>
            </a:r>
            <a:r>
              <a:rPr lang="en-US" i="1" dirty="0" smtClean="0"/>
              <a:t>*</a:t>
            </a:r>
          </a:p>
          <a:p>
            <a:pPr marL="285750" indent="-285750">
              <a:buFont typeface="Arial" panose="020B0604020202020204" pitchFamily="34" charset="0"/>
              <a:buChar char="•"/>
            </a:pPr>
            <a:r>
              <a:rPr lang="en-US" dirty="0" smtClean="0"/>
              <a:t>Right click (open context menu) </a:t>
            </a:r>
            <a:br>
              <a:rPr lang="en-US" dirty="0" smtClean="0"/>
            </a:br>
            <a:r>
              <a:rPr lang="en-US" dirty="0" smtClean="0"/>
              <a:t>    </a:t>
            </a:r>
            <a:r>
              <a:rPr lang="en-US" dirty="0" smtClean="0">
                <a:sym typeface="Wingdings" panose="05000000000000000000" pitchFamily="2" charset="2"/>
              </a:rPr>
              <a:t> Process Variable</a:t>
            </a:r>
            <a:br>
              <a:rPr lang="en-US" dirty="0" smtClean="0">
                <a:sym typeface="Wingdings" panose="05000000000000000000" pitchFamily="2" charset="2"/>
              </a:rPr>
            </a:br>
            <a:r>
              <a:rPr lang="en-US" dirty="0" smtClean="0">
                <a:sym typeface="Wingdings" panose="05000000000000000000" pitchFamily="2" charset="2"/>
              </a:rPr>
              <a:t>         Data Browser	</a:t>
            </a:r>
            <a:endParaRPr lang="en-US" dirty="0" smtClean="0"/>
          </a:p>
        </p:txBody>
      </p:sp>
      <p:pic>
        <p:nvPicPr>
          <p:cNvPr id="3" name="Content Placeholder 2"/>
          <p:cNvPicPr>
            <a:picLocks noGrp="1" noChangeAspect="1"/>
          </p:cNvPicPr>
          <p:nvPr>
            <p:ph idx="1"/>
          </p:nvPr>
        </p:nvPicPr>
        <p:blipFill>
          <a:blip r:embed="rId3"/>
          <a:stretch>
            <a:fillRect/>
          </a:stretch>
        </p:blipFill>
        <p:spPr>
          <a:xfrm>
            <a:off x="4119936" y="734029"/>
            <a:ext cx="7099049" cy="5029773"/>
          </a:xfrm>
          <a:prstGeom prst="rect">
            <a:avLst/>
          </a:prstGeom>
        </p:spPr>
      </p:pic>
    </p:spTree>
    <p:extLst>
      <p:ext uri="{BB962C8B-B14F-4D97-AF65-F5344CB8AC3E}">
        <p14:creationId xmlns:p14="http://schemas.microsoft.com/office/powerpoint/2010/main" val="293006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Browser Details</a:t>
            </a:r>
            <a:endParaRPr lang="en-US" dirty="0"/>
          </a:p>
        </p:txBody>
      </p:sp>
      <p:sp>
        <p:nvSpPr>
          <p:cNvPr id="6" name="Content Placeholder 5"/>
          <p:cNvSpPr>
            <a:spLocks noGrp="1"/>
          </p:cNvSpPr>
          <p:nvPr>
            <p:ph idx="1"/>
          </p:nvPr>
        </p:nvSpPr>
        <p:spPr/>
        <p:txBody>
          <a:bodyPr/>
          <a:lstStyle/>
          <a:p>
            <a:r>
              <a:rPr lang="en-US" dirty="0" smtClean="0"/>
              <a:t>Plot Toolbar</a:t>
            </a:r>
          </a:p>
          <a:p>
            <a:pPr lvl="1"/>
            <a:endParaRPr lang="en-US" dirty="0"/>
          </a:p>
          <a:p>
            <a:pPr marL="457200" lvl="1" indent="0">
              <a:buNone/>
            </a:pPr>
            <a:r>
              <a:rPr lang="en-US" dirty="0" smtClean="0"/>
              <a:t>zoom in and out, rubber band zoom, scroll back and forth in time,….</a:t>
            </a:r>
          </a:p>
          <a:p>
            <a:r>
              <a:rPr lang="en-US" dirty="0" smtClean="0"/>
              <a:t>Traces View</a:t>
            </a:r>
          </a:p>
          <a:p>
            <a:pPr marL="457200" lvl="1" indent="0">
              <a:buNone/>
            </a:pPr>
            <a:r>
              <a:rPr lang="en-US" dirty="0" smtClean="0"/>
              <a:t>List of PV’s being displayed, the Visual characteristics of the traces associated with the PV’s, and list of Data sources</a:t>
            </a:r>
          </a:p>
          <a:p>
            <a:r>
              <a:rPr lang="en-US" dirty="0" smtClean="0"/>
              <a:t>Time </a:t>
            </a:r>
            <a:r>
              <a:rPr lang="en-US" dirty="0"/>
              <a:t>Axis View</a:t>
            </a:r>
            <a:endParaRPr lang="en-US" dirty="0" smtClean="0"/>
          </a:p>
          <a:p>
            <a:pPr marL="457200" lvl="1" indent="0">
              <a:buNone/>
            </a:pPr>
            <a:r>
              <a:rPr lang="en-US" dirty="0" smtClean="0"/>
              <a:t>Define start and end time of the plot in either relative or absolute terms</a:t>
            </a:r>
          </a:p>
          <a:p>
            <a:r>
              <a:rPr lang="en-US" dirty="0" smtClean="0"/>
              <a:t>Value </a:t>
            </a:r>
            <a:r>
              <a:rPr lang="en-US" dirty="0"/>
              <a:t>Axis View</a:t>
            </a:r>
            <a:endParaRPr lang="en-US" dirty="0" smtClean="0"/>
          </a:p>
          <a:p>
            <a:pPr marL="457200" lvl="1" indent="0">
              <a:buNone/>
            </a:pPr>
            <a:r>
              <a:rPr lang="en-US" dirty="0" smtClean="0"/>
              <a:t>Manage the Y Axis/Axes, i.e. </a:t>
            </a:r>
            <a:r>
              <a:rPr lang="en-US" dirty="0" err="1" smtClean="0"/>
              <a:t>colour</a:t>
            </a:r>
            <a:r>
              <a:rPr lang="en-US" dirty="0" smtClean="0"/>
              <a:t>, range,….</a:t>
            </a:r>
          </a:p>
        </p:txBody>
      </p:sp>
      <p:pic>
        <p:nvPicPr>
          <p:cNvPr id="3" name="Picture 2"/>
          <p:cNvPicPr>
            <a:picLocks noChangeAspect="1"/>
          </p:cNvPicPr>
          <p:nvPr/>
        </p:nvPicPr>
        <p:blipFill>
          <a:blip r:embed="rId3"/>
          <a:stretch>
            <a:fillRect/>
          </a:stretch>
        </p:blipFill>
        <p:spPr>
          <a:xfrm>
            <a:off x="1358115" y="2362949"/>
            <a:ext cx="3619500" cy="323850"/>
          </a:xfrm>
          <a:prstGeom prst="rect">
            <a:avLst/>
          </a:prstGeom>
        </p:spPr>
      </p:pic>
    </p:spTree>
    <p:extLst>
      <p:ext uri="{BB962C8B-B14F-4D97-AF65-F5344CB8AC3E}">
        <p14:creationId xmlns:p14="http://schemas.microsoft.com/office/powerpoint/2010/main" val="334104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Browser Inspect samples</a:t>
            </a:r>
            <a:endParaRPr lang="en-US" sz="4000" dirty="0"/>
          </a:p>
        </p:txBody>
      </p:sp>
      <p:sp>
        <p:nvSpPr>
          <p:cNvPr id="5" name="Text Placeholder 4"/>
          <p:cNvSpPr>
            <a:spLocks noGrp="1"/>
          </p:cNvSpPr>
          <p:nvPr>
            <p:ph type="body" sz="half" idx="2"/>
          </p:nvPr>
        </p:nvSpPr>
        <p:spPr/>
        <p:txBody>
          <a:bodyPr>
            <a:normAutofit/>
          </a:bodyPr>
          <a:lstStyle/>
          <a:p>
            <a:endParaRPr lang="en-US" sz="2000" dirty="0" smtClean="0"/>
          </a:p>
          <a:p>
            <a:r>
              <a:rPr lang="en-US" sz="2000" dirty="0" smtClean="0"/>
              <a:t>Allows inspection of </a:t>
            </a:r>
            <a:r>
              <a:rPr lang="en-US" sz="2000" dirty="0" err="1" smtClean="0"/>
              <a:t>pv</a:t>
            </a:r>
            <a:r>
              <a:rPr lang="en-US" sz="2000" dirty="0" smtClean="0"/>
              <a:t> values being plotted.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Context Menu </a:t>
            </a:r>
            <a:r>
              <a:rPr lang="en-US" sz="2000" dirty="0" smtClean="0">
                <a:sym typeface="Wingdings" panose="05000000000000000000" pitchFamily="2" charset="2"/>
              </a:rPr>
              <a:t> Inspect Samples</a:t>
            </a:r>
            <a:endParaRPr lang="en-US" sz="2000" dirty="0" smtClean="0"/>
          </a:p>
        </p:txBody>
      </p:sp>
      <p:pic>
        <p:nvPicPr>
          <p:cNvPr id="4" name="Content Placeholder 3"/>
          <p:cNvPicPr>
            <a:picLocks noGrp="1" noChangeAspect="1"/>
          </p:cNvPicPr>
          <p:nvPr>
            <p:ph idx="1"/>
          </p:nvPr>
        </p:nvPicPr>
        <p:blipFill>
          <a:blip r:embed="rId3"/>
          <a:stretch>
            <a:fillRect/>
          </a:stretch>
        </p:blipFill>
        <p:spPr>
          <a:xfrm>
            <a:off x="5250094" y="707913"/>
            <a:ext cx="6264817" cy="5161075"/>
          </a:xfrm>
          <a:prstGeom prst="rect">
            <a:avLst/>
          </a:prstGeom>
        </p:spPr>
      </p:pic>
      <p:pic>
        <p:nvPicPr>
          <p:cNvPr id="7" name="Picture 6"/>
          <p:cNvPicPr>
            <a:picLocks noChangeAspect="1"/>
          </p:cNvPicPr>
          <p:nvPr/>
        </p:nvPicPr>
        <p:blipFill>
          <a:blip r:embed="rId4"/>
          <a:stretch>
            <a:fillRect/>
          </a:stretch>
        </p:blipFill>
        <p:spPr>
          <a:xfrm>
            <a:off x="6807819" y="2219216"/>
            <a:ext cx="1445808" cy="2817153"/>
          </a:xfrm>
          <a:prstGeom prst="rect">
            <a:avLst/>
          </a:prstGeom>
        </p:spPr>
      </p:pic>
    </p:spTree>
    <p:extLst>
      <p:ext uri="{BB962C8B-B14F-4D97-AF65-F5344CB8AC3E}">
        <p14:creationId xmlns:p14="http://schemas.microsoft.com/office/powerpoint/2010/main" val="16555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Browser Export</a:t>
            </a:r>
            <a:endParaRPr lang="en-US" dirty="0"/>
          </a:p>
        </p:txBody>
      </p:sp>
      <p:sp>
        <p:nvSpPr>
          <p:cNvPr id="5" name="Text Placeholder 4"/>
          <p:cNvSpPr>
            <a:spLocks noGrp="1"/>
          </p:cNvSpPr>
          <p:nvPr>
            <p:ph type="body" sz="half" idx="2"/>
          </p:nvPr>
        </p:nvSpPr>
        <p:spPr/>
        <p:txBody>
          <a:bodyPr/>
          <a:lstStyle/>
          <a:p>
            <a:pPr marL="285750" indent="-285750">
              <a:buFont typeface="Arial" panose="020B0604020202020204" pitchFamily="34" charset="0"/>
              <a:buChar char="•"/>
            </a:pPr>
            <a:r>
              <a:rPr lang="en-US" dirty="0" smtClean="0"/>
              <a:t>Samples to Export:</a:t>
            </a:r>
            <a:br>
              <a:rPr lang="en-US" dirty="0" smtClean="0"/>
            </a:br>
            <a:r>
              <a:rPr lang="en-US" dirty="0" smtClean="0"/>
              <a:t>Define the amount and the source of the data to be exported.</a:t>
            </a:r>
          </a:p>
          <a:p>
            <a:pPr marL="285750" indent="-285750">
              <a:buFont typeface="Arial" panose="020B0604020202020204" pitchFamily="34" charset="0"/>
              <a:buChar char="•"/>
            </a:pPr>
            <a:r>
              <a:rPr lang="en-US" dirty="0" smtClean="0"/>
              <a:t>Format:</a:t>
            </a:r>
            <a:br>
              <a:rPr lang="en-US" dirty="0" smtClean="0"/>
            </a:br>
            <a:r>
              <a:rPr lang="en-US" dirty="0" smtClean="0"/>
              <a:t>Select the output format </a:t>
            </a:r>
            <a:r>
              <a:rPr lang="en-US" dirty="0"/>
              <a:t>exported </a:t>
            </a:r>
            <a:r>
              <a:rPr lang="en-US" dirty="0" smtClean="0"/>
              <a:t>for the data.</a:t>
            </a:r>
          </a:p>
          <a:p>
            <a:pPr marL="285750" indent="-285750">
              <a:buFont typeface="Arial" panose="020B0604020202020204" pitchFamily="34" charset="0"/>
              <a:buChar char="•"/>
            </a:pPr>
            <a:r>
              <a:rPr lang="en-US" dirty="0" smtClean="0"/>
              <a:t>Output:</a:t>
            </a:r>
            <a:br>
              <a:rPr lang="en-US" dirty="0" smtClean="0"/>
            </a:br>
            <a:r>
              <a:rPr lang="en-US" dirty="0" smtClean="0"/>
              <a:t>Select the output file.</a:t>
            </a:r>
          </a:p>
        </p:txBody>
      </p:sp>
      <p:pic>
        <p:nvPicPr>
          <p:cNvPr id="7" name="Content Placeholder 6"/>
          <p:cNvPicPr>
            <a:picLocks noGrp="1" noChangeAspect="1"/>
          </p:cNvPicPr>
          <p:nvPr>
            <p:ph idx="1"/>
          </p:nvPr>
        </p:nvPicPr>
        <p:blipFill>
          <a:blip r:embed="rId3"/>
          <a:stretch>
            <a:fillRect/>
          </a:stretch>
        </p:blipFill>
        <p:spPr>
          <a:xfrm>
            <a:off x="4900774" y="643139"/>
            <a:ext cx="6524090" cy="5386392"/>
          </a:xfrm>
          <a:prstGeom prst="rect">
            <a:avLst/>
          </a:prstGeom>
        </p:spPr>
      </p:pic>
    </p:spTree>
    <p:extLst>
      <p:ext uri="{BB962C8B-B14F-4D97-AF65-F5344CB8AC3E}">
        <p14:creationId xmlns:p14="http://schemas.microsoft.com/office/powerpoint/2010/main" val="1107801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575</Words>
  <Application>Microsoft Office PowerPoint</Application>
  <PresentationFormat>Widescreen</PresentationFormat>
  <Paragraphs>134</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Calibri Light</vt:lpstr>
      <vt:lpstr>Wingdings</vt:lpstr>
      <vt:lpstr>Office Theme</vt:lpstr>
      <vt:lpstr>Archiver Appliance &amp; Data Browser</vt:lpstr>
      <vt:lpstr>Databrowser</vt:lpstr>
      <vt:lpstr>Data Browser - Getting Started</vt:lpstr>
      <vt:lpstr>Data Browser Perspective</vt:lpstr>
      <vt:lpstr>Adding PV’s</vt:lpstr>
      <vt:lpstr>Searching for PV’s </vt:lpstr>
      <vt:lpstr>Data Browser Details</vt:lpstr>
      <vt:lpstr>Data Browser Inspect samples</vt:lpstr>
      <vt:lpstr>Data Browser Export</vt:lpstr>
      <vt:lpstr>Create log entry</vt:lpstr>
      <vt:lpstr>More Information</vt:lpstr>
      <vt:lpstr>Appliance Archiver</vt:lpstr>
      <vt:lpstr>Motivation</vt:lpstr>
      <vt:lpstr>Appliance Archiver</vt:lpstr>
      <vt:lpstr>Appliance Archiver pva services</vt:lpstr>
      <vt:lpstr>pvaMgmtService:getAllPVs</vt:lpstr>
      <vt:lpstr>pvaMgmtService:archivedPVStatus</vt:lpstr>
      <vt:lpstr>pvaMgmtService:archivePVs</vt:lpstr>
      <vt:lpstr>pvaMgmtService:PVStatus</vt:lpstr>
      <vt:lpstr>pvaDataRetrievalService:getPVsData (under development)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CS-Studio: Databrowser</dc:title>
  <dc:creator>Kunal Shroff</dc:creator>
  <cp:lastModifiedBy>Kunal Shroff</cp:lastModifiedBy>
  <cp:revision>75</cp:revision>
  <dcterms:created xsi:type="dcterms:W3CDTF">2014-08-19T17:49:11Z</dcterms:created>
  <dcterms:modified xsi:type="dcterms:W3CDTF">2018-03-01T19:30:15Z</dcterms:modified>
</cp:coreProperties>
</file>