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3" autoAdjust="0"/>
  </p:normalViewPr>
  <p:slideViewPr>
    <p:cSldViewPr snapToGrid="0">
      <p:cViewPr varScale="1">
        <p:scale>
          <a:sx n="88" d="100"/>
          <a:sy n="88" d="100"/>
        </p:scale>
        <p:origin x="12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7A44-0D8A-4916-8372-FF726492F595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C40B3-49ED-4BF8-8D9F-1157597DF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C40B3-49ED-4BF8-8D9F-1157597DF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C40B3-49ED-4BF8-8D9F-1157597DF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650-A7F0-464D-8688-D88779A13E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45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650-A7F0-464D-8688-D88779A13E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650-A7F0-464D-8688-D88779A13E2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9B650-A7F0-464D-8688-D88779A13E2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7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C40B3-49ED-4BF8-8D9F-1157597DF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9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CDE4-8370-4E4E-8F42-07F93DD3B773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A62E-2940-4A2D-88CE-E5FC0BE12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avidsaver/masarService/blob/master/interfac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Snapshot, Archiving, and </a:t>
            </a:r>
            <a:r>
              <a:rPr lang="en-US" dirty="0" smtClean="0"/>
              <a:t>Retrieve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5"/>
          <p:cNvSpPr txBox="1"/>
          <p:nvPr/>
        </p:nvSpPr>
        <p:spPr>
          <a:xfrm>
            <a:off x="1307723" y="6259828"/>
            <a:ext cx="772265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eaLnBrk="0" hangingPunct="0"/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Masar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cs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-studio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client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snapshot</a:t>
            </a:r>
            <a:r>
              <a:rPr lang="de-DE" sz="1600" cap="all" dirty="0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viewer</a:t>
            </a:r>
            <a:endParaRPr lang="de-DE" sz="1600" cap="all" dirty="0" smtClean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  <p:pic>
        <p:nvPicPr>
          <p:cNvPr id="3" name="Picture 2" descr="rest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0" y="0"/>
            <a:ext cx="10855813" cy="59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MASAR data provider</a:t>
            </a:r>
          </a:p>
          <a:p>
            <a:r>
              <a:rPr lang="en-US" dirty="0" smtClean="0"/>
              <a:t>Create a “New” MASAR configuration</a:t>
            </a:r>
          </a:p>
          <a:p>
            <a:r>
              <a:rPr lang="en-US" dirty="0" smtClean="0"/>
              <a:t>Save the newly created MASAR configuration </a:t>
            </a:r>
          </a:p>
          <a:p>
            <a:r>
              <a:rPr lang="en-US" dirty="0" smtClean="0"/>
              <a:t>“Open” the previously created MASAR configuration in preparation for taking a snapshot</a:t>
            </a:r>
          </a:p>
          <a:p>
            <a:r>
              <a:rPr lang="en-US" dirty="0" smtClean="0"/>
              <a:t>“Take Snapshot” and “Save Snapshot”</a:t>
            </a:r>
          </a:p>
          <a:p>
            <a:pPr lvl="1"/>
            <a:r>
              <a:rPr lang="en-US" dirty="0" smtClean="0"/>
              <a:t>You can take multiple snapshots for the same configuration</a:t>
            </a:r>
          </a:p>
          <a:p>
            <a:r>
              <a:rPr lang="en-US" dirty="0" smtClean="0"/>
              <a:t>“Compare” multiple snapshots, edit </a:t>
            </a:r>
            <a:r>
              <a:rPr lang="en-US" dirty="0" err="1" smtClean="0"/>
              <a:t>setpoint</a:t>
            </a:r>
            <a:r>
              <a:rPr lang="en-US" dirty="0" smtClean="0"/>
              <a:t> values, “Restore”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7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MASAR service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github.com/mdavidsaver/masarService/blob/master/interface.md</a:t>
            </a:r>
            <a:endParaRPr lang="en-US" sz="2400" dirty="0" smtClean="0"/>
          </a:p>
          <a:p>
            <a:r>
              <a:rPr lang="en-US" sz="2400" dirty="0" err="1" smtClean="0"/>
              <a:t>storeServiceConfig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Create/Replace </a:t>
            </a:r>
            <a:r>
              <a:rPr lang="en-US" sz="2000" dirty="0"/>
              <a:t>an existing configuration</a:t>
            </a:r>
            <a:endParaRPr lang="en-US" sz="2000" dirty="0" smtClean="0"/>
          </a:p>
          <a:p>
            <a:r>
              <a:rPr lang="en-US" sz="2400" dirty="0" err="1" smtClean="0"/>
              <a:t>saveSnapshot</a:t>
            </a:r>
            <a:r>
              <a:rPr lang="en-US" sz="2400" dirty="0" smtClean="0"/>
              <a:t> &amp; </a:t>
            </a:r>
            <a:r>
              <a:rPr lang="en-US" sz="2400" dirty="0" err="1" smtClean="0"/>
              <a:t>updateSnapshotEvent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Take and Save a snapshot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retrieveServiceConfigs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/>
              <a:t>Query for Configurations</a:t>
            </a:r>
            <a:endParaRPr lang="en-US" sz="2000" dirty="0" smtClean="0"/>
          </a:p>
          <a:p>
            <a:r>
              <a:rPr lang="en-US" sz="2400" dirty="0" err="1" smtClean="0"/>
              <a:t>retrieveServiceEvents</a:t>
            </a:r>
            <a:endParaRPr lang="en-US" sz="2400" dirty="0" smtClean="0"/>
          </a:p>
          <a:p>
            <a:r>
              <a:rPr lang="en-US" sz="2400" dirty="0" err="1"/>
              <a:t>retrieveSnapshot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3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12" y="1413164"/>
            <a:ext cx="10926288" cy="4763799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>
                <a:ea typeface="MS PGothic" charset="0"/>
              </a:rPr>
              <a:t>MASAR</a:t>
            </a:r>
          </a:p>
          <a:p>
            <a:pPr lvl="1"/>
            <a:r>
              <a:rPr lang="en-US" altLang="ja-JP" dirty="0">
                <a:ea typeface="MS PGothic" charset="0"/>
              </a:rPr>
              <a:t>A save/restore tool</a:t>
            </a:r>
          </a:p>
          <a:p>
            <a:pPr lvl="2"/>
            <a:r>
              <a:rPr lang="en-US" altLang="ja-JP" u="sng" dirty="0">
                <a:solidFill>
                  <a:srgbClr val="FF0000"/>
                </a:solidFill>
                <a:ea typeface="MS PGothic" charset="0"/>
              </a:rPr>
              <a:t>Ma</a:t>
            </a:r>
            <a:r>
              <a:rPr lang="en-US" altLang="ja-JP" dirty="0">
                <a:ea typeface="MS PGothic" charset="0"/>
              </a:rPr>
              <a:t>chine </a:t>
            </a:r>
            <a:r>
              <a:rPr lang="en-US" altLang="ja-JP" u="sng" dirty="0">
                <a:solidFill>
                  <a:srgbClr val="FF0000"/>
                </a:solidFill>
                <a:ea typeface="MS PGothic" charset="0"/>
              </a:rPr>
              <a:t>S</a:t>
            </a:r>
            <a:r>
              <a:rPr lang="en-US" altLang="ja-JP" dirty="0">
                <a:ea typeface="MS PGothic" charset="0"/>
              </a:rPr>
              <a:t>napshot, </a:t>
            </a:r>
            <a:r>
              <a:rPr lang="en-US" altLang="ja-JP" u="sng" dirty="0">
                <a:solidFill>
                  <a:srgbClr val="FF0000"/>
                </a:solidFill>
                <a:ea typeface="MS PGothic" charset="0"/>
              </a:rPr>
              <a:t>A</a:t>
            </a:r>
            <a:r>
              <a:rPr lang="en-US" altLang="ja-JP" dirty="0">
                <a:ea typeface="MS PGothic" charset="0"/>
              </a:rPr>
              <a:t>rchiving, and </a:t>
            </a:r>
            <a:r>
              <a:rPr lang="en-US" altLang="ja-JP" u="sng" dirty="0">
                <a:solidFill>
                  <a:srgbClr val="FF0000"/>
                </a:solidFill>
                <a:ea typeface="MS PGothic" charset="0"/>
              </a:rPr>
              <a:t>R</a:t>
            </a:r>
            <a:r>
              <a:rPr lang="en-US" altLang="ja-JP" dirty="0">
                <a:ea typeface="MS PGothic" charset="0"/>
              </a:rPr>
              <a:t>etrieve</a:t>
            </a:r>
          </a:p>
          <a:p>
            <a:pPr lvl="1"/>
            <a:r>
              <a:rPr lang="en-US" altLang="ja-JP" dirty="0">
                <a:ea typeface="MS PGothic" charset="0"/>
              </a:rPr>
              <a:t>EPICS </a:t>
            </a:r>
            <a:r>
              <a:rPr lang="en-US" altLang="ja-JP" dirty="0">
                <a:solidFill>
                  <a:srgbClr val="FF0000"/>
                </a:solidFill>
                <a:ea typeface="MS PGothic" charset="0"/>
              </a:rPr>
              <a:t>V4</a:t>
            </a:r>
            <a:r>
              <a:rPr lang="en-US" altLang="ja-JP" dirty="0">
                <a:ea typeface="MS PGothic" charset="0"/>
              </a:rPr>
              <a:t> Service to snapshot machines</a:t>
            </a:r>
          </a:p>
          <a:p>
            <a:pPr lvl="2"/>
            <a:r>
              <a:rPr lang="en-US" altLang="ja-JP" dirty="0">
                <a:ea typeface="MS PGothic" charset="0"/>
              </a:rPr>
              <a:t>General purpose tool</a:t>
            </a:r>
          </a:p>
          <a:p>
            <a:pPr lvl="2"/>
            <a:r>
              <a:rPr lang="en-US" altLang="ja-JP" dirty="0">
                <a:ea typeface="MS PGothic" charset="0"/>
              </a:rPr>
              <a:t>Globally handle PVs distributed in different IOCs</a:t>
            </a:r>
          </a:p>
          <a:p>
            <a:pPr lvl="1"/>
            <a:r>
              <a:rPr lang="en-US" altLang="ja-JP" dirty="0">
                <a:ea typeface="MS PGothic" charset="0"/>
              </a:rPr>
              <a:t>Machine</a:t>
            </a:r>
          </a:p>
          <a:p>
            <a:pPr lvl="2"/>
            <a:r>
              <a:rPr lang="en-US" altLang="ja-JP" dirty="0">
                <a:ea typeface="MS PGothic" charset="0"/>
              </a:rPr>
              <a:t>A collection of EPICS PVs</a:t>
            </a:r>
          </a:p>
          <a:p>
            <a:pPr lvl="1"/>
            <a:r>
              <a:rPr lang="en-US" altLang="ja-JP" dirty="0">
                <a:ea typeface="MS PGothic" charset="0"/>
              </a:rPr>
              <a:t>Snapshot</a:t>
            </a:r>
          </a:p>
          <a:p>
            <a:pPr lvl="2"/>
            <a:r>
              <a:rPr lang="en-US" altLang="ja-JP" dirty="0">
                <a:ea typeface="MS PGothic" charset="0"/>
              </a:rPr>
              <a:t>Data at specific time point</a:t>
            </a:r>
          </a:p>
          <a:p>
            <a:pPr lvl="3"/>
            <a:r>
              <a:rPr lang="en-US" altLang="ja-JP" dirty="0">
                <a:latin typeface="Arial" charset="0"/>
                <a:ea typeface="MS PGothic" charset="0"/>
              </a:rPr>
              <a:t>Value, time stamp, connection status, alarm status, alarm severity</a:t>
            </a:r>
          </a:p>
          <a:p>
            <a:r>
              <a:rPr lang="en-US" altLang="ja-JP" dirty="0">
                <a:ea typeface="MS PGothic" charset="0"/>
              </a:rPr>
              <a:t>Similar, but different purpose tools</a:t>
            </a:r>
          </a:p>
          <a:p>
            <a:pPr lvl="1"/>
            <a:r>
              <a:rPr lang="en-US" altLang="ja-JP" dirty="0" err="1">
                <a:ea typeface="MS PGothic" charset="0"/>
              </a:rPr>
              <a:t>Autosave</a:t>
            </a:r>
            <a:endParaRPr lang="en-US" altLang="ja-JP" dirty="0">
              <a:ea typeface="MS PGothic" charset="0"/>
            </a:endParaRPr>
          </a:p>
          <a:p>
            <a:pPr lvl="2"/>
            <a:r>
              <a:rPr lang="en-US" altLang="ja-JP" dirty="0">
                <a:ea typeface="MS PGothic" charset="0"/>
              </a:rPr>
              <a:t>Single IOC </a:t>
            </a:r>
            <a:r>
              <a:rPr lang="en-US" altLang="ja-JP" dirty="0" err="1">
                <a:ea typeface="MS PGothic" charset="0"/>
              </a:rPr>
              <a:t>bumpless</a:t>
            </a:r>
            <a:r>
              <a:rPr lang="en-US" altLang="ja-JP" dirty="0">
                <a:ea typeface="MS PGothic" charset="0"/>
              </a:rPr>
              <a:t> rebooting</a:t>
            </a:r>
          </a:p>
          <a:p>
            <a:pPr lvl="1"/>
            <a:r>
              <a:rPr lang="en-US" altLang="ja-JP" dirty="0">
                <a:ea typeface="MS PGothic" charset="0"/>
              </a:rPr>
              <a:t>Archiver</a:t>
            </a:r>
          </a:p>
          <a:p>
            <a:pPr lvl="2"/>
            <a:r>
              <a:rPr lang="en-US" altLang="ja-JP" dirty="0">
                <a:ea typeface="MS PGothic" charset="0"/>
              </a:rPr>
              <a:t>Archive periodically</a:t>
            </a:r>
          </a:p>
          <a:p>
            <a:pPr lvl="2"/>
            <a:r>
              <a:rPr lang="en-US" altLang="ja-JP" dirty="0">
                <a:ea typeface="MS PGothic" charset="0"/>
              </a:rPr>
              <a:t>Save time serially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41" y="64487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MASAR Status Update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and </a:t>
            </a: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FRIB High Level Controls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Progress - </a:t>
            </a: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Guobao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Shen FRIB 2016-09-21</a:t>
            </a:r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9569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MASAR: Machine Snapshot, Archiving, and </a:t>
            </a:r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Core </a:t>
            </a:r>
            <a:r>
              <a:rPr lang="en-US" dirty="0"/>
              <a:t>features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Allows for the creation of user defined collection of PV’s across multiple IOCs called a MASAR configuration</a:t>
            </a:r>
          </a:p>
          <a:p>
            <a:r>
              <a:rPr lang="en-US" dirty="0"/>
              <a:t>Snapshot machine status for given configuration</a:t>
            </a:r>
          </a:p>
          <a:p>
            <a:r>
              <a:rPr lang="en-US" dirty="0"/>
              <a:t>Restore machine status back to snapshot point</a:t>
            </a:r>
          </a:p>
          <a:p>
            <a:r>
              <a:rPr lang="en-US" dirty="0"/>
              <a:t>Both snapshots and configurations can be tagged and queried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MASAR Architecture</a:t>
            </a:r>
            <a:endParaRPr lang="en-US" dirty="0"/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1532166" y="3398838"/>
            <a:ext cx="7015163" cy="80382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99FF"/>
              </a:gs>
              <a:gs pos="100000">
                <a:srgbClr val="042B7F"/>
              </a:gs>
            </a:gsLst>
            <a:lin ang="5400000"/>
          </a:gra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MASAR Server (EPICS V4 Engine)</a:t>
            </a:r>
            <a:endParaRPr lang="en-US" sz="1800" dirty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1532166" y="1831976"/>
            <a:ext cx="2429573" cy="4048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99FF"/>
              </a:gs>
              <a:gs pos="100000">
                <a:srgbClr val="042B7F"/>
              </a:gs>
            </a:gsLst>
            <a:lin ang="5400000"/>
          </a:gra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0" rIns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PyQt</a:t>
            </a:r>
            <a:endParaRPr lang="en-US" sz="1800" dirty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TextBox 26"/>
          <p:cNvSpPr txBox="1">
            <a:spLocks noChangeArrowheads="1"/>
          </p:cNvSpPr>
          <p:nvPr/>
        </p:nvSpPr>
        <p:spPr bwMode="auto">
          <a:xfrm>
            <a:off x="6915379" y="4781999"/>
            <a:ext cx="14271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322F31"/>
                </a:solidFill>
              </a:rPr>
              <a:t>Channel Access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5491391" y="4215262"/>
            <a:ext cx="3055938" cy="328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99FF"/>
              </a:gs>
              <a:gs pos="100000">
                <a:srgbClr val="042B7F"/>
              </a:gs>
            </a:gsLst>
            <a:lin ang="5400000"/>
          </a:gra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Gather/C++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6896329" y="4543874"/>
            <a:ext cx="0" cy="83819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1532166" y="2243138"/>
            <a:ext cx="4587875" cy="595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99FF"/>
              </a:gs>
              <a:gs pos="100000">
                <a:srgbClr val="042B7F"/>
              </a:gs>
            </a:gsLst>
            <a:lin ang="5400000"/>
          </a:gra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prstClr val="white">
                    <a:lumMod val="85000"/>
                  </a:prstClr>
                </a:solidFill>
              </a:rPr>
              <a:t>MASAR Client Python Library </a:t>
            </a:r>
            <a:r>
              <a:rPr lang="en-US" sz="16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16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</a:br>
            <a:r>
              <a:rPr lang="en-US" sz="1600" dirty="0" err="1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pvAccess</a:t>
            </a:r>
            <a:r>
              <a:rPr lang="en-US" sz="1600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 Client</a:t>
            </a:r>
            <a:endParaRPr lang="en-US" sz="1600" dirty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5491391" y="3024188"/>
            <a:ext cx="9334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45720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</a:rPr>
              <a:t>pvAccess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1536929" y="4215262"/>
            <a:ext cx="3878262" cy="328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99FF"/>
              </a:gs>
              <a:gs pos="100000">
                <a:srgbClr val="042B7F"/>
              </a:gs>
            </a:gsLst>
            <a:lin ang="5400000"/>
          </a:gra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DSL-PY </a:t>
            </a:r>
            <a:r>
              <a:rPr lang="en-US" sz="1800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Module (C++ &lt;-&gt;Python)</a:t>
            </a:r>
            <a:endParaRPr lang="en-US" sz="1800" dirty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1551216" y="4547048"/>
            <a:ext cx="3863975" cy="835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99FF"/>
              </a:gs>
              <a:gs pos="100000">
                <a:srgbClr val="042B7F"/>
              </a:gs>
            </a:gsLst>
            <a:lin ang="5400000"/>
          </a:gra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PYMASAR </a:t>
            </a:r>
            <a:r>
              <a:rPr lang="en-US" sz="1800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(Python)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  SQLite</a:t>
            </a:r>
            <a:endParaRPr lang="en-US" dirty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>
            <a:spLocks noChangeArrowheads="1"/>
          </p:cNvSpPr>
          <p:nvPr/>
        </p:nvSpPr>
        <p:spPr bwMode="auto">
          <a:xfrm>
            <a:off x="3961739" y="1825626"/>
            <a:ext cx="2158302" cy="404812"/>
          </a:xfrm>
          <a:prstGeom prst="roundRect">
            <a:avLst>
              <a:gd name="adj" fmla="val 16667"/>
            </a:avLst>
          </a:prstGeom>
          <a:solidFill>
            <a:srgbClr val="7CA553"/>
          </a:soli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0" rIns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Scripting</a:t>
            </a: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>
            <a:off x="1551216" y="2557463"/>
            <a:ext cx="4568825" cy="238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Snip Same Side Corner Rectangle 112"/>
          <p:cNvSpPr>
            <a:spLocks/>
          </p:cNvSpPr>
          <p:nvPr/>
        </p:nvSpPr>
        <p:spPr bwMode="auto">
          <a:xfrm>
            <a:off x="6493104" y="5334449"/>
            <a:ext cx="774700" cy="415925"/>
          </a:xfrm>
          <a:custGeom>
            <a:avLst/>
            <a:gdLst>
              <a:gd name="T0" fmla="*/ 69322 w 774546"/>
              <a:gd name="T1" fmla="*/ 0 h 415841"/>
              <a:gd name="T2" fmla="*/ 705378 w 774546"/>
              <a:gd name="T3" fmla="*/ 0 h 415841"/>
              <a:gd name="T4" fmla="*/ 774700 w 774546"/>
              <a:gd name="T5" fmla="*/ 69322 h 415841"/>
              <a:gd name="T6" fmla="*/ 774700 w 774546"/>
              <a:gd name="T7" fmla="*/ 415925 h 415841"/>
              <a:gd name="T8" fmla="*/ 774700 w 774546"/>
              <a:gd name="T9" fmla="*/ 415925 h 415841"/>
              <a:gd name="T10" fmla="*/ 0 w 774546"/>
              <a:gd name="T11" fmla="*/ 415925 h 415841"/>
              <a:gd name="T12" fmla="*/ 0 w 774546"/>
              <a:gd name="T13" fmla="*/ 415925 h 415841"/>
              <a:gd name="T14" fmla="*/ 0 w 774546"/>
              <a:gd name="T15" fmla="*/ 69322 h 415841"/>
              <a:gd name="T16" fmla="*/ 69322 w 774546"/>
              <a:gd name="T17" fmla="*/ 0 h 415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74546"/>
              <a:gd name="T28" fmla="*/ 0 h 415841"/>
              <a:gd name="T29" fmla="*/ 774546 w 774546"/>
              <a:gd name="T30" fmla="*/ 415841 h 4158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74546" h="415841">
                <a:moveTo>
                  <a:pt x="69308" y="0"/>
                </a:moveTo>
                <a:lnTo>
                  <a:pt x="705238" y="0"/>
                </a:lnTo>
                <a:lnTo>
                  <a:pt x="774546" y="69308"/>
                </a:lnTo>
                <a:lnTo>
                  <a:pt x="774546" y="415841"/>
                </a:lnTo>
                <a:lnTo>
                  <a:pt x="0" y="415841"/>
                </a:lnTo>
                <a:lnTo>
                  <a:pt x="0" y="69308"/>
                </a:lnTo>
                <a:lnTo>
                  <a:pt x="69308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7C6DB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0" rIns="0" bIns="0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IOC</a:t>
            </a:r>
          </a:p>
        </p:txBody>
      </p:sp>
      <p:cxnSp>
        <p:nvCxnSpPr>
          <p:cNvPr id="53" name="Straight Connector 52"/>
          <p:cNvCxnSpPr>
            <a:cxnSpLocks noChangeShapeType="1"/>
          </p:cNvCxnSpPr>
          <p:nvPr/>
        </p:nvCxnSpPr>
        <p:spPr bwMode="auto">
          <a:xfrm>
            <a:off x="5910491" y="5093149"/>
            <a:ext cx="19446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5931129" y="5093149"/>
            <a:ext cx="0" cy="2889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Snip Same Side Corner Rectangle 115"/>
          <p:cNvSpPr>
            <a:spLocks/>
          </p:cNvSpPr>
          <p:nvPr/>
        </p:nvSpPr>
        <p:spPr bwMode="auto">
          <a:xfrm>
            <a:off x="5531079" y="5334449"/>
            <a:ext cx="774700" cy="415925"/>
          </a:xfrm>
          <a:custGeom>
            <a:avLst/>
            <a:gdLst>
              <a:gd name="T0" fmla="*/ 69322 w 774546"/>
              <a:gd name="T1" fmla="*/ 0 h 415841"/>
              <a:gd name="T2" fmla="*/ 705378 w 774546"/>
              <a:gd name="T3" fmla="*/ 0 h 415841"/>
              <a:gd name="T4" fmla="*/ 774700 w 774546"/>
              <a:gd name="T5" fmla="*/ 69322 h 415841"/>
              <a:gd name="T6" fmla="*/ 774700 w 774546"/>
              <a:gd name="T7" fmla="*/ 415925 h 415841"/>
              <a:gd name="T8" fmla="*/ 774700 w 774546"/>
              <a:gd name="T9" fmla="*/ 415925 h 415841"/>
              <a:gd name="T10" fmla="*/ 0 w 774546"/>
              <a:gd name="T11" fmla="*/ 415925 h 415841"/>
              <a:gd name="T12" fmla="*/ 0 w 774546"/>
              <a:gd name="T13" fmla="*/ 415925 h 415841"/>
              <a:gd name="T14" fmla="*/ 0 w 774546"/>
              <a:gd name="T15" fmla="*/ 69322 h 415841"/>
              <a:gd name="T16" fmla="*/ 69322 w 774546"/>
              <a:gd name="T17" fmla="*/ 0 h 415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74546"/>
              <a:gd name="T28" fmla="*/ 0 h 415841"/>
              <a:gd name="T29" fmla="*/ 774546 w 774546"/>
              <a:gd name="T30" fmla="*/ 415841 h 4158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74546" h="415841">
                <a:moveTo>
                  <a:pt x="69308" y="0"/>
                </a:moveTo>
                <a:lnTo>
                  <a:pt x="705238" y="0"/>
                </a:lnTo>
                <a:lnTo>
                  <a:pt x="774546" y="69308"/>
                </a:lnTo>
                <a:lnTo>
                  <a:pt x="774546" y="415841"/>
                </a:lnTo>
                <a:lnTo>
                  <a:pt x="0" y="415841"/>
                </a:lnTo>
                <a:lnTo>
                  <a:pt x="0" y="69308"/>
                </a:lnTo>
                <a:lnTo>
                  <a:pt x="69308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7C6DB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0" rIns="0" bIns="0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IOC</a:t>
            </a:r>
          </a:p>
        </p:txBody>
      </p:sp>
      <p:cxnSp>
        <p:nvCxnSpPr>
          <p:cNvPr id="56" name="Straight Connector 55"/>
          <p:cNvCxnSpPr>
            <a:cxnSpLocks noChangeShapeType="1"/>
          </p:cNvCxnSpPr>
          <p:nvPr/>
        </p:nvCxnSpPr>
        <p:spPr bwMode="auto">
          <a:xfrm>
            <a:off x="7844066" y="5093149"/>
            <a:ext cx="0" cy="2889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" name="Snip Same Side Corner Rectangle 117"/>
          <p:cNvSpPr>
            <a:spLocks/>
          </p:cNvSpPr>
          <p:nvPr/>
        </p:nvSpPr>
        <p:spPr bwMode="auto">
          <a:xfrm>
            <a:off x="7463066" y="5334449"/>
            <a:ext cx="774700" cy="415925"/>
          </a:xfrm>
          <a:custGeom>
            <a:avLst/>
            <a:gdLst>
              <a:gd name="T0" fmla="*/ 69322 w 774546"/>
              <a:gd name="T1" fmla="*/ 0 h 415841"/>
              <a:gd name="T2" fmla="*/ 705378 w 774546"/>
              <a:gd name="T3" fmla="*/ 0 h 415841"/>
              <a:gd name="T4" fmla="*/ 774700 w 774546"/>
              <a:gd name="T5" fmla="*/ 69322 h 415841"/>
              <a:gd name="T6" fmla="*/ 774700 w 774546"/>
              <a:gd name="T7" fmla="*/ 415925 h 415841"/>
              <a:gd name="T8" fmla="*/ 774700 w 774546"/>
              <a:gd name="T9" fmla="*/ 415925 h 415841"/>
              <a:gd name="T10" fmla="*/ 0 w 774546"/>
              <a:gd name="T11" fmla="*/ 415925 h 415841"/>
              <a:gd name="T12" fmla="*/ 0 w 774546"/>
              <a:gd name="T13" fmla="*/ 415925 h 415841"/>
              <a:gd name="T14" fmla="*/ 0 w 774546"/>
              <a:gd name="T15" fmla="*/ 69322 h 415841"/>
              <a:gd name="T16" fmla="*/ 69322 w 774546"/>
              <a:gd name="T17" fmla="*/ 0 h 4158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74546"/>
              <a:gd name="T28" fmla="*/ 0 h 415841"/>
              <a:gd name="T29" fmla="*/ 774546 w 774546"/>
              <a:gd name="T30" fmla="*/ 415841 h 4158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74546" h="415841">
                <a:moveTo>
                  <a:pt x="69308" y="0"/>
                </a:moveTo>
                <a:lnTo>
                  <a:pt x="705238" y="0"/>
                </a:lnTo>
                <a:lnTo>
                  <a:pt x="774546" y="69308"/>
                </a:lnTo>
                <a:lnTo>
                  <a:pt x="774546" y="415841"/>
                </a:lnTo>
                <a:lnTo>
                  <a:pt x="0" y="415841"/>
                </a:lnTo>
                <a:lnTo>
                  <a:pt x="0" y="69308"/>
                </a:lnTo>
                <a:lnTo>
                  <a:pt x="69308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7C6DB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0" rIns="0" bIns="0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IOC</a:t>
            </a:r>
          </a:p>
        </p:txBody>
      </p: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1729940" y="3068638"/>
            <a:ext cx="6748272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>
            <a:off x="5242154" y="3068638"/>
            <a:ext cx="0" cy="330200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V="1">
            <a:off x="3508604" y="2838451"/>
            <a:ext cx="0" cy="230187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 flipV="1">
            <a:off x="7480529" y="2838451"/>
            <a:ext cx="0" cy="230187"/>
          </a:xfrm>
          <a:prstGeom prst="straightConnector1">
            <a:avLst/>
          </a:prstGeom>
          <a:noFill/>
          <a:ln w="25400">
            <a:solidFill>
              <a:srgbClr val="008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221640" y="1825625"/>
            <a:ext cx="2339975" cy="393241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CS-Studio/MASAR</a:t>
            </a:r>
            <a:endParaRPr lang="en-US" sz="1600" dirty="0">
              <a:solidFill>
                <a:prstClr val="white">
                  <a:lumMod val="8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6221641" y="2243138"/>
            <a:ext cx="2339975" cy="595313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rgbClr val="7C6DB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pvAccess</a:t>
            </a:r>
            <a:r>
              <a:rPr lang="en-US" sz="16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 Client </a:t>
            </a:r>
            <a:r>
              <a:rPr lang="en-US" sz="1600" dirty="0" smtClean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Library </a:t>
            </a:r>
            <a:r>
              <a:rPr lang="en-US" sz="1600" dirty="0">
                <a:solidFill>
                  <a:prstClr val="white">
                    <a:lumMod val="85000"/>
                  </a:prstClr>
                </a:solidFill>
                <a:latin typeface="Calibri"/>
                <a:ea typeface="+mn-ea"/>
                <a:cs typeface="+mn-cs"/>
              </a:rPr>
              <a:t>(Java)</a:t>
            </a:r>
          </a:p>
        </p:txBody>
      </p:sp>
      <p:cxnSp>
        <p:nvCxnSpPr>
          <p:cNvPr id="64" name="Straight Connector 63"/>
          <p:cNvCxnSpPr>
            <a:stCxn id="49" idx="1"/>
            <a:endCxn id="49" idx="3"/>
          </p:cNvCxnSpPr>
          <p:nvPr/>
        </p:nvCxnSpPr>
        <p:spPr>
          <a:xfrm>
            <a:off x="1551216" y="4964561"/>
            <a:ext cx="38639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89416" y="4964561"/>
            <a:ext cx="0" cy="417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5910491" y="5750374"/>
            <a:ext cx="0" cy="237744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6896329" y="5750374"/>
            <a:ext cx="0" cy="237744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7844066" y="5750374"/>
            <a:ext cx="0" cy="237744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Straight Connector 68"/>
          <p:cNvCxnSpPr>
            <a:cxnSpLocks noChangeShapeType="1"/>
          </p:cNvCxnSpPr>
          <p:nvPr/>
        </p:nvCxnSpPr>
        <p:spPr bwMode="auto">
          <a:xfrm>
            <a:off x="957296" y="5988118"/>
            <a:ext cx="814712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>
            <a:off x="975413" y="2015667"/>
            <a:ext cx="0" cy="3976914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  <a:endCxn id="42" idx="1"/>
          </p:cNvCxnSpPr>
          <p:nvPr/>
        </p:nvCxnSpPr>
        <p:spPr bwMode="auto">
          <a:xfrm>
            <a:off x="975413" y="2034382"/>
            <a:ext cx="556753" cy="0"/>
          </a:xfrm>
          <a:prstGeom prst="straightConnector1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925606" y="5653915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19030" y="4995925"/>
            <a:ext cx="112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MongoDB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 flipV="1">
            <a:off x="8561616" y="2015667"/>
            <a:ext cx="542800" cy="18715"/>
          </a:xfrm>
          <a:prstGeom prst="straightConnector1">
            <a:avLst/>
          </a:prstGeom>
          <a:noFill/>
          <a:ln w="25400">
            <a:solidFill>
              <a:srgbClr val="0000FF"/>
            </a:solidFill>
            <a:prstDash val="sysDash"/>
            <a:round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Straight Connector 74"/>
          <p:cNvCxnSpPr>
            <a:cxnSpLocks noChangeShapeType="1"/>
          </p:cNvCxnSpPr>
          <p:nvPr/>
        </p:nvCxnSpPr>
        <p:spPr bwMode="auto">
          <a:xfrm>
            <a:off x="9104416" y="2033588"/>
            <a:ext cx="0" cy="3976914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24041" y="64487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MASAR Status Update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and </a:t>
            </a: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FRIB High Level Controls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Progress - </a:t>
            </a: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Guobao </a:t>
            </a:r>
            <a:r>
              <a:rPr lang="en-US" dirty="0" smtClean="0">
                <a:latin typeface="Arial" pitchFamily="34" charset="0"/>
                <a:ea typeface="ＭＳ Ｐゴシック"/>
                <a:cs typeface="ＭＳ Ｐゴシック"/>
              </a:rPr>
              <a:t>Shen FRIB 2016-09-21</a:t>
            </a:r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139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6" grpId="0" animBg="1"/>
      <p:bldP spid="47" grpId="0"/>
      <p:bldP spid="48" grpId="0" animBg="1"/>
      <p:bldP spid="49" grpId="0" animBg="1"/>
      <p:bldP spid="50" grpId="0" animBg="1"/>
      <p:bldP spid="52" grpId="0" animBg="1"/>
      <p:bldP spid="55" grpId="0" animBg="1"/>
      <p:bldP spid="57" grpId="0" animBg="1"/>
      <p:bldP spid="62" grpId="0" animBg="1"/>
      <p:bldP spid="63" grpId="0" animBg="1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Restore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457200"/>
            <a:ext cx="3538251" cy="1600200"/>
          </a:xfrm>
        </p:spPr>
        <p:txBody>
          <a:bodyPr/>
          <a:lstStyle/>
          <a:p>
            <a:r>
              <a:rPr lang="en-US" dirty="0"/>
              <a:t>CS-STUDIO MASAR: Editor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538252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configuration of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err="1"/>
              <a:t>pv’s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</a:t>
            </a:r>
            <a:r>
              <a:rPr lang="en-US" dirty="0" err="1"/>
              <a:t>setpoint</a:t>
            </a:r>
            <a:r>
              <a:rPr lang="en-US" dirty="0"/>
              <a:t> and </a:t>
            </a:r>
            <a:r>
              <a:rPr lang="en-US" dirty="0" err="1"/>
              <a:t>readback</a:t>
            </a:r>
            <a:r>
              <a:rPr lang="en-US" dirty="0"/>
              <a:t> </a:t>
            </a:r>
            <a:r>
              <a:rPr lang="en-US" dirty="0" err="1"/>
              <a:t>pv’s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 </a:t>
            </a:r>
            <a:r>
              <a:rPr lang="en-US" dirty="0" err="1"/>
              <a:t>pv’s</a:t>
            </a:r>
            <a:r>
              <a:rPr lang="en-US" dirty="0"/>
              <a:t> that are to be excluded from restore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deltas</a:t>
            </a:r>
          </a:p>
        </p:txBody>
      </p:sp>
      <p:pic>
        <p:nvPicPr>
          <p:cNvPr id="9" name="Content Placeholder 8" descr="edi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40" y="457200"/>
            <a:ext cx="7465745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6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apsho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8358"/>
          </a:xfrm>
          <a:prstGeom prst="rect">
            <a:avLst/>
          </a:prstGeom>
        </p:spPr>
      </p:pic>
      <p:sp>
        <p:nvSpPr>
          <p:cNvPr id="3" name="Textfeld 5"/>
          <p:cNvSpPr txBox="1"/>
          <p:nvPr/>
        </p:nvSpPr>
        <p:spPr>
          <a:xfrm>
            <a:off x="1307723" y="6259828"/>
            <a:ext cx="772265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eaLnBrk="0" hangingPunct="0"/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Masar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cs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-studio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client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snapshot</a:t>
            </a:r>
            <a:r>
              <a:rPr lang="de-DE" sz="1600" cap="all" dirty="0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viewer</a:t>
            </a:r>
            <a:endParaRPr lang="de-DE" sz="1600" cap="all" dirty="0" smtClean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99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apshot-tu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8358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307723" y="6259828"/>
            <a:ext cx="772265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eaLnBrk="0" hangingPunct="0"/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Masar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cs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-studio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client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snapshot</a:t>
            </a:r>
            <a:r>
              <a:rPr lang="de-DE" sz="1600" cap="all" dirty="0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viewer</a:t>
            </a:r>
            <a:endParaRPr lang="de-DE" sz="1600" cap="all" dirty="0" smtClean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52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5"/>
          <p:cNvSpPr txBox="1"/>
          <p:nvPr/>
        </p:nvSpPr>
        <p:spPr>
          <a:xfrm>
            <a:off x="1307723" y="6259828"/>
            <a:ext cx="772265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eaLnBrk="0" hangingPunct="0"/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Masar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cs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-studio </a:t>
            </a:r>
            <a:r>
              <a:rPr lang="de-DE" sz="1600" cap="all" dirty="0" err="1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client</a:t>
            </a:r>
            <a:r>
              <a:rPr lang="de-DE" sz="1600" cap="all" dirty="0" smtClean="0">
                <a:solidFill>
                  <a:srgbClr val="60737F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snapshot</a:t>
            </a:r>
            <a:r>
              <a:rPr lang="de-DE" sz="1600" cap="all" dirty="0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 </a:t>
            </a:r>
            <a:r>
              <a:rPr lang="de-DE" sz="1600" cap="all" dirty="0" err="1" smtClean="0">
                <a:solidFill>
                  <a:srgbClr val="C7DE37"/>
                </a:solidFill>
                <a:latin typeface="Oswald Regular"/>
                <a:ea typeface="Milo-Medium"/>
                <a:cs typeface="Oswald Regular"/>
              </a:rPr>
              <a:t>viewer</a:t>
            </a:r>
            <a:endParaRPr lang="de-DE" sz="1600" cap="all" dirty="0" smtClean="0">
              <a:solidFill>
                <a:srgbClr val="C7DE37"/>
              </a:solidFill>
              <a:latin typeface="Oswald Regular"/>
              <a:ea typeface="Milo-Medium"/>
              <a:cs typeface="Oswald Regular"/>
            </a:endParaRPr>
          </a:p>
        </p:txBody>
      </p:sp>
      <p:pic>
        <p:nvPicPr>
          <p:cNvPr id="3" name="Picture 2" descr="snapshot-read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4" y="0"/>
            <a:ext cx="10447586" cy="60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363</Words>
  <Application>Microsoft Office PowerPoint</Application>
  <PresentationFormat>Widescreen</PresentationFormat>
  <Paragraphs>88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Calibri Light</vt:lpstr>
      <vt:lpstr>Milo-Medium</vt:lpstr>
      <vt:lpstr>Oswald Regular</vt:lpstr>
      <vt:lpstr>Office Theme</vt:lpstr>
      <vt:lpstr>MASAR</vt:lpstr>
      <vt:lpstr>MASAR</vt:lpstr>
      <vt:lpstr>MASAR: Machine Snapshot, Archiving, and Retrieve</vt:lpstr>
      <vt:lpstr>MASAR Architecture</vt:lpstr>
      <vt:lpstr>Save Restore Client</vt:lpstr>
      <vt:lpstr>CS-STUDIO MASAR: Editor</vt:lpstr>
      <vt:lpstr>PowerPoint Presentation</vt:lpstr>
      <vt:lpstr>PowerPoint Presentation</vt:lpstr>
      <vt:lpstr>PowerPoint Presentation</vt:lpstr>
      <vt:lpstr>PowerPoint Presentation</vt:lpstr>
      <vt:lpstr>Exercise</vt:lpstr>
      <vt:lpstr>MASAR service API</vt:lpstr>
      <vt:lpstr>Service calls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LogViewer</dc:title>
  <dc:creator>Kunal Shroff</dc:creator>
  <cp:lastModifiedBy>Kunal Shroff</cp:lastModifiedBy>
  <cp:revision>69</cp:revision>
  <dcterms:created xsi:type="dcterms:W3CDTF">2015-05-29T16:57:23Z</dcterms:created>
  <dcterms:modified xsi:type="dcterms:W3CDTF">2018-03-02T18:59:42Z</dcterms:modified>
</cp:coreProperties>
</file>