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65" r:id="rId4"/>
    <p:sldId id="257" r:id="rId5"/>
    <p:sldId id="258" r:id="rId6"/>
    <p:sldId id="262" r:id="rId7"/>
    <p:sldId id="280" r:id="rId8"/>
    <p:sldId id="261" r:id="rId9"/>
    <p:sldId id="278" r:id="rId10"/>
    <p:sldId id="279" r:id="rId11"/>
    <p:sldId id="266" r:id="rId12"/>
    <p:sldId id="267" r:id="rId13"/>
    <p:sldId id="268" r:id="rId14"/>
    <p:sldId id="281" r:id="rId15"/>
    <p:sldId id="282" r:id="rId16"/>
    <p:sldId id="269" r:id="rId17"/>
    <p:sldId id="270" r:id="rId18"/>
    <p:sldId id="287" r:id="rId19"/>
    <p:sldId id="276" r:id="rId20"/>
    <p:sldId id="273" r:id="rId21"/>
    <p:sldId id="283" r:id="rId22"/>
    <p:sldId id="275" r:id="rId23"/>
    <p:sldId id="272" r:id="rId24"/>
    <p:sldId id="271" r:id="rId25"/>
    <p:sldId id="284" r:id="rId26"/>
    <p:sldId id="286" r:id="rId27"/>
    <p:sldId id="274"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02" autoAdjust="0"/>
  </p:normalViewPr>
  <p:slideViewPr>
    <p:cSldViewPr snapToGrid="0">
      <p:cViewPr varScale="1">
        <p:scale>
          <a:sx n="93" d="100"/>
          <a:sy n="93" d="100"/>
        </p:scale>
        <p:origin x="84"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58045-9BC3-40C1-8277-459F7892E41D}" type="datetimeFigureOut">
              <a:rPr lang="en-US" smtClean="0"/>
              <a:t>3/21/2016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CCA2A-3AED-4AEA-A31E-1075358064B9}" type="slidenum">
              <a:rPr lang="en-US" smtClean="0"/>
              <a:t>‹#›</a:t>
            </a:fld>
            <a:endParaRPr lang="en-US"/>
          </a:p>
        </p:txBody>
      </p:sp>
    </p:spTree>
    <p:extLst>
      <p:ext uri="{BB962C8B-B14F-4D97-AF65-F5344CB8AC3E}">
        <p14:creationId xmlns:p14="http://schemas.microsoft.com/office/powerpoint/2010/main" val="335562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127.0.0.1:49237/help/topic/org.csstudio.opibuilder/html/Rules.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127.0.0.1:49237/help/topic/org.csstudio.opibuilder/html/Script.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127.0.0.1:49237/help/topic/org.csstudio.opibuilder/html/script/AccessWidget.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BOY</a:t>
            </a:r>
            <a:r>
              <a:rPr lang="en-US" baseline="0" dirty="0" smtClean="0"/>
              <a:t> editor and runtime</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a:t>
            </a:fld>
            <a:endParaRPr lang="en-US"/>
          </a:p>
        </p:txBody>
      </p:sp>
    </p:spTree>
    <p:extLst>
      <p:ext uri="{BB962C8B-B14F-4D97-AF65-F5344CB8AC3E}">
        <p14:creationId xmlns:p14="http://schemas.microsoft.com/office/powerpoint/2010/main" val="3848055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11</a:t>
            </a:fld>
            <a:endParaRPr lang="en-US"/>
          </a:p>
        </p:txBody>
      </p:sp>
    </p:spTree>
    <p:extLst>
      <p:ext uri="{BB962C8B-B14F-4D97-AF65-F5344CB8AC3E}">
        <p14:creationId xmlns:p14="http://schemas.microsoft.com/office/powerpoint/2010/main" val="53533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BOY editor</a:t>
            </a:r>
          </a:p>
          <a:p>
            <a:r>
              <a:rPr lang="en-US" dirty="0" smtClean="0"/>
              <a:t>1. menu: …. Open </a:t>
            </a:r>
            <a:r>
              <a:rPr lang="en-US" dirty="0" err="1" smtClean="0"/>
              <a:t>opi</a:t>
            </a:r>
            <a:r>
              <a:rPr lang="en-US" dirty="0" smtClean="0"/>
              <a:t> editor perspective</a:t>
            </a:r>
          </a:p>
          <a:p>
            <a:endParaRPr lang="en-US" dirty="0" smtClean="0"/>
          </a:p>
          <a:p>
            <a:r>
              <a:rPr lang="en-US" dirty="0" smtClean="0"/>
              <a:t>Explain </a:t>
            </a:r>
            <a:r>
              <a:rPr lang="en-US" dirty="0" err="1" smtClean="0"/>
              <a:t>opi</a:t>
            </a:r>
            <a:r>
              <a:rPr lang="en-US" baseline="0" dirty="0" smtClean="0"/>
              <a:t> editor perspective</a:t>
            </a:r>
          </a:p>
          <a:p>
            <a:endParaRPr lang="en-US" baseline="0" dirty="0" smtClean="0"/>
          </a:p>
          <a:p>
            <a:r>
              <a:rPr lang="en-US" b="1" dirty="0" smtClean="0"/>
              <a:t>Navigator: </a:t>
            </a:r>
            <a:r>
              <a:rPr lang="en-US" dirty="0" smtClean="0"/>
              <a:t>help to organize the files in the workspace.</a:t>
            </a:r>
          </a:p>
          <a:p>
            <a:r>
              <a:rPr lang="en-US" b="1" dirty="0" smtClean="0"/>
              <a:t>Outline: </a:t>
            </a:r>
            <a:r>
              <a:rPr lang="en-US" dirty="0" smtClean="0"/>
              <a:t>provides a synoptic view of the editing OPI.</a:t>
            </a:r>
          </a:p>
          <a:p>
            <a:r>
              <a:rPr lang="en-US" b="1" dirty="0" smtClean="0"/>
              <a:t>Console: </a:t>
            </a:r>
            <a:r>
              <a:rPr lang="en-US" dirty="0" smtClean="0"/>
              <a:t>display information such as error, warning or general information to user.</a:t>
            </a:r>
          </a:p>
          <a:p>
            <a:r>
              <a:rPr lang="en-US" b="1" dirty="0" smtClean="0"/>
              <a:t>Properties Sheet: </a:t>
            </a:r>
            <a:r>
              <a:rPr lang="en-US" dirty="0" smtClean="0"/>
              <a:t>set properties for selected widget or common properties for multiple selected widgets</a:t>
            </a:r>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12</a:t>
            </a:fld>
            <a:endParaRPr lang="en-US"/>
          </a:p>
        </p:txBody>
      </p:sp>
    </p:spTree>
    <p:extLst>
      <p:ext uri="{BB962C8B-B14F-4D97-AF65-F5344CB8AC3E}">
        <p14:creationId xmlns:p14="http://schemas.microsoft.com/office/powerpoint/2010/main" val="15450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CSS project create a new </a:t>
            </a:r>
            <a:r>
              <a:rPr lang="en-US" dirty="0" err="1" smtClean="0"/>
              <a:t>opi</a:t>
            </a:r>
            <a:r>
              <a:rPr lang="en-US" dirty="0" smtClean="0"/>
              <a:t> file</a:t>
            </a:r>
          </a:p>
          <a:p>
            <a:r>
              <a:rPr lang="en-US" dirty="0" smtClean="0"/>
              <a:t>A</a:t>
            </a:r>
            <a:r>
              <a:rPr lang="en-US" baseline="0" dirty="0" smtClean="0"/>
              <a:t> test screen – with a single text update </a:t>
            </a:r>
            <a:r>
              <a:rPr lang="en-US" baseline="0" dirty="0" err="1" smtClean="0"/>
              <a:t>pv</a:t>
            </a:r>
            <a:endParaRPr lang="en-US" baseline="0" dirty="0" smtClean="0"/>
          </a:p>
          <a:p>
            <a:r>
              <a:rPr lang="en-US" baseline="0" dirty="0" smtClean="0"/>
              <a:t>sim://sine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13</a:t>
            </a:fld>
            <a:endParaRPr lang="en-US"/>
          </a:p>
        </p:txBody>
      </p:sp>
    </p:spTree>
    <p:extLst>
      <p:ext uri="{BB962C8B-B14F-4D97-AF65-F5344CB8AC3E}">
        <p14:creationId xmlns:p14="http://schemas.microsoft.com/office/powerpoint/2010/main" val="413731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CSS project create a new </a:t>
            </a:r>
            <a:r>
              <a:rPr lang="en-US" dirty="0" err="1" smtClean="0"/>
              <a:t>opi</a:t>
            </a:r>
            <a:r>
              <a:rPr lang="en-US" dirty="0" smtClean="0"/>
              <a:t> file</a:t>
            </a:r>
          </a:p>
          <a:p>
            <a:r>
              <a:rPr lang="en-US" dirty="0" smtClean="0"/>
              <a:t>A</a:t>
            </a:r>
            <a:r>
              <a:rPr lang="en-US" baseline="0" dirty="0" smtClean="0"/>
              <a:t> test screen – with a single text update </a:t>
            </a:r>
            <a:r>
              <a:rPr lang="en-US" baseline="0" dirty="0" err="1" smtClean="0"/>
              <a:t>pv</a:t>
            </a:r>
            <a:endParaRPr lang="en-US" baseline="0" dirty="0" smtClean="0"/>
          </a:p>
          <a:p>
            <a:r>
              <a:rPr lang="en-US" baseline="0" dirty="0" smtClean="0"/>
              <a:t>sim://sine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14</a:t>
            </a:fld>
            <a:endParaRPr lang="en-US"/>
          </a:p>
        </p:txBody>
      </p:sp>
    </p:spTree>
    <p:extLst>
      <p:ext uri="{BB962C8B-B14F-4D97-AF65-F5344CB8AC3E}">
        <p14:creationId xmlns:p14="http://schemas.microsoft.com/office/powerpoint/2010/main" val="1392130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15</a:t>
            </a:fld>
            <a:endParaRPr lang="en-US"/>
          </a:p>
        </p:txBody>
      </p:sp>
    </p:spTree>
    <p:extLst>
      <p:ext uri="{BB962C8B-B14F-4D97-AF65-F5344CB8AC3E}">
        <p14:creationId xmlns:p14="http://schemas.microsoft.com/office/powerpoint/2010/main" val="214913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Widget properties</a:t>
            </a:r>
          </a:p>
          <a:p>
            <a:endParaRPr lang="en-US" dirty="0" smtClean="0"/>
          </a:p>
          <a:p>
            <a:r>
              <a:rPr lang="en-US" baseline="0" dirty="0" smtClean="0"/>
              <a:t>Basic configurations</a:t>
            </a:r>
          </a:p>
          <a:p>
            <a:r>
              <a:rPr lang="en-US" baseline="0" dirty="0" smtClean="0"/>
              <a:t>Alarm</a:t>
            </a:r>
          </a:p>
          <a:p>
            <a:r>
              <a:rPr lang="en-US" baseline="0" dirty="0" smtClean="0"/>
              <a:t>Display limits</a:t>
            </a:r>
          </a:p>
          <a:p>
            <a:endParaRPr lang="en-US" dirty="0" smtClean="0"/>
          </a:p>
          <a:p>
            <a:endParaRPr lang="en-US" dirty="0" smtClean="0"/>
          </a:p>
          <a:p>
            <a:r>
              <a:rPr lang="en-US" dirty="0" smtClean="0"/>
              <a:t>Display</a:t>
            </a:r>
          </a:p>
          <a:p>
            <a:r>
              <a:rPr lang="en-US" dirty="0" smtClean="0"/>
              <a:t>Format</a:t>
            </a:r>
          </a:p>
          <a:p>
            <a:endParaRPr lang="en-US" dirty="0" smtClean="0"/>
          </a:p>
          <a:p>
            <a:r>
              <a:rPr lang="en-US" b="1" dirty="0" smtClean="0"/>
              <a:t>Basic </a:t>
            </a:r>
            <a:endParaRPr lang="en-US" dirty="0" smtClean="0"/>
          </a:p>
          <a:p>
            <a:pPr lvl="1"/>
            <a:r>
              <a:rPr lang="en-US" dirty="0" smtClean="0"/>
              <a:t>Name(name). The name of the widget. </a:t>
            </a:r>
          </a:p>
          <a:p>
            <a:pPr lvl="1"/>
            <a:r>
              <a:rPr lang="en-US" dirty="0" smtClean="0"/>
              <a:t>Widget Type(</a:t>
            </a:r>
            <a:r>
              <a:rPr lang="en-US" dirty="0" err="1" smtClean="0"/>
              <a:t>widget_type</a:t>
            </a:r>
            <a:r>
              <a:rPr lang="en-US" dirty="0" smtClean="0"/>
              <a:t>). The type of the widget. This property that is not editable. The name and type of the selected widget will also be displayed on the status bar. </a:t>
            </a:r>
          </a:p>
          <a:p>
            <a:r>
              <a:rPr lang="en-US" b="1" dirty="0" smtClean="0"/>
              <a:t>Behavior </a:t>
            </a:r>
            <a:endParaRPr lang="en-US" dirty="0" smtClean="0"/>
          </a:p>
          <a:p>
            <a:pPr lvl="1"/>
            <a:r>
              <a:rPr lang="en-US" dirty="0" smtClean="0"/>
              <a:t>Actions(actions). The actions </a:t>
            </a:r>
            <a:r>
              <a:rPr lang="en-US" dirty="0" err="1" smtClean="0"/>
              <a:t>assocaited</a:t>
            </a:r>
            <a:r>
              <a:rPr lang="en-US" dirty="0" smtClean="0"/>
              <a:t> with the widget. </a:t>
            </a:r>
          </a:p>
          <a:p>
            <a:pPr lvl="1"/>
            <a:r>
              <a:rPr lang="en-US" dirty="0" smtClean="0"/>
              <a:t>Enabled(enabled). A disabled control widget is not </a:t>
            </a:r>
            <a:r>
              <a:rPr lang="en-US" dirty="0" err="1" smtClean="0"/>
              <a:t>operatable</a:t>
            </a:r>
            <a:r>
              <a:rPr lang="en-US" dirty="0" smtClean="0"/>
              <a:t>. </a:t>
            </a:r>
          </a:p>
          <a:p>
            <a:pPr lvl="1"/>
            <a:r>
              <a:rPr lang="en-US" dirty="0" smtClean="0"/>
              <a:t>Rules(rules). The </a:t>
            </a:r>
            <a:r>
              <a:rPr lang="en-US" dirty="0" smtClean="0">
                <a:hlinkClick r:id="rId3"/>
              </a:rPr>
              <a:t>rules </a:t>
            </a:r>
            <a:r>
              <a:rPr lang="en-US" dirty="0" smtClean="0"/>
              <a:t>attached to the widget. </a:t>
            </a:r>
          </a:p>
          <a:p>
            <a:pPr lvl="1"/>
            <a:r>
              <a:rPr lang="en-US" dirty="0" smtClean="0"/>
              <a:t>Scripts(scripts). The </a:t>
            </a:r>
            <a:r>
              <a:rPr lang="en-US" dirty="0" smtClean="0">
                <a:hlinkClick r:id="rId4"/>
              </a:rPr>
              <a:t>scripts </a:t>
            </a:r>
            <a:r>
              <a:rPr lang="en-US" dirty="0" smtClean="0"/>
              <a:t>attached to the widget. </a:t>
            </a:r>
          </a:p>
          <a:p>
            <a:pPr lvl="1"/>
            <a:r>
              <a:rPr lang="en-US" dirty="0" smtClean="0"/>
              <a:t>Visible(visible). Visibility of the widget. </a:t>
            </a:r>
          </a:p>
          <a:p>
            <a:r>
              <a:rPr lang="en-US" b="1" dirty="0" smtClean="0"/>
              <a:t>Border </a:t>
            </a:r>
            <a:endParaRPr lang="en-US" dirty="0" smtClean="0"/>
          </a:p>
          <a:p>
            <a:pPr lvl="1"/>
            <a:r>
              <a:rPr lang="en-US" dirty="0" smtClean="0"/>
              <a:t>Border Color(</a:t>
            </a:r>
            <a:r>
              <a:rPr lang="en-US" dirty="0" err="1" smtClean="0"/>
              <a:t>border_color</a:t>
            </a:r>
            <a:r>
              <a:rPr lang="en-US" dirty="0" smtClean="0"/>
              <a:t>). The color of the border. </a:t>
            </a:r>
          </a:p>
          <a:p>
            <a:pPr lvl="1"/>
            <a:r>
              <a:rPr lang="en-US" dirty="0" smtClean="0"/>
              <a:t>Border Style(</a:t>
            </a:r>
            <a:r>
              <a:rPr lang="en-US" dirty="0" err="1" smtClean="0"/>
              <a:t>border_style</a:t>
            </a:r>
            <a:r>
              <a:rPr lang="en-US" dirty="0" smtClean="0"/>
              <a:t>). The style of the border. </a:t>
            </a:r>
          </a:p>
          <a:p>
            <a:pPr lvl="1"/>
            <a:r>
              <a:rPr lang="en-US" dirty="0" smtClean="0"/>
              <a:t>Border width(</a:t>
            </a:r>
            <a:r>
              <a:rPr lang="en-US" dirty="0" err="1" smtClean="0"/>
              <a:t>border_width</a:t>
            </a:r>
            <a:r>
              <a:rPr lang="en-US" dirty="0" smtClean="0"/>
              <a:t>). The width of the border. Only meaningful for line or dot line styles. </a:t>
            </a:r>
          </a:p>
          <a:p>
            <a:r>
              <a:rPr lang="en-US" b="1" dirty="0" smtClean="0"/>
              <a:t>Display </a:t>
            </a:r>
            <a:endParaRPr lang="en-US" dirty="0" smtClean="0"/>
          </a:p>
          <a:p>
            <a:pPr lvl="1"/>
            <a:r>
              <a:rPr lang="en-US" dirty="0" smtClean="0"/>
              <a:t>Background Color(</a:t>
            </a:r>
            <a:r>
              <a:rPr lang="en-US" dirty="0" err="1" smtClean="0"/>
              <a:t>background_color</a:t>
            </a:r>
            <a:r>
              <a:rPr lang="en-US" dirty="0" smtClean="0"/>
              <a:t>). Color of Background. </a:t>
            </a:r>
          </a:p>
          <a:p>
            <a:pPr lvl="1"/>
            <a:r>
              <a:rPr lang="en-US" dirty="0" smtClean="0"/>
              <a:t>Foreground Color(</a:t>
            </a:r>
            <a:r>
              <a:rPr lang="en-US" dirty="0" err="1" smtClean="0"/>
              <a:t>foreground_color</a:t>
            </a:r>
            <a:r>
              <a:rPr lang="en-US" dirty="0" smtClean="0"/>
              <a:t>). Color of foreground. In most cases, it is the font color too. </a:t>
            </a:r>
          </a:p>
          <a:p>
            <a:pPr lvl="1"/>
            <a:r>
              <a:rPr lang="en-US" dirty="0" smtClean="0"/>
              <a:t>Tooltip(tooltip). Tooltip of the widget. Macros are allowed and can be updated when tooltip is shown again. The property macro $(</a:t>
            </a:r>
            <a:r>
              <a:rPr lang="en-US" dirty="0" err="1" smtClean="0"/>
              <a:t>pv_value</a:t>
            </a:r>
            <a:r>
              <a:rPr lang="en-US" dirty="0" smtClean="0"/>
              <a:t>) could be used to show the PV value which has timestamp, value, severity and status. </a:t>
            </a:r>
          </a:p>
          <a:p>
            <a:r>
              <a:rPr lang="en-US" b="1" dirty="0" smtClean="0"/>
              <a:t>Position </a:t>
            </a:r>
            <a:endParaRPr lang="en-US" dirty="0" smtClean="0"/>
          </a:p>
          <a:p>
            <a:pPr lvl="1"/>
            <a:r>
              <a:rPr lang="en-US" dirty="0" smtClean="0"/>
              <a:t>Height(height). The height of the widget in pixels. </a:t>
            </a:r>
          </a:p>
          <a:p>
            <a:pPr lvl="1"/>
            <a:r>
              <a:rPr lang="en-US" dirty="0" smtClean="0"/>
              <a:t>Width(width). The width of the widget in pixels. </a:t>
            </a:r>
          </a:p>
          <a:p>
            <a:pPr lvl="1"/>
            <a:r>
              <a:rPr lang="en-US" dirty="0" smtClean="0"/>
              <a:t>X(x). X location coordinate in pixels. The zero point of the coordinate system is on the left-top </a:t>
            </a:r>
            <a:r>
              <a:rPr lang="en-US" dirty="0" err="1" smtClean="0"/>
              <a:t>cornor</a:t>
            </a:r>
            <a:r>
              <a:rPr lang="en-US" dirty="0" smtClean="0"/>
              <a:t>. Negative coordinate is allowed, but is not recommended. </a:t>
            </a:r>
          </a:p>
          <a:p>
            <a:pPr lvl="1"/>
            <a:r>
              <a:rPr lang="en-US" dirty="0" smtClean="0"/>
              <a:t>Y(y). Y location coordinate in pixels </a:t>
            </a:r>
          </a:p>
          <a:p>
            <a:pPr lvl="1"/>
            <a:r>
              <a:rPr lang="en-US" dirty="0" smtClean="0"/>
              <a:t>Scale Options (</a:t>
            </a:r>
            <a:r>
              <a:rPr lang="en-US" dirty="0" err="1" smtClean="0"/>
              <a:t>scale_options</a:t>
            </a:r>
            <a:r>
              <a:rPr lang="en-US" dirty="0" smtClean="0"/>
              <a:t>). The options to control the scale behavior of the widget.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16</a:t>
            </a:fld>
            <a:endParaRPr lang="en-US"/>
          </a:p>
        </p:txBody>
      </p:sp>
    </p:spTree>
    <p:extLst>
      <p:ext uri="{BB962C8B-B14F-4D97-AF65-F5344CB8AC3E}">
        <p14:creationId xmlns:p14="http://schemas.microsoft.com/office/powerpoint/2010/main" val="108548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another widget, </a:t>
            </a:r>
          </a:p>
          <a:p>
            <a:r>
              <a:rPr lang="en-US" dirty="0" smtClean="0"/>
              <a:t>Show alignment tools</a:t>
            </a:r>
          </a:p>
          <a:p>
            <a:endParaRPr lang="en-US" dirty="0" smtClean="0"/>
          </a:p>
          <a:p>
            <a:r>
              <a:rPr lang="en-US" dirty="0" smtClean="0"/>
              <a:t>Copy</a:t>
            </a:r>
            <a:r>
              <a:rPr lang="en-US" baseline="0" dirty="0" smtClean="0"/>
              <a:t> and paste properties</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17</a:t>
            </a:fld>
            <a:endParaRPr lang="en-US"/>
          </a:p>
        </p:txBody>
      </p:sp>
    </p:spTree>
    <p:extLst>
      <p:ext uri="{BB962C8B-B14F-4D97-AF65-F5344CB8AC3E}">
        <p14:creationId xmlns:p14="http://schemas.microsoft.com/office/powerpoint/2010/main" val="99818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LED</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19</a:t>
            </a:fld>
            <a:endParaRPr lang="en-US"/>
          </a:p>
        </p:txBody>
      </p:sp>
    </p:spTree>
    <p:extLst>
      <p:ext uri="{BB962C8B-B14F-4D97-AF65-F5344CB8AC3E}">
        <p14:creationId xmlns:p14="http://schemas.microsoft.com/office/powerpoint/2010/main" val="980906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Actions button </a:t>
            </a:r>
          </a:p>
          <a:p>
            <a:r>
              <a:rPr lang="en-US" b="1" dirty="0" smtClean="0"/>
              <a:t>Action </a:t>
            </a:r>
          </a:p>
          <a:p>
            <a:r>
              <a:rPr lang="en-US" dirty="0" smtClean="0"/>
              <a:t>Actions can be attached to any widget so that actions can be executed from that widget. They are configured from the Actions Property. There are several types of actions that can be associated with any type of widget. You may also add </a:t>
            </a:r>
            <a:r>
              <a:rPr lang="en-US" dirty="0" err="1" smtClean="0"/>
              <a:t>customzied</a:t>
            </a:r>
            <a:r>
              <a:rPr lang="en-US" dirty="0" smtClean="0"/>
              <a:t> action through Eclipse plugin mechanism. </a:t>
            </a:r>
          </a:p>
          <a:p>
            <a:r>
              <a:rPr lang="en-US" b="1" dirty="0" smtClean="0"/>
              <a:t>Open OPI</a:t>
            </a:r>
            <a:r>
              <a:rPr lang="en-US" dirty="0" smtClean="0"/>
              <a:t> Open a related OPI. If </a:t>
            </a:r>
            <a:r>
              <a:rPr lang="en-US" dirty="0" err="1" smtClean="0"/>
              <a:t>Repalce</a:t>
            </a:r>
            <a:r>
              <a:rPr lang="en-US" dirty="0" smtClean="0"/>
              <a:t> is selected, it will replace the current OPI. You can send macros to the OPI to be opened by setting the Macros property. If a widget has this action hooked to its mouse click event, user will also be able to open the related OPI from its context menu: Open, Open in New Tab or Open in New Window. Or user can hold the Ctrl/Shift key while clicking on the widget to open the related OPI in new Tab/Window.</a:t>
            </a:r>
          </a:p>
          <a:p>
            <a:r>
              <a:rPr lang="en-US" b="1" dirty="0" smtClean="0"/>
              <a:t>Open OPI in </a:t>
            </a:r>
            <a:r>
              <a:rPr lang="en-US" b="1" dirty="0" err="1" smtClean="0"/>
              <a:t>View</a:t>
            </a:r>
            <a:r>
              <a:rPr lang="en-US" dirty="0" err="1" smtClean="0"/>
              <a:t>Open</a:t>
            </a:r>
            <a:r>
              <a:rPr lang="en-US" dirty="0" smtClean="0"/>
              <a:t> an OPI in view. The view can be place in five possible positions: Left, Right, Top, Bottom or Detached. An undetached View can also be detached as standalone window floating on top by right clicking the view tab and click Detached. By clicking Detached again, you can put it back to the workbench window.</a:t>
            </a:r>
          </a:p>
          <a:p>
            <a:r>
              <a:rPr lang="en-US" b="1" dirty="0" smtClean="0"/>
              <a:t>Write PV</a:t>
            </a:r>
            <a:r>
              <a:rPr lang="en-US" dirty="0" smtClean="0"/>
              <a:t> Write a PV. If the widget is a button, it is recommended to set the PV name in the "PV Name" property of the widget, and use $(</a:t>
            </a:r>
            <a:r>
              <a:rPr lang="en-US" dirty="0" err="1" smtClean="0"/>
              <a:t>pv_name</a:t>
            </a:r>
            <a:r>
              <a:rPr lang="en-US" dirty="0" smtClean="0"/>
              <a:t>) as PV Name of the action. This will allow the PV getting connected on OPI startup instead of connecting to it on each write. If Confirm Message is not empty, a confirm dialog will pop up before writing the new value to PV. </a:t>
            </a:r>
          </a:p>
          <a:p>
            <a:r>
              <a:rPr lang="en-US" b="1" dirty="0" smtClean="0"/>
              <a:t>Execute Command</a:t>
            </a:r>
            <a:r>
              <a:rPr lang="en-US" dirty="0" smtClean="0"/>
              <a:t> Execute system command just as executing command from shell or command line on Windows. The command should be searchable from system PATH, otherwise, it should be a full path to the command. The output will be displayed in the console if there is. The property "Command Directory" is where the command will be executed. In most cases, you can just use the default directory which is user's home directory.</a:t>
            </a:r>
          </a:p>
          <a:p>
            <a:r>
              <a:rPr lang="en-US" b="1" dirty="0" smtClean="0"/>
              <a:t>Execute </a:t>
            </a:r>
            <a:r>
              <a:rPr lang="en-US" b="1" dirty="0" err="1" smtClean="0"/>
              <a:t>JavaScript</a:t>
            </a:r>
            <a:r>
              <a:rPr lang="en-US" dirty="0" err="1" smtClean="0"/>
              <a:t>Execute</a:t>
            </a:r>
            <a:r>
              <a:rPr lang="en-US" dirty="0" smtClean="0"/>
              <a:t> a </a:t>
            </a:r>
            <a:r>
              <a:rPr lang="en-US" dirty="0" err="1" smtClean="0"/>
              <a:t>Javascript</a:t>
            </a:r>
            <a:r>
              <a:rPr lang="en-US" dirty="0" smtClean="0"/>
              <a:t> file, in which there are two accessible objects: widget and display so that you can access the widget or the display. See </a:t>
            </a:r>
            <a:r>
              <a:rPr lang="en-US" dirty="0" smtClean="0">
                <a:hlinkClick r:id="rId3"/>
              </a:rPr>
              <a:t>Access Widget</a:t>
            </a:r>
            <a:endParaRPr lang="en-US" dirty="0" smtClean="0"/>
          </a:p>
          <a:p>
            <a:r>
              <a:rPr lang="en-US" b="1" dirty="0" smtClean="0"/>
              <a:t>Execute Python </a:t>
            </a:r>
            <a:r>
              <a:rPr lang="en-US" b="1" dirty="0" err="1" smtClean="0"/>
              <a:t>Script</a:t>
            </a:r>
            <a:r>
              <a:rPr lang="en-US" dirty="0" err="1" smtClean="0"/>
              <a:t>Execute</a:t>
            </a:r>
            <a:r>
              <a:rPr lang="en-US" dirty="0" smtClean="0"/>
              <a:t> a Python script file, in which there are two accessible objects: widget and display so that you can access the widget or the display. See </a:t>
            </a:r>
            <a:r>
              <a:rPr lang="en-US" dirty="0" smtClean="0">
                <a:hlinkClick r:id="rId3"/>
              </a:rPr>
              <a:t>Access Widget</a:t>
            </a:r>
            <a:endParaRPr lang="en-US" dirty="0" smtClean="0"/>
          </a:p>
          <a:p>
            <a:r>
              <a:rPr lang="en-US" b="1" dirty="0" smtClean="0"/>
              <a:t>Play WAV file</a:t>
            </a:r>
            <a:r>
              <a:rPr lang="en-US" dirty="0" smtClean="0"/>
              <a:t> Play a sound file in WAV format.</a:t>
            </a:r>
          </a:p>
          <a:p>
            <a:r>
              <a:rPr lang="en-US" b="1" dirty="0" smtClean="0"/>
              <a:t>Open File</a:t>
            </a:r>
            <a:r>
              <a:rPr lang="en-US" dirty="0" smtClean="0"/>
              <a:t> Open a file with the default editor. For example, you can open a </a:t>
            </a:r>
            <a:r>
              <a:rPr lang="en-US" dirty="0" err="1" smtClean="0"/>
              <a:t>databrowser</a:t>
            </a:r>
            <a:r>
              <a:rPr lang="en-US" dirty="0" smtClean="0"/>
              <a:t> file in </a:t>
            </a:r>
            <a:r>
              <a:rPr lang="en-US" dirty="0" err="1" smtClean="0"/>
              <a:t>databrowser</a:t>
            </a:r>
            <a:r>
              <a:rPr lang="en-US" dirty="0" smtClean="0"/>
              <a:t>. </a:t>
            </a:r>
          </a:p>
          <a:p>
            <a:r>
              <a:rPr lang="en-US" b="1" dirty="0" smtClean="0"/>
              <a:t>Open Webpage</a:t>
            </a:r>
            <a:r>
              <a:rPr lang="en-US" dirty="0" smtClean="0"/>
              <a:t> Open a webpage in system default web browser.</a:t>
            </a:r>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20</a:t>
            </a:fld>
            <a:endParaRPr lang="en-US"/>
          </a:p>
        </p:txBody>
      </p:sp>
    </p:spTree>
    <p:extLst>
      <p:ext uri="{BB962C8B-B14F-4D97-AF65-F5344CB8AC3E}">
        <p14:creationId xmlns:p14="http://schemas.microsoft.com/office/powerpoint/2010/main" val="2664913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XY Graph</a:t>
            </a:r>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21</a:t>
            </a:fld>
            <a:endParaRPr lang="en-US"/>
          </a:p>
        </p:txBody>
      </p:sp>
    </p:spTree>
    <p:extLst>
      <p:ext uri="{BB962C8B-B14F-4D97-AF65-F5344CB8AC3E}">
        <p14:creationId xmlns:p14="http://schemas.microsoft.com/office/powerpoint/2010/main" val="4402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3</a:t>
            </a:fld>
            <a:endParaRPr lang="en-US"/>
          </a:p>
        </p:txBody>
      </p:sp>
    </p:spTree>
    <p:extLst>
      <p:ext uri="{BB962C8B-B14F-4D97-AF65-F5344CB8AC3E}">
        <p14:creationId xmlns:p14="http://schemas.microsoft.com/office/powerpoint/2010/main" val="3630497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a:t>
            </a:r>
            <a:r>
              <a:rPr lang="en-US" baseline="0" dirty="0" smtClean="0"/>
              <a:t> try to create the simple motor screen</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22</a:t>
            </a:fld>
            <a:endParaRPr lang="en-US"/>
          </a:p>
        </p:txBody>
      </p:sp>
    </p:spTree>
    <p:extLst>
      <p:ext uri="{BB962C8B-B14F-4D97-AF65-F5344CB8AC3E}">
        <p14:creationId xmlns:p14="http://schemas.microsoft.com/office/powerpoint/2010/main" val="3289156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Macros</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23</a:t>
            </a:fld>
            <a:endParaRPr lang="en-US"/>
          </a:p>
        </p:txBody>
      </p:sp>
    </p:spTree>
    <p:extLst>
      <p:ext uri="{BB962C8B-B14F-4D97-AF65-F5344CB8AC3E}">
        <p14:creationId xmlns:p14="http://schemas.microsoft.com/office/powerpoint/2010/main" val="3047845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container and linking containers</a:t>
            </a:r>
          </a:p>
          <a:p>
            <a:endParaRPr lang="en-US" dirty="0" smtClean="0"/>
          </a:p>
        </p:txBody>
      </p:sp>
      <p:sp>
        <p:nvSpPr>
          <p:cNvPr id="4" name="Slide Number Placeholder 3"/>
          <p:cNvSpPr>
            <a:spLocks noGrp="1"/>
          </p:cNvSpPr>
          <p:nvPr>
            <p:ph type="sldNum" sz="quarter" idx="10"/>
          </p:nvPr>
        </p:nvSpPr>
        <p:spPr/>
        <p:txBody>
          <a:bodyPr/>
          <a:lstStyle/>
          <a:p>
            <a:fld id="{AA6CCA2A-3AED-4AEA-A31E-1075358064B9}" type="slidenum">
              <a:rPr lang="en-US" smtClean="0"/>
              <a:t>24</a:t>
            </a:fld>
            <a:endParaRPr lang="en-US"/>
          </a:p>
        </p:txBody>
      </p:sp>
    </p:spTree>
    <p:extLst>
      <p:ext uri="{BB962C8B-B14F-4D97-AF65-F5344CB8AC3E}">
        <p14:creationId xmlns:p14="http://schemas.microsoft.com/office/powerpoint/2010/main" val="3953897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25</a:t>
            </a:fld>
            <a:endParaRPr lang="en-US"/>
          </a:p>
        </p:txBody>
      </p:sp>
    </p:spTree>
    <p:extLst>
      <p:ext uri="{BB962C8B-B14F-4D97-AF65-F5344CB8AC3E}">
        <p14:creationId xmlns:p14="http://schemas.microsoft.com/office/powerpoint/2010/main" val="3105800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Formula functions</a:t>
            </a:r>
          </a:p>
          <a:p>
            <a:endParaRPr lang="en-US" dirty="0" smtClean="0"/>
          </a:p>
          <a:p>
            <a:r>
              <a:rPr lang="en-US" dirty="0" smtClean="0"/>
              <a:t>Exercise:</a:t>
            </a:r>
            <a:r>
              <a:rPr lang="en-US" baseline="0" dirty="0" smtClean="0"/>
              <a:t> left wins or right wins</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27</a:t>
            </a:fld>
            <a:endParaRPr lang="en-US"/>
          </a:p>
        </p:txBody>
      </p:sp>
    </p:spTree>
    <p:extLst>
      <p:ext uri="{BB962C8B-B14F-4D97-AF65-F5344CB8AC3E}">
        <p14:creationId xmlns:p14="http://schemas.microsoft.com/office/powerpoint/2010/main" val="243776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Launching the main screen from tool</a:t>
            </a:r>
            <a:r>
              <a:rPr lang="en-US" baseline="0" dirty="0" smtClean="0"/>
              <a:t> bar – main set of examples</a:t>
            </a:r>
          </a:p>
          <a:p>
            <a:r>
              <a:rPr lang="en-US" baseline="0" dirty="0" smtClean="0"/>
              <a:t>Explore the drop down</a:t>
            </a:r>
          </a:p>
          <a:p>
            <a:r>
              <a:rPr lang="en-US" baseline="0" dirty="0" smtClean="0"/>
              <a:t>Main, </a:t>
            </a:r>
            <a:r>
              <a:rPr lang="en-US" baseline="0" dirty="0" err="1" smtClean="0"/>
              <a:t>Motor_main</a:t>
            </a:r>
            <a:r>
              <a:rPr lang="en-US" baseline="0" dirty="0" smtClean="0"/>
              <a:t>, </a:t>
            </a:r>
            <a:r>
              <a:rPr lang="en-US" baseline="0" dirty="0" err="1" smtClean="0"/>
              <a:t>tank_main</a:t>
            </a:r>
            <a:endParaRPr lang="en-US" baseline="0" dirty="0" smtClean="0"/>
          </a:p>
        </p:txBody>
      </p:sp>
      <p:sp>
        <p:nvSpPr>
          <p:cNvPr id="4" name="Slide Number Placeholder 3"/>
          <p:cNvSpPr>
            <a:spLocks noGrp="1"/>
          </p:cNvSpPr>
          <p:nvPr>
            <p:ph type="sldNum" sz="quarter" idx="10"/>
          </p:nvPr>
        </p:nvSpPr>
        <p:spPr/>
        <p:txBody>
          <a:bodyPr/>
          <a:lstStyle/>
          <a:p>
            <a:fld id="{AA6CCA2A-3AED-4AEA-A31E-1075358064B9}" type="slidenum">
              <a:rPr lang="en-US" smtClean="0"/>
              <a:t>4</a:t>
            </a:fld>
            <a:endParaRPr lang="en-US"/>
          </a:p>
        </p:txBody>
      </p:sp>
    </p:spTree>
    <p:extLst>
      <p:ext uri="{BB962C8B-B14F-4D97-AF65-F5344CB8AC3E}">
        <p14:creationId xmlns:p14="http://schemas.microsoft.com/office/powerpoint/2010/main" val="28362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to</a:t>
            </a:r>
            <a:r>
              <a:rPr lang="en-US" baseline="0" dirty="0" smtClean="0"/>
              <a:t> runtime perspective</a:t>
            </a:r>
            <a:endParaRPr lang="en-US" dirty="0" smtClean="0"/>
          </a:p>
          <a:p>
            <a:r>
              <a:rPr lang="en-US" dirty="0" smtClean="0"/>
              <a:t>Explain Runtime perspective – no views, minimize clutter</a:t>
            </a:r>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5</a:t>
            </a:fld>
            <a:endParaRPr lang="en-US"/>
          </a:p>
        </p:txBody>
      </p:sp>
    </p:spTree>
    <p:extLst>
      <p:ext uri="{BB962C8B-B14F-4D97-AF65-F5344CB8AC3E}">
        <p14:creationId xmlns:p14="http://schemas.microsoft.com/office/powerpoint/2010/main" val="226205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Motor page</a:t>
            </a:r>
            <a:r>
              <a:rPr lang="en-US" baseline="0" dirty="0" smtClean="0"/>
              <a:t> 1:</a:t>
            </a:r>
          </a:p>
          <a:p>
            <a:endParaRPr lang="en-US" baseline="0" dirty="0" smtClean="0"/>
          </a:p>
          <a:p>
            <a:r>
              <a:rPr lang="en-US" dirty="0" smtClean="0"/>
              <a:t>Explain the basic widgets here</a:t>
            </a:r>
          </a:p>
          <a:p>
            <a:r>
              <a:rPr lang="en-US" dirty="0" smtClean="0"/>
              <a:t>Have users</a:t>
            </a:r>
            <a:r>
              <a:rPr lang="en-US" baseline="0" dirty="0" smtClean="0"/>
              <a:t> change the </a:t>
            </a:r>
            <a:r>
              <a:rPr lang="en-US" baseline="0" dirty="0" err="1" smtClean="0"/>
              <a:t>pv</a:t>
            </a:r>
            <a:r>
              <a:rPr lang="en-US" baseline="0" dirty="0" smtClean="0"/>
              <a:t> set point</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6</a:t>
            </a:fld>
            <a:endParaRPr lang="en-US"/>
          </a:p>
        </p:txBody>
      </p:sp>
    </p:spTree>
    <p:extLst>
      <p:ext uri="{BB962C8B-B14F-4D97-AF65-F5344CB8AC3E}">
        <p14:creationId xmlns:p14="http://schemas.microsoft.com/office/powerpoint/2010/main" val="309486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7</a:t>
            </a:fld>
            <a:endParaRPr lang="en-US"/>
          </a:p>
        </p:txBody>
      </p:sp>
    </p:spTree>
    <p:extLst>
      <p:ext uri="{BB962C8B-B14F-4D97-AF65-F5344CB8AC3E}">
        <p14:creationId xmlns:p14="http://schemas.microsoft.com/office/powerpoint/2010/main" val="145299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Navigation</a:t>
            </a:r>
          </a:p>
          <a:p>
            <a:endParaRPr lang="en-US" dirty="0" smtClean="0"/>
          </a:p>
          <a:p>
            <a:r>
              <a:rPr lang="en-US" dirty="0" smtClean="0"/>
              <a:t>Button click -&gt; open</a:t>
            </a:r>
            <a:r>
              <a:rPr lang="en-US" baseline="0" dirty="0" smtClean="0"/>
              <a:t> new </a:t>
            </a:r>
          </a:p>
          <a:p>
            <a:r>
              <a:rPr lang="en-US" baseline="0" dirty="0" smtClean="0"/>
              <a:t>Navigation toolbar to go back and forth.</a:t>
            </a:r>
            <a:endParaRPr lang="en-US" dirty="0" smtClean="0"/>
          </a:p>
          <a:p>
            <a:endParaRPr lang="en-US" dirty="0" smtClean="0"/>
          </a:p>
          <a:p>
            <a:r>
              <a:rPr lang="en-US" dirty="0" smtClean="0"/>
              <a:t>Context</a:t>
            </a:r>
            <a:r>
              <a:rPr lang="en-US" baseline="0" dirty="0" smtClean="0"/>
              <a:t> Menu:</a:t>
            </a:r>
            <a:endParaRPr lang="en-US" dirty="0" smtClean="0"/>
          </a:p>
          <a:p>
            <a:r>
              <a:rPr lang="en-US" dirty="0" smtClean="0"/>
              <a:t>Open</a:t>
            </a:r>
          </a:p>
          <a:p>
            <a:r>
              <a:rPr lang="en-US" dirty="0" smtClean="0"/>
              <a:t>Open in new view</a:t>
            </a:r>
          </a:p>
          <a:p>
            <a:r>
              <a:rPr lang="en-US" dirty="0" smtClean="0"/>
              <a:t>Open</a:t>
            </a:r>
            <a:r>
              <a:rPr lang="en-US" baseline="0" dirty="0" smtClean="0"/>
              <a:t> in new window</a:t>
            </a:r>
          </a:p>
          <a:p>
            <a:endParaRPr lang="en-US" baseline="0" dirty="0" smtClean="0"/>
          </a:p>
          <a:p>
            <a:r>
              <a:rPr lang="en-US" baseline="0" dirty="0" smtClean="0"/>
              <a:t>Keys:</a:t>
            </a:r>
          </a:p>
          <a:p>
            <a:r>
              <a:rPr lang="en-US" baseline="0" dirty="0" smtClean="0"/>
              <a:t>Ctrl + click : new view</a:t>
            </a:r>
          </a:p>
          <a:p>
            <a:r>
              <a:rPr lang="en-US" baseline="0" dirty="0" smtClean="0"/>
              <a:t>Shift + click : new window</a:t>
            </a:r>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8</a:t>
            </a:fld>
            <a:endParaRPr lang="en-US"/>
          </a:p>
        </p:txBody>
      </p:sp>
    </p:spTree>
    <p:extLst>
      <p:ext uri="{BB962C8B-B14F-4D97-AF65-F5344CB8AC3E}">
        <p14:creationId xmlns:p14="http://schemas.microsoft.com/office/powerpoint/2010/main" val="3256941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Tooltip and right</a:t>
            </a:r>
            <a:r>
              <a:rPr lang="en-US" baseline="0" dirty="0" smtClean="0"/>
              <a:t> click</a:t>
            </a:r>
          </a:p>
          <a:p>
            <a:r>
              <a:rPr lang="en-US" baseline="0" dirty="0" smtClean="0"/>
              <a:t>Mouse over, </a:t>
            </a:r>
          </a:p>
          <a:p>
            <a:r>
              <a:rPr lang="en-US" baseline="0" dirty="0" smtClean="0"/>
              <a:t>tooltip will have instructions or hints on what control widgets are going to go</a:t>
            </a:r>
          </a:p>
          <a:p>
            <a:r>
              <a:rPr lang="en-US" baseline="0" dirty="0" smtClean="0"/>
              <a:t>If active </a:t>
            </a:r>
            <a:r>
              <a:rPr lang="en-US" baseline="0" dirty="0" err="1" smtClean="0"/>
              <a:t>pvs</a:t>
            </a:r>
            <a:r>
              <a:rPr lang="en-US" baseline="0" dirty="0" smtClean="0"/>
              <a:t>, tooltips will give information about the </a:t>
            </a:r>
            <a:r>
              <a:rPr lang="en-US" baseline="0" dirty="0" err="1" smtClean="0"/>
              <a:t>pv</a:t>
            </a:r>
            <a:r>
              <a:rPr lang="en-US" baseline="0" dirty="0" smtClean="0"/>
              <a:t> associated with the widget underneath</a:t>
            </a:r>
          </a:p>
          <a:p>
            <a:endParaRPr lang="en-US" baseline="0" dirty="0" smtClean="0"/>
          </a:p>
          <a:p>
            <a:r>
              <a:rPr lang="en-US" baseline="0" dirty="0" smtClean="0"/>
              <a:t>Context menu:</a:t>
            </a:r>
          </a:p>
          <a:p>
            <a:r>
              <a:rPr lang="en-US" baseline="0" dirty="0" smtClean="0"/>
              <a:t>Action button – list of actions</a:t>
            </a:r>
          </a:p>
          <a:p>
            <a:r>
              <a:rPr lang="en-US" baseline="0" dirty="0" smtClean="0"/>
              <a:t>Options on where to open the screen</a:t>
            </a:r>
          </a:p>
          <a:p>
            <a:endParaRPr lang="en-US" dirty="0" smtClean="0"/>
          </a:p>
          <a:p>
            <a:r>
              <a:rPr lang="en-US" dirty="0" smtClean="0"/>
              <a:t>You will see how the context menu contains</a:t>
            </a:r>
            <a:r>
              <a:rPr lang="en-US" baseline="0" dirty="0" smtClean="0"/>
              <a:t> different commands based on where and what you have right clicked 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9</a:t>
            </a:fld>
            <a:endParaRPr lang="en-US"/>
          </a:p>
        </p:txBody>
      </p:sp>
    </p:spTree>
    <p:extLst>
      <p:ext uri="{BB962C8B-B14F-4D97-AF65-F5344CB8AC3E}">
        <p14:creationId xmlns:p14="http://schemas.microsoft.com/office/powerpoint/2010/main" val="53421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Tooltip and right</a:t>
            </a:r>
            <a:r>
              <a:rPr lang="en-US" baseline="0" dirty="0" smtClean="0"/>
              <a:t> click</a:t>
            </a:r>
          </a:p>
          <a:p>
            <a:r>
              <a:rPr lang="en-US" baseline="0" dirty="0" smtClean="0"/>
              <a:t>Mouse over, </a:t>
            </a:r>
          </a:p>
          <a:p>
            <a:r>
              <a:rPr lang="en-US" baseline="0" dirty="0" smtClean="0"/>
              <a:t>tooltip will have instructions or hints on what control widgets are going to go</a:t>
            </a:r>
          </a:p>
          <a:p>
            <a:r>
              <a:rPr lang="en-US" baseline="0" dirty="0" smtClean="0"/>
              <a:t>If active </a:t>
            </a:r>
            <a:r>
              <a:rPr lang="en-US" baseline="0" dirty="0" err="1" smtClean="0"/>
              <a:t>pvs</a:t>
            </a:r>
            <a:r>
              <a:rPr lang="en-US" baseline="0" dirty="0" smtClean="0"/>
              <a:t>, tooltips will give information about the </a:t>
            </a:r>
            <a:r>
              <a:rPr lang="en-US" baseline="0" dirty="0" err="1" smtClean="0"/>
              <a:t>pv</a:t>
            </a:r>
            <a:r>
              <a:rPr lang="en-US" baseline="0" dirty="0" smtClean="0"/>
              <a:t> associated with the widget underneath</a:t>
            </a:r>
          </a:p>
          <a:p>
            <a:endParaRPr lang="en-US" baseline="0" dirty="0" smtClean="0"/>
          </a:p>
          <a:p>
            <a:r>
              <a:rPr lang="en-US" baseline="0" dirty="0" smtClean="0"/>
              <a:t>Context menu:</a:t>
            </a:r>
          </a:p>
          <a:p>
            <a:r>
              <a:rPr lang="en-US" baseline="0" dirty="0" smtClean="0"/>
              <a:t>Action button – list of actions</a:t>
            </a:r>
          </a:p>
          <a:p>
            <a:r>
              <a:rPr lang="en-US" baseline="0" dirty="0" smtClean="0"/>
              <a:t>Options on where to open the screen</a:t>
            </a:r>
          </a:p>
          <a:p>
            <a:endParaRPr lang="en-US" dirty="0" smtClean="0"/>
          </a:p>
          <a:p>
            <a:r>
              <a:rPr lang="en-US" dirty="0" smtClean="0"/>
              <a:t>You will see how the context menu contains</a:t>
            </a:r>
            <a:r>
              <a:rPr lang="en-US" baseline="0" dirty="0" smtClean="0"/>
              <a:t> different commands based on where and what you have right clicked 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A6CCA2A-3AED-4AEA-A31E-1075358064B9}" type="slidenum">
              <a:rPr lang="en-US" smtClean="0"/>
              <a:t>10</a:t>
            </a:fld>
            <a:endParaRPr lang="en-US"/>
          </a:p>
        </p:txBody>
      </p:sp>
    </p:spTree>
    <p:extLst>
      <p:ext uri="{BB962C8B-B14F-4D97-AF65-F5344CB8AC3E}">
        <p14:creationId xmlns:p14="http://schemas.microsoft.com/office/powerpoint/2010/main" val="2038194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3BCE64-A57B-49DC-B0DF-3BC2B0B7BE33}"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73302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BCE64-A57B-49DC-B0DF-3BC2B0B7BE33}"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21967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BCE64-A57B-49DC-B0DF-3BC2B0B7BE33}"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62739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BCE64-A57B-49DC-B0DF-3BC2B0B7BE33}"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415915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3BCE64-A57B-49DC-B0DF-3BC2B0B7BE33}"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67626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3BCE64-A57B-49DC-B0DF-3BC2B0B7BE33}"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182792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3BCE64-A57B-49DC-B0DF-3BC2B0B7BE33}" type="datetimeFigureOut">
              <a:rPr lang="en-US" smtClean="0"/>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167011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3BCE64-A57B-49DC-B0DF-3BC2B0B7BE33}" type="datetimeFigureOut">
              <a:rPr lang="en-US" smtClean="0"/>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393223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BCE64-A57B-49DC-B0DF-3BC2B0B7BE33}" type="datetimeFigureOut">
              <a:rPr lang="en-US" smtClean="0"/>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88725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BCE64-A57B-49DC-B0DF-3BC2B0B7BE33}"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102812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BCE64-A57B-49DC-B0DF-3BC2B0B7BE33}"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444C2-9DFC-48BB-A496-D2BCC6456177}" type="slidenum">
              <a:rPr lang="en-US" smtClean="0"/>
              <a:t>‹#›</a:t>
            </a:fld>
            <a:endParaRPr lang="en-US"/>
          </a:p>
        </p:txBody>
      </p:sp>
    </p:spTree>
    <p:extLst>
      <p:ext uri="{BB962C8B-B14F-4D97-AF65-F5344CB8AC3E}">
        <p14:creationId xmlns:p14="http://schemas.microsoft.com/office/powerpoint/2010/main" val="146823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BCE64-A57B-49DC-B0DF-3BC2B0B7BE33}" type="datetimeFigureOut">
              <a:rPr lang="en-US" smtClean="0"/>
              <a:t>3/21/2016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444C2-9DFC-48BB-A496-D2BCC6456177}" type="slidenum">
              <a:rPr lang="en-US" smtClean="0"/>
              <a:t>‹#›</a:t>
            </a:fld>
            <a:endParaRPr lang="en-US"/>
          </a:p>
        </p:txBody>
      </p:sp>
    </p:spTree>
    <p:extLst>
      <p:ext uri="{BB962C8B-B14F-4D97-AF65-F5344CB8AC3E}">
        <p14:creationId xmlns:p14="http://schemas.microsoft.com/office/powerpoint/2010/main" val="212689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2.gif"/><Relationship Id="rId4" Type="http://schemas.openxmlformats.org/officeDocument/2006/relationships/image" Target="../media/image21.gif"/></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hroffk/cs-studio-training"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5102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5308463" cy="1600200"/>
          </a:xfrm>
        </p:spPr>
        <p:txBody>
          <a:bodyPr/>
          <a:lstStyle/>
          <a:p>
            <a:r>
              <a:rPr lang="en-US" dirty="0"/>
              <a:t>OPI Runtime:</a:t>
            </a:r>
            <a:br>
              <a:rPr lang="en-US" dirty="0"/>
            </a:br>
            <a:r>
              <a:rPr lang="en-US" dirty="0"/>
              <a:t>Context Menu</a:t>
            </a:r>
          </a:p>
        </p:txBody>
      </p:sp>
      <p:sp>
        <p:nvSpPr>
          <p:cNvPr id="6" name="Text Placeholder 5"/>
          <p:cNvSpPr>
            <a:spLocks noGrp="1"/>
          </p:cNvSpPr>
          <p:nvPr>
            <p:ph type="body" sz="half" idx="2"/>
          </p:nvPr>
        </p:nvSpPr>
        <p:spPr>
          <a:xfrm>
            <a:off x="839788" y="2057400"/>
            <a:ext cx="5308463" cy="3811588"/>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Context menu associated with “live” widgets</a:t>
            </a:r>
          </a:p>
          <a:p>
            <a:pPr marL="742950" lvl="1" indent="-285750">
              <a:buFont typeface="Arial" panose="020B0604020202020204" pitchFamily="34" charset="0"/>
              <a:buChar char="•"/>
            </a:pPr>
            <a:r>
              <a:rPr lang="en-US" dirty="0" smtClean="0"/>
              <a:t>Show PV info</a:t>
            </a:r>
          </a:p>
          <a:p>
            <a:pPr marL="742950" lvl="1" indent="-285750">
              <a:buFont typeface="Arial" panose="020B0604020202020204" pitchFamily="34" charset="0"/>
              <a:buChar char="•"/>
            </a:pPr>
            <a:r>
              <a:rPr lang="en-US" dirty="0" smtClean="0"/>
              <a:t>Process Variables menu to send these </a:t>
            </a:r>
            <a:r>
              <a:rPr lang="en-US" dirty="0" err="1" smtClean="0"/>
              <a:t>pv’s</a:t>
            </a:r>
            <a:r>
              <a:rPr lang="en-US" dirty="0" smtClean="0"/>
              <a:t> to different applications</a:t>
            </a:r>
          </a:p>
          <a:p>
            <a:pPr marL="285750" indent="-285750">
              <a:buFont typeface="Arial" panose="020B0604020202020204" pitchFamily="34" charset="0"/>
              <a:buChar char="•"/>
            </a:pPr>
            <a:r>
              <a:rPr lang="en-US" dirty="0" smtClean="0"/>
              <a:t>Exercise:</a:t>
            </a:r>
          </a:p>
          <a:p>
            <a:pPr marL="742950" lvl="1" indent="-285750">
              <a:buFont typeface="Arial" panose="020B0604020202020204" pitchFamily="34" charset="0"/>
              <a:buChar char="•"/>
            </a:pPr>
            <a:r>
              <a:rPr lang="en-US" dirty="0" smtClean="0"/>
              <a:t>Open the </a:t>
            </a:r>
            <a:r>
              <a:rPr lang="en-US" dirty="0" err="1" smtClean="0"/>
              <a:t>pvs</a:t>
            </a:r>
            <a:r>
              <a:rPr lang="en-US" dirty="0" smtClean="0"/>
              <a:t> associated with the plot in Probe </a:t>
            </a:r>
          </a:p>
          <a:p>
            <a:pPr marL="742950" lvl="1" indent="-285750">
              <a:buFont typeface="Arial" panose="020B0604020202020204" pitchFamily="34" charset="0"/>
              <a:buChar char="•"/>
            </a:pPr>
            <a:r>
              <a:rPr lang="en-US" dirty="0" smtClean="0"/>
              <a:t>Open the </a:t>
            </a:r>
            <a:r>
              <a:rPr lang="en-US" dirty="0" err="1" smtClean="0"/>
              <a:t>pvs</a:t>
            </a:r>
            <a:r>
              <a:rPr lang="en-US" dirty="0" smtClean="0"/>
              <a:t> in Data Browser to see the historic values of these </a:t>
            </a:r>
            <a:r>
              <a:rPr lang="en-US" dirty="0" err="1" smtClean="0"/>
              <a:t>pvs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133" y="457200"/>
            <a:ext cx="4336869" cy="5575487"/>
          </a:xfrm>
          <a:prstGeom prst="rect">
            <a:avLst/>
          </a:prstGeom>
        </p:spPr>
      </p:pic>
      <p:sp>
        <p:nvSpPr>
          <p:cNvPr id="7" name="Text Placeholder 5"/>
          <p:cNvSpPr txBox="1">
            <a:spLocks/>
          </p:cNvSpPr>
          <p:nvPr/>
        </p:nvSpPr>
        <p:spPr>
          <a:xfrm>
            <a:off x="8397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endParaRPr lang="en-US" smtClean="0"/>
          </a:p>
          <a:p>
            <a:endParaRPr lang="en-US" dirty="0"/>
          </a:p>
        </p:txBody>
      </p:sp>
    </p:spTree>
    <p:extLst>
      <p:ext uri="{BB962C8B-B14F-4D97-AF65-F5344CB8AC3E}">
        <p14:creationId xmlns:p14="http://schemas.microsoft.com/office/powerpoint/2010/main" val="347886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BOY Editor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4100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788" y="457200"/>
            <a:ext cx="2521721" cy="1600200"/>
          </a:xfrm>
        </p:spPr>
        <p:txBody>
          <a:bodyPr/>
          <a:lstStyle/>
          <a:p>
            <a:r>
              <a:rPr lang="en-US" dirty="0" smtClean="0"/>
              <a:t>OPI Editor:</a:t>
            </a:r>
            <a:br>
              <a:rPr lang="en-US" dirty="0" smtClean="0"/>
            </a:br>
            <a:r>
              <a:rPr lang="en-US" dirty="0" smtClean="0"/>
              <a:t>Perspective</a:t>
            </a:r>
            <a:endParaRPr lang="en-US" dirty="0"/>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3726" y="335281"/>
            <a:ext cx="7968342" cy="6085133"/>
          </a:xfrm>
        </p:spPr>
      </p:pic>
      <p:sp>
        <p:nvSpPr>
          <p:cNvPr id="15" name="Text Placeholder 14"/>
          <p:cNvSpPr>
            <a:spLocks noGrp="1"/>
          </p:cNvSpPr>
          <p:nvPr>
            <p:ph type="body" sz="half" idx="2"/>
          </p:nvPr>
        </p:nvSpPr>
        <p:spPr>
          <a:xfrm>
            <a:off x="839788" y="2057400"/>
            <a:ext cx="2521721" cy="3811588"/>
          </a:xfrm>
        </p:spPr>
        <p:txBody>
          <a:bodyPr/>
          <a:lstStyle/>
          <a:p>
            <a:endParaRPr lang="en-US" dirty="0" smtClean="0"/>
          </a:p>
          <a:p>
            <a:r>
              <a:rPr lang="en-US" dirty="0" smtClean="0"/>
              <a:t>Window </a:t>
            </a:r>
            <a:r>
              <a:rPr lang="en-US" dirty="0" smtClean="0">
                <a:sym typeface="Wingdings" panose="05000000000000000000" pitchFamily="2" charset="2"/>
              </a:rPr>
              <a:t> </a:t>
            </a:r>
            <a:endParaRPr lang="en-US" dirty="0" smtClean="0">
              <a:sym typeface="Wingdings" panose="05000000000000000000" pitchFamily="2" charset="2"/>
            </a:endParaRPr>
          </a:p>
          <a:p>
            <a:r>
              <a:rPr lang="en-US">
                <a:sym typeface="Wingdings" panose="05000000000000000000" pitchFamily="2" charset="2"/>
              </a:rPr>
              <a:t> </a:t>
            </a:r>
            <a:r>
              <a:rPr lang="en-US" smtClean="0">
                <a:sym typeface="Wingdings" panose="05000000000000000000" pitchFamily="2" charset="2"/>
              </a:rPr>
              <a:t>   </a:t>
            </a:r>
            <a:r>
              <a:rPr lang="en-US" smtClean="0">
                <a:sym typeface="Wingdings" panose="05000000000000000000" pitchFamily="2" charset="2"/>
              </a:rPr>
              <a:t>Display  </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OPI Editor Perspective</a:t>
            </a:r>
            <a:endParaRPr lang="en-US" dirty="0"/>
          </a:p>
        </p:txBody>
      </p:sp>
    </p:spTree>
    <p:extLst>
      <p:ext uri="{BB962C8B-B14F-4D97-AF65-F5344CB8AC3E}">
        <p14:creationId xmlns:p14="http://schemas.microsoft.com/office/powerpoint/2010/main" val="360002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your first BOY screen</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6" y="519641"/>
            <a:ext cx="7115174" cy="5909397"/>
          </a:xfrm>
        </p:spPr>
      </p:pic>
      <p:sp>
        <p:nvSpPr>
          <p:cNvPr id="8" name="Text Placeholder 7"/>
          <p:cNvSpPr>
            <a:spLocks noGrp="1"/>
          </p:cNvSpPr>
          <p:nvPr>
            <p:ph type="body" sz="half" idx="2"/>
          </p:nvPr>
        </p:nvSpPr>
        <p:spPr/>
        <p:txBody>
          <a:bodyPr/>
          <a:lstStyle/>
          <a:p>
            <a:pPr marL="285750" indent="-285750">
              <a:buFont typeface="Arial" panose="020B0604020202020204" pitchFamily="34" charset="0"/>
              <a:buChar char="•"/>
            </a:pPr>
            <a:r>
              <a:rPr lang="en-US" dirty="0" smtClean="0"/>
              <a:t>File </a:t>
            </a:r>
            <a:r>
              <a:rPr lang="en-US" dirty="0" smtClean="0">
                <a:sym typeface="Wingdings" panose="05000000000000000000" pitchFamily="2" charset="2"/>
              </a:rPr>
              <a:t> New  BOY  OPI File</a:t>
            </a:r>
          </a:p>
          <a:p>
            <a:pPr marL="285750" indent="-285750">
              <a:buFont typeface="Arial" panose="020B0604020202020204" pitchFamily="34" charset="0"/>
              <a:buChar char="•"/>
            </a:pPr>
            <a:r>
              <a:rPr lang="en-US" dirty="0" smtClean="0">
                <a:sym typeface="Wingdings" panose="05000000000000000000" pitchFamily="2" charset="2"/>
              </a:rPr>
              <a:t>Create a new OPI File Dialog</a:t>
            </a:r>
          </a:p>
          <a:p>
            <a:pPr lvl="1"/>
            <a:r>
              <a:rPr lang="en-US" dirty="0" smtClean="0">
                <a:sym typeface="Wingdings" panose="05000000000000000000" pitchFamily="2" charset="2"/>
              </a:rPr>
              <a:t>Select the folder:</a:t>
            </a:r>
          </a:p>
          <a:p>
            <a:pPr lvl="1"/>
            <a:r>
              <a:rPr lang="en-US" dirty="0">
                <a:sym typeface="Wingdings" panose="05000000000000000000" pitchFamily="2" charset="2"/>
              </a:rPr>
              <a:t> </a:t>
            </a:r>
            <a:r>
              <a:rPr lang="en-US" dirty="0" smtClean="0">
                <a:sym typeface="Wingdings" panose="05000000000000000000" pitchFamily="2" charset="2"/>
              </a:rPr>
              <a:t>   CSS</a:t>
            </a:r>
          </a:p>
          <a:p>
            <a:pPr lvl="1"/>
            <a:r>
              <a:rPr lang="en-US" dirty="0" smtClean="0">
                <a:sym typeface="Wingdings" panose="05000000000000000000" pitchFamily="2" charset="2"/>
              </a:rPr>
              <a:t>OPI File Name:</a:t>
            </a:r>
          </a:p>
          <a:p>
            <a:pPr lvl="1"/>
            <a:r>
              <a:rPr lang="en-US" dirty="0" smtClean="0">
                <a:sym typeface="Wingdings" panose="05000000000000000000" pitchFamily="2" charset="2"/>
              </a:rPr>
              <a:t>    &lt;</a:t>
            </a:r>
            <a:r>
              <a:rPr lang="en-US" dirty="0" err="1" smtClean="0">
                <a:sym typeface="Wingdings" panose="05000000000000000000" pitchFamily="2" charset="2"/>
              </a:rPr>
              <a:t>your_name</a:t>
            </a:r>
            <a:r>
              <a:rPr lang="en-US" dirty="0" smtClean="0">
                <a:sym typeface="Wingdings" panose="05000000000000000000" pitchFamily="2" charset="2"/>
              </a:rPr>
              <a:t>&gt;_demo</a:t>
            </a:r>
          </a:p>
          <a:p>
            <a:pPr marL="285750" indent="-285750">
              <a:buFont typeface="Arial" panose="020B0604020202020204" pitchFamily="34" charset="0"/>
              <a:buChar char="•"/>
            </a:pPr>
            <a:r>
              <a:rPr lang="en-US" dirty="0" smtClean="0">
                <a:sym typeface="Wingdings" panose="05000000000000000000" pitchFamily="2" charset="2"/>
              </a:rPr>
              <a:t>Add a widget</a:t>
            </a:r>
          </a:p>
          <a:p>
            <a:pPr lvl="1"/>
            <a:r>
              <a:rPr lang="en-US" dirty="0" smtClean="0">
                <a:sym typeface="Wingdings" panose="05000000000000000000" pitchFamily="2" charset="2"/>
              </a:rPr>
              <a:t>Drag and drop the text update widget from the palette</a:t>
            </a:r>
          </a:p>
          <a:p>
            <a:pPr lvl="1"/>
            <a:r>
              <a:rPr lang="en-US" dirty="0" smtClean="0">
                <a:sym typeface="Wingdings" panose="05000000000000000000" pitchFamily="2" charset="2"/>
              </a:rPr>
              <a:t>Set property  PV Name : sim://sine</a:t>
            </a:r>
          </a:p>
          <a:p>
            <a:pPr marL="285750" indent="-285750">
              <a:buFont typeface="Arial" panose="020B0604020202020204" pitchFamily="34" charset="0"/>
              <a:buChar char="•"/>
            </a:pPr>
            <a:r>
              <a:rPr lang="en-US" dirty="0" smtClean="0">
                <a:sym typeface="Wingdings" panose="05000000000000000000" pitchFamily="2" charset="2"/>
              </a:rPr>
              <a:t>Save the file</a:t>
            </a:r>
          </a:p>
          <a:p>
            <a:pPr lvl="1"/>
            <a:endParaRPr lang="en-US" dirty="0" smtClean="0">
              <a:sym typeface="Wingdings" panose="05000000000000000000" pitchFamily="2" charset="2"/>
            </a:endParaRPr>
          </a:p>
        </p:txBody>
      </p:sp>
    </p:spTree>
    <p:extLst>
      <p:ext uri="{BB962C8B-B14F-4D97-AF65-F5344CB8AC3E}">
        <p14:creationId xmlns:p14="http://schemas.microsoft.com/office/powerpoint/2010/main" val="156074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Running your first BOY screen</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6" y="519641"/>
            <a:ext cx="7115174" cy="5909397"/>
          </a:xfrm>
        </p:spPr>
      </p:pic>
      <p:sp>
        <p:nvSpPr>
          <p:cNvPr id="8" name="Text Placeholder 7"/>
          <p:cNvSpPr>
            <a:spLocks noGrp="1"/>
          </p:cNvSpPr>
          <p:nvPr>
            <p:ph type="body" sz="half" idx="2"/>
          </p:nvPr>
        </p:nvSpPr>
        <p:spPr/>
        <p:txBody>
          <a:bodyPr/>
          <a:lstStyle/>
          <a:p>
            <a:pPr marL="285750" indent="-285750">
              <a:buFont typeface="Arial" panose="020B0604020202020204" pitchFamily="34" charset="0"/>
              <a:buChar char="•"/>
            </a:pPr>
            <a:r>
              <a:rPr lang="en-US" dirty="0" smtClean="0">
                <a:sym typeface="Wingdings" panose="05000000000000000000" pitchFamily="2" charset="2"/>
              </a:rPr>
              <a:t>Toolbar : Run </a:t>
            </a:r>
            <a:r>
              <a:rPr lang="en-US" dirty="0" err="1" smtClean="0">
                <a:sym typeface="Wingdings" panose="05000000000000000000" pitchFamily="2" charset="2"/>
              </a:rPr>
              <a:t>opi</a:t>
            </a:r>
            <a:r>
              <a:rPr lang="en-US" dirty="0" smtClean="0">
                <a:sym typeface="Wingdings" panose="05000000000000000000" pitchFamily="2" charset="2"/>
              </a:rPr>
              <a:t> button </a:t>
            </a:r>
          </a:p>
          <a:p>
            <a:pPr marL="285750" indent="-285750">
              <a:buFont typeface="Arial" panose="020B0604020202020204" pitchFamily="34" charset="0"/>
              <a:buChar char="•"/>
            </a:pPr>
            <a:r>
              <a:rPr lang="en-US" dirty="0" err="1" smtClean="0">
                <a:sym typeface="Wingdings" panose="05000000000000000000" pitchFamily="2" charset="2"/>
              </a:rPr>
              <a:t>HotKeys</a:t>
            </a:r>
            <a:r>
              <a:rPr lang="en-US" dirty="0" smtClean="0">
                <a:sym typeface="Wingdings" panose="05000000000000000000" pitchFamily="2" charset="2"/>
              </a:rPr>
              <a:t>: Ctrl + G</a:t>
            </a:r>
          </a:p>
          <a:p>
            <a:pPr marL="285750" indent="-285750">
              <a:buFont typeface="Arial" panose="020B0604020202020204" pitchFamily="34" charset="0"/>
              <a:buChar char="•"/>
            </a:pPr>
            <a:r>
              <a:rPr lang="en-US" dirty="0" smtClean="0">
                <a:sym typeface="Wingdings" panose="05000000000000000000" pitchFamily="2" charset="2"/>
              </a:rPr>
              <a:t>Navigator: right click on file </a:t>
            </a:r>
          </a:p>
          <a:p>
            <a:r>
              <a:rPr lang="en-US" dirty="0">
                <a:sym typeface="Wingdings" panose="05000000000000000000" pitchFamily="2" charset="2"/>
              </a:rPr>
              <a:t>	 </a:t>
            </a:r>
            <a:r>
              <a:rPr lang="en-US" dirty="0" smtClean="0">
                <a:sym typeface="Wingdings" panose="05000000000000000000" pitchFamily="2" charset="2"/>
              </a:rPr>
              <a:t>      </a:t>
            </a:r>
            <a:r>
              <a:rPr lang="en-US" dirty="0">
                <a:sym typeface="Wingdings" panose="05000000000000000000" pitchFamily="2" charset="2"/>
              </a:rPr>
              <a:t>O</a:t>
            </a:r>
            <a:r>
              <a:rPr lang="en-US" dirty="0" smtClean="0">
                <a:sym typeface="Wingdings" panose="05000000000000000000" pitchFamily="2" charset="2"/>
              </a:rPr>
              <a:t>pen With </a:t>
            </a:r>
          </a:p>
          <a:p>
            <a:r>
              <a:rPr lang="en-US" dirty="0">
                <a:sym typeface="Wingdings" panose="05000000000000000000" pitchFamily="2" charset="2"/>
              </a:rPr>
              <a:t>	 </a:t>
            </a:r>
            <a:r>
              <a:rPr lang="en-US" dirty="0" smtClean="0">
                <a:sym typeface="Wingdings" panose="05000000000000000000" pitchFamily="2" charset="2"/>
              </a:rPr>
              <a:t>           OPI Runtime</a:t>
            </a:r>
          </a:p>
        </p:txBody>
      </p:sp>
      <p:sp>
        <p:nvSpPr>
          <p:cNvPr id="11" name="Oval 10"/>
          <p:cNvSpPr/>
          <p:nvPr/>
        </p:nvSpPr>
        <p:spPr>
          <a:xfrm>
            <a:off x="10157499" y="633432"/>
            <a:ext cx="457200" cy="457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10248939" y="724872"/>
            <a:ext cx="274320" cy="27432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10203219" y="679152"/>
            <a:ext cx="365760" cy="36576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45194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52437"/>
            <a:ext cx="3932237" cy="1069975"/>
          </a:xfrm>
        </p:spPr>
        <p:txBody>
          <a:bodyPr/>
          <a:lstStyle/>
          <a:p>
            <a:r>
              <a:rPr lang="en-US" dirty="0" smtClean="0"/>
              <a:t>Widget Palette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8355" y="418642"/>
            <a:ext cx="1489520" cy="5986805"/>
          </a:xfrm>
        </p:spPr>
      </p:pic>
      <p:sp>
        <p:nvSpPr>
          <p:cNvPr id="4" name="Text Placeholder 3"/>
          <p:cNvSpPr>
            <a:spLocks noGrp="1"/>
          </p:cNvSpPr>
          <p:nvPr>
            <p:ph type="body" sz="half" idx="2"/>
          </p:nvPr>
        </p:nvSpPr>
        <p:spPr>
          <a:xfrm>
            <a:off x="839788" y="1522412"/>
            <a:ext cx="3932237" cy="4346576"/>
          </a:xfrm>
        </p:spPr>
        <p:txBody>
          <a:bodyPr/>
          <a:lstStyle/>
          <a:p>
            <a:r>
              <a:rPr lang="en-US" dirty="0" smtClean="0"/>
              <a:t>Displays the available widgets grouped by behavior</a:t>
            </a:r>
          </a:p>
          <a:p>
            <a:pPr marL="742950" lvl="1" indent="-285750">
              <a:buFont typeface="Arial" panose="020B0604020202020204" pitchFamily="34" charset="0"/>
              <a:buChar char="•"/>
            </a:pPr>
            <a:r>
              <a:rPr lang="en-US" dirty="0" smtClean="0"/>
              <a:t>Graphics</a:t>
            </a:r>
          </a:p>
          <a:p>
            <a:pPr marL="742950" lvl="1" indent="-285750">
              <a:buFont typeface="Arial" panose="020B0604020202020204" pitchFamily="34" charset="0"/>
              <a:buChar char="•"/>
            </a:pPr>
            <a:r>
              <a:rPr lang="en-US" dirty="0" smtClean="0"/>
              <a:t>Monitor</a:t>
            </a:r>
          </a:p>
          <a:p>
            <a:pPr marL="742950" lvl="1" indent="-285750">
              <a:buFont typeface="Arial" panose="020B0604020202020204" pitchFamily="34" charset="0"/>
              <a:buChar char="•"/>
            </a:pPr>
            <a:r>
              <a:rPr lang="en-US" dirty="0" smtClean="0"/>
              <a:t>Controls</a:t>
            </a:r>
          </a:p>
          <a:p>
            <a:pPr marL="742950" lvl="1" indent="-285750">
              <a:buFont typeface="Arial" panose="020B0604020202020204" pitchFamily="34" charset="0"/>
              <a:buChar char="•"/>
            </a:pPr>
            <a:r>
              <a:rPr lang="en-US" dirty="0" smtClean="0"/>
              <a:t>Others</a:t>
            </a:r>
          </a:p>
          <a:p>
            <a:pPr marL="742950" lvl="1" indent="-285750">
              <a:buFont typeface="Arial" panose="020B0604020202020204" pitchFamily="34" charset="0"/>
              <a:buChar char="•"/>
            </a:pPr>
            <a:r>
              <a:rPr lang="en-US" dirty="0" smtClean="0"/>
              <a:t>Multi-Channel</a:t>
            </a:r>
          </a:p>
          <a:p>
            <a:r>
              <a:rPr lang="en-US" dirty="0" smtClean="0"/>
              <a:t>Navigating the Palette</a:t>
            </a:r>
          </a:p>
          <a:p>
            <a:pPr marL="742950" lvl="1" indent="-285750">
              <a:buFont typeface="Arial" panose="020B0604020202020204" pitchFamily="34" charset="0"/>
              <a:buChar char="•"/>
            </a:pPr>
            <a:r>
              <a:rPr lang="en-US" dirty="0" smtClean="0"/>
              <a:t>Click section heading to minimize/maximize that section</a:t>
            </a:r>
          </a:p>
          <a:p>
            <a:pPr marL="742950" lvl="1" indent="-285750">
              <a:buFont typeface="Arial" panose="020B0604020202020204" pitchFamily="34" charset="0"/>
              <a:buChar char="•"/>
            </a:pPr>
            <a:r>
              <a:rPr lang="en-US" dirty="0" smtClean="0"/>
              <a:t>Hide Palette</a:t>
            </a:r>
          </a:p>
          <a:p>
            <a:pPr marL="742950" lvl="1" indent="-285750">
              <a:buFont typeface="Arial" panose="020B0604020202020204" pitchFamily="34" charset="0"/>
              <a:buChar char="•"/>
            </a:pPr>
            <a:r>
              <a:rPr lang="en-US" dirty="0" smtClean="0"/>
              <a:t>Pin the Palette (does not minimize when another section is selected)</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893" y="418641"/>
            <a:ext cx="1548912" cy="59868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6279" y="418641"/>
            <a:ext cx="1794279" cy="5986805"/>
          </a:xfrm>
          <a:prstGeom prst="rect">
            <a:avLst/>
          </a:prstGeom>
        </p:spPr>
      </p:pic>
      <p:sp>
        <p:nvSpPr>
          <p:cNvPr id="9" name="Oval 8"/>
          <p:cNvSpPr/>
          <p:nvPr/>
        </p:nvSpPr>
        <p:spPr>
          <a:xfrm>
            <a:off x="11183834" y="304916"/>
            <a:ext cx="457200" cy="457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1275274" y="396356"/>
            <a:ext cx="274320" cy="27432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11229554" y="350636"/>
            <a:ext cx="365760" cy="36576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11229554" y="830121"/>
            <a:ext cx="457200" cy="457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11320994" y="921561"/>
            <a:ext cx="274320" cy="27432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11275274" y="875841"/>
            <a:ext cx="365760" cy="36576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624" y="418641"/>
            <a:ext cx="1489520" cy="5986805"/>
          </a:xfrm>
          <a:prstGeom prst="rect">
            <a:avLst/>
          </a:prstGeom>
        </p:spPr>
      </p:pic>
      <p:sp>
        <p:nvSpPr>
          <p:cNvPr id="16" name="Oval 15"/>
          <p:cNvSpPr/>
          <p:nvPr/>
        </p:nvSpPr>
        <p:spPr>
          <a:xfrm>
            <a:off x="7446538" y="1928452"/>
            <a:ext cx="457200" cy="457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7537978" y="2019892"/>
            <a:ext cx="274320" cy="27432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7492258" y="1974172"/>
            <a:ext cx="365760" cy="36576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88137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457200"/>
            <a:ext cx="7085012" cy="1508234"/>
          </a:xfrm>
        </p:spPr>
        <p:txBody>
          <a:bodyPr/>
          <a:lstStyle/>
          <a:p>
            <a:r>
              <a:rPr lang="en-US" dirty="0" smtClean="0"/>
              <a:t>Widget Properties</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58741" y="457200"/>
            <a:ext cx="3003245" cy="5417916"/>
          </a:xfrm>
        </p:spPr>
      </p:pic>
      <p:sp>
        <p:nvSpPr>
          <p:cNvPr id="8" name="Text Placeholder 7"/>
          <p:cNvSpPr>
            <a:spLocks noGrp="1"/>
          </p:cNvSpPr>
          <p:nvPr>
            <p:ph type="body" sz="half" idx="2"/>
          </p:nvPr>
        </p:nvSpPr>
        <p:spPr>
          <a:xfrm>
            <a:off x="839788" y="2057400"/>
            <a:ext cx="7085012" cy="3811588"/>
          </a:xfrm>
        </p:spPr>
        <p:txBody>
          <a:bodyPr/>
          <a:lstStyle/>
          <a:p>
            <a:r>
              <a:rPr lang="en-US" dirty="0" smtClean="0"/>
              <a:t>Describe the visual and behavioral attributes of the widget</a:t>
            </a:r>
          </a:p>
          <a:p>
            <a:endParaRPr lang="en-US" dirty="0" smtClean="0"/>
          </a:p>
          <a:p>
            <a:r>
              <a:rPr lang="en-US" dirty="0" smtClean="0"/>
              <a:t>Help </a:t>
            </a:r>
            <a:r>
              <a:rPr lang="en-US" dirty="0" smtClean="0">
                <a:sym typeface="Wingdings" panose="05000000000000000000" pitchFamily="2" charset="2"/>
              </a:rPr>
              <a:t> Help Contents</a:t>
            </a:r>
            <a:endParaRPr lang="en-US" dirty="0"/>
          </a:p>
          <a:p>
            <a:r>
              <a:rPr lang="en-US" dirty="0" smtClean="0"/>
              <a:t>    CSS </a:t>
            </a:r>
            <a:r>
              <a:rPr lang="en-US" dirty="0"/>
              <a:t>Applications </a:t>
            </a:r>
            <a:r>
              <a:rPr lang="en-US" dirty="0" smtClean="0">
                <a:sym typeface="Wingdings" panose="05000000000000000000" pitchFamily="2" charset="2"/>
              </a:rPr>
              <a:t></a:t>
            </a:r>
            <a:r>
              <a:rPr lang="en-US" dirty="0" smtClean="0"/>
              <a:t> </a:t>
            </a:r>
            <a:r>
              <a:rPr lang="en-US" dirty="0"/>
              <a:t>Display </a:t>
            </a:r>
            <a:r>
              <a:rPr lang="en-US" dirty="0" smtClean="0">
                <a:sym typeface="Wingdings" panose="05000000000000000000" pitchFamily="2" charset="2"/>
              </a:rPr>
              <a:t></a:t>
            </a:r>
            <a:r>
              <a:rPr lang="en-US" dirty="0" smtClean="0"/>
              <a:t> </a:t>
            </a:r>
            <a:r>
              <a:rPr lang="en-US" dirty="0"/>
              <a:t>Best OPI, Yet (BOY) </a:t>
            </a:r>
            <a:r>
              <a:rPr lang="en-US" dirty="0" smtClean="0">
                <a:sym typeface="Wingdings" panose="05000000000000000000" pitchFamily="2" charset="2"/>
              </a:rPr>
              <a:t></a:t>
            </a:r>
            <a:r>
              <a:rPr lang="en-US" dirty="0" smtClean="0"/>
              <a:t> </a:t>
            </a:r>
            <a:r>
              <a:rPr lang="en-US" dirty="0"/>
              <a:t>Widgets</a:t>
            </a:r>
          </a:p>
        </p:txBody>
      </p:sp>
    </p:spTree>
    <p:extLst>
      <p:ext uri="{BB962C8B-B14F-4D97-AF65-F5344CB8AC3E}">
        <p14:creationId xmlns:p14="http://schemas.microsoft.com/office/powerpoint/2010/main" val="1013512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Editing Widgets</a:t>
            </a: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110" y="423303"/>
            <a:ext cx="6369269" cy="5779795"/>
          </a:xfrm>
        </p:spPr>
      </p:pic>
      <p:sp>
        <p:nvSpPr>
          <p:cNvPr id="8" name="Text Placeholder 7"/>
          <p:cNvSpPr>
            <a:spLocks noGrp="1"/>
          </p:cNvSpPr>
          <p:nvPr>
            <p:ph type="body" sz="half" idx="2"/>
          </p:nvPr>
        </p:nvSpPr>
        <p:spPr>
          <a:xfrm>
            <a:off x="839788" y="2057400"/>
            <a:ext cx="4573040" cy="3811588"/>
          </a:xfrm>
        </p:spPr>
        <p:txBody>
          <a:bodyPr/>
          <a:lstStyle/>
          <a:p>
            <a:pPr marL="285750" indent="-285750">
              <a:buFont typeface="Arial" panose="020B0604020202020204" pitchFamily="34" charset="0"/>
              <a:buChar char="•"/>
            </a:pPr>
            <a:r>
              <a:rPr lang="en-US" dirty="0" smtClean="0"/>
              <a:t>Select, Move or Resize</a:t>
            </a:r>
          </a:p>
          <a:p>
            <a:pPr marL="285750" indent="-285750">
              <a:buFont typeface="Arial" panose="020B0604020202020204" pitchFamily="34" charset="0"/>
              <a:buChar char="•"/>
            </a:pPr>
            <a:r>
              <a:rPr lang="en-US" dirty="0" smtClean="0"/>
              <a:t>Clone Widgets (copy paste)</a:t>
            </a:r>
          </a:p>
          <a:p>
            <a:pPr marL="285750" indent="-285750">
              <a:buFont typeface="Arial" panose="020B0604020202020204" pitchFamily="34" charset="0"/>
              <a:buChar char="•"/>
            </a:pPr>
            <a:r>
              <a:rPr lang="en-US" dirty="0" smtClean="0"/>
              <a:t>Alignment tools</a:t>
            </a:r>
          </a:p>
          <a:p>
            <a:pPr lvl="1"/>
            <a:endParaRPr lang="en-US" dirty="0" smtClean="0"/>
          </a:p>
          <a:p>
            <a:pPr lvl="1"/>
            <a:r>
              <a:rPr lang="en-US" dirty="0" smtClean="0"/>
              <a:t>Grid</a:t>
            </a:r>
          </a:p>
          <a:p>
            <a:pPr lvl="1"/>
            <a:r>
              <a:rPr lang="en-US" dirty="0" smtClean="0"/>
              <a:t>Snap to Grid </a:t>
            </a:r>
          </a:p>
          <a:p>
            <a:pPr lvl="1"/>
            <a:r>
              <a:rPr lang="en-US" dirty="0" smtClean="0"/>
              <a:t>Snap to Geometry (sides and sizes of other widgets)</a:t>
            </a:r>
          </a:p>
          <a:p>
            <a:pPr lvl="1"/>
            <a:endParaRPr lang="en-US" dirty="0"/>
          </a:p>
          <a:p>
            <a:pPr lvl="1"/>
            <a:endParaRPr lang="en-US" dirty="0" smtClean="0"/>
          </a:p>
          <a:p>
            <a:pPr lvl="1"/>
            <a:r>
              <a:rPr lang="en-US" dirty="0" smtClean="0"/>
              <a:t>Arrange group of widgets</a:t>
            </a:r>
          </a:p>
          <a:p>
            <a:pPr marL="285750" indent="-285750">
              <a:buFont typeface="Arial" panose="020B0604020202020204" pitchFamily="34" charset="0"/>
              <a:buChar char="•"/>
            </a:pPr>
            <a:r>
              <a:rPr lang="en-US" dirty="0" smtClean="0"/>
              <a:t>Copy properties </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523" y="3057689"/>
            <a:ext cx="695325" cy="23812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523" y="4296103"/>
            <a:ext cx="2362200" cy="266700"/>
          </a:xfrm>
          <a:prstGeom prst="rect">
            <a:avLst/>
          </a:prstGeom>
        </p:spPr>
      </p:pic>
    </p:spTree>
    <p:extLst>
      <p:ext uri="{BB962C8B-B14F-4D97-AF65-F5344CB8AC3E}">
        <p14:creationId xmlns:p14="http://schemas.microsoft.com/office/powerpoint/2010/main" val="1190131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523322" cy="1600200"/>
          </a:xfrm>
        </p:spPr>
        <p:txBody>
          <a:bodyPr/>
          <a:lstStyle/>
          <a:p>
            <a:r>
              <a:rPr lang="en-US" dirty="0" smtClean="0"/>
              <a:t>Note: location of demo</a:t>
            </a:r>
            <a:endParaRPr lang="en-US" dirty="0"/>
          </a:p>
        </p:txBody>
      </p:sp>
      <p:sp>
        <p:nvSpPr>
          <p:cNvPr id="4" name="Text Placeholder 3"/>
          <p:cNvSpPr>
            <a:spLocks noGrp="1"/>
          </p:cNvSpPr>
          <p:nvPr>
            <p:ph type="body" sz="half" idx="2"/>
          </p:nvPr>
        </p:nvSpPr>
        <p:spPr>
          <a:xfrm>
            <a:off x="839788" y="2057400"/>
            <a:ext cx="7442063" cy="3811588"/>
          </a:xfrm>
        </p:spPr>
        <p:txBody>
          <a:bodyPr/>
          <a:lstStyle/>
          <a:p>
            <a:endParaRPr lang="en-US" dirty="0" smtClean="0"/>
          </a:p>
          <a:p>
            <a:r>
              <a:rPr lang="en-US" dirty="0" smtClean="0"/>
              <a:t>On </a:t>
            </a:r>
            <a:r>
              <a:rPr lang="en-US" dirty="0" err="1" smtClean="0"/>
              <a:t>github</a:t>
            </a:r>
            <a:endParaRPr lang="en-US" dirty="0" smtClean="0"/>
          </a:p>
          <a:p>
            <a:r>
              <a:rPr lang="en-US" dirty="0">
                <a:hlinkClick r:id="rId2"/>
              </a:rPr>
              <a:t>https://</a:t>
            </a:r>
            <a:r>
              <a:rPr lang="en-US" dirty="0" smtClean="0">
                <a:hlinkClick r:id="rId2"/>
              </a:rPr>
              <a:t>github.com/shroffk/cs-studio-training</a:t>
            </a:r>
            <a:endParaRPr lang="en-US" dirty="0" smtClean="0"/>
          </a:p>
          <a:p>
            <a:endParaRPr lang="en-US" dirty="0" smtClean="0"/>
          </a:p>
          <a:p>
            <a:r>
              <a:rPr lang="en-US" dirty="0" smtClean="0"/>
              <a:t>On </a:t>
            </a:r>
            <a:r>
              <a:rPr lang="en-US" dirty="0" smtClean="0"/>
              <a:t>train</a:t>
            </a:r>
          </a:p>
          <a:p>
            <a:r>
              <a:rPr lang="en-US" dirty="0" smtClean="0"/>
              <a:t>/home/train/</a:t>
            </a:r>
            <a:r>
              <a:rPr lang="en-US" dirty="0" err="1" smtClean="0"/>
              <a:t>cs</a:t>
            </a:r>
            <a:r>
              <a:rPr lang="en-US" dirty="0" smtClean="0"/>
              <a:t>-studio-training/demo-</a:t>
            </a:r>
            <a:r>
              <a:rPr lang="en-US" dirty="0" err="1" smtClean="0"/>
              <a:t>opis</a:t>
            </a:r>
            <a:endParaRPr lang="en-US" dirty="0"/>
          </a:p>
        </p:txBody>
      </p:sp>
    </p:spTree>
    <p:extLst>
      <p:ext uri="{BB962C8B-B14F-4D97-AF65-F5344CB8AC3E}">
        <p14:creationId xmlns:p14="http://schemas.microsoft.com/office/powerpoint/2010/main" val="331873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3932237" cy="972207"/>
          </a:xfrm>
        </p:spPr>
        <p:txBody>
          <a:bodyPr/>
          <a:lstStyle/>
          <a:p>
            <a:r>
              <a:rPr lang="en-US" dirty="0"/>
              <a:t>LED</a:t>
            </a:r>
          </a:p>
        </p:txBody>
      </p:sp>
      <p:pic>
        <p:nvPicPr>
          <p:cNvPr id="7" name="Content Placeholder 6"/>
          <p:cNvPicPr>
            <a:picLocks noGrp="1" noChangeAspect="1"/>
          </p:cNvPicPr>
          <p:nvPr>
            <p:ph idx="1"/>
          </p:nvPr>
        </p:nvPicPr>
        <p:blipFill>
          <a:blip r:embed="rId3"/>
          <a:stretch>
            <a:fillRect/>
          </a:stretch>
        </p:blipFill>
        <p:spPr>
          <a:xfrm>
            <a:off x="4999297" y="599090"/>
            <a:ext cx="6562082" cy="5669389"/>
          </a:xfrm>
          <a:prstGeom prst="rect">
            <a:avLst/>
          </a:prstGeom>
        </p:spPr>
      </p:pic>
      <p:sp>
        <p:nvSpPr>
          <p:cNvPr id="6" name="Text Placeholder 5"/>
          <p:cNvSpPr>
            <a:spLocks noGrp="1"/>
          </p:cNvSpPr>
          <p:nvPr>
            <p:ph type="body" sz="half" idx="2"/>
          </p:nvPr>
        </p:nvSpPr>
        <p:spPr>
          <a:xfrm>
            <a:off x="839788" y="1429407"/>
            <a:ext cx="3932237" cy="4439581"/>
          </a:xfrm>
        </p:spPr>
        <p:txBody>
          <a:bodyPr/>
          <a:lstStyle/>
          <a:p>
            <a:r>
              <a:rPr lang="en-US" dirty="0" smtClean="0"/>
              <a:t>Exercise:</a:t>
            </a:r>
          </a:p>
          <a:p>
            <a:pPr marL="285750" indent="-285750">
              <a:buFont typeface="Arial" panose="020B0604020202020204" pitchFamily="34" charset="0"/>
              <a:buChar char="•"/>
            </a:pPr>
            <a:r>
              <a:rPr lang="en-US" dirty="0" smtClean="0"/>
              <a:t>Boolean </a:t>
            </a:r>
          </a:p>
          <a:p>
            <a:pPr marL="742950" lvl="1" indent="-285750">
              <a:buFont typeface="Arial" panose="020B0604020202020204" pitchFamily="34" charset="0"/>
              <a:buChar char="•"/>
            </a:pPr>
            <a:r>
              <a:rPr lang="en-US" dirty="0" smtClean="0"/>
              <a:t>Create a LED widget with PV Name </a:t>
            </a:r>
            <a:r>
              <a:rPr lang="en-US" i="1" dirty="0" smtClean="0"/>
              <a:t>sim://flipflop</a:t>
            </a:r>
          </a:p>
          <a:p>
            <a:pPr marL="742950" lvl="1" indent="-285750">
              <a:buFont typeface="Arial" panose="020B0604020202020204" pitchFamily="34" charset="0"/>
              <a:buChar char="•"/>
            </a:pPr>
            <a:r>
              <a:rPr lang="en-US" dirty="0" smtClean="0"/>
              <a:t>Copy paste the LED to Create an Array of LEDs </a:t>
            </a:r>
          </a:p>
          <a:p>
            <a:pPr marL="742950" lvl="1" indent="-285750">
              <a:buFont typeface="Arial" panose="020B0604020202020204" pitchFamily="34" charset="0"/>
              <a:buChar char="•"/>
            </a:pPr>
            <a:r>
              <a:rPr lang="en-US" dirty="0" smtClean="0"/>
              <a:t>Copy the PV Name property from the LED to a Text Update widget</a:t>
            </a:r>
          </a:p>
          <a:p>
            <a:pPr marL="285750" indent="-285750">
              <a:buFont typeface="Arial" panose="020B0604020202020204" pitchFamily="34" charset="0"/>
              <a:buChar char="•"/>
            </a:pPr>
            <a:r>
              <a:rPr lang="en-US" dirty="0" err="1" smtClean="0"/>
              <a:t>MultiState</a:t>
            </a:r>
            <a:endParaRPr lang="en-US" dirty="0" smtClean="0"/>
          </a:p>
          <a:p>
            <a:pPr marL="742950" lvl="1" indent="-285750">
              <a:buFont typeface="Arial" panose="020B0604020202020204" pitchFamily="34" charset="0"/>
              <a:buChar char="•"/>
            </a:pPr>
            <a:r>
              <a:rPr lang="en-US" dirty="0" smtClean="0"/>
              <a:t>Create a LED widget with </a:t>
            </a:r>
          </a:p>
          <a:p>
            <a:pPr lvl="1"/>
            <a:r>
              <a:rPr lang="en-US" dirty="0" smtClean="0"/>
              <a:t>PV Name = </a:t>
            </a:r>
            <a:r>
              <a:rPr lang="en-US" i="1" dirty="0"/>
              <a:t>loc://${DID}_</a:t>
            </a:r>
            <a:r>
              <a:rPr lang="en-US" i="1" dirty="0" smtClean="0"/>
              <a:t>multi_state_value</a:t>
            </a:r>
          </a:p>
          <a:p>
            <a:pPr lvl="1"/>
            <a:r>
              <a:rPr lang="en-US" dirty="0" smtClean="0"/>
              <a:t>State Count = 4</a:t>
            </a:r>
          </a:p>
          <a:p>
            <a:pPr marL="742950" lvl="1" indent="-285750">
              <a:buFont typeface="Arial" panose="020B0604020202020204" pitchFamily="34" charset="0"/>
              <a:buChar char="•"/>
            </a:pPr>
            <a:r>
              <a:rPr lang="en-US" dirty="0" smtClean="0"/>
              <a:t>Create a Text Input widget with</a:t>
            </a:r>
          </a:p>
          <a:p>
            <a:pPr lvl="1"/>
            <a:r>
              <a:rPr lang="en-US" dirty="0"/>
              <a:t>PV Name = </a:t>
            </a:r>
            <a:r>
              <a:rPr lang="en-US" i="1" dirty="0"/>
              <a:t>loc://${DID}_</a:t>
            </a:r>
            <a:r>
              <a:rPr lang="en-US" i="1" dirty="0" smtClean="0"/>
              <a:t>multi_state_value</a:t>
            </a:r>
          </a:p>
          <a:p>
            <a:pPr marL="742950" lvl="1" indent="-285750">
              <a:buFont typeface="Arial" panose="020B0604020202020204" pitchFamily="34" charset="0"/>
              <a:buChar char="•"/>
            </a:pPr>
            <a:r>
              <a:rPr lang="en-US" dirty="0" smtClean="0"/>
              <a:t>Change the value in the Text Input </a:t>
            </a:r>
            <a:endParaRPr lang="en-US" dirty="0"/>
          </a:p>
        </p:txBody>
      </p:sp>
    </p:spTree>
    <p:extLst>
      <p:ext uri="{BB962C8B-B14F-4D97-AF65-F5344CB8AC3E}">
        <p14:creationId xmlns:p14="http://schemas.microsoft.com/office/powerpoint/2010/main" val="1729269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533765" y="383585"/>
            <a:ext cx="5769830" cy="823912"/>
          </a:xfrm>
        </p:spPr>
        <p:txBody>
          <a:bodyPr/>
          <a:lstStyle/>
          <a:p>
            <a:r>
              <a:rPr lang="en-US" dirty="0" smtClean="0"/>
              <a:t>OPI Editor</a:t>
            </a:r>
            <a:endParaRPr lang="en-US" dirty="0"/>
          </a:p>
        </p:txBody>
      </p:sp>
      <p:sp>
        <p:nvSpPr>
          <p:cNvPr id="10" name="Text Placeholder 9"/>
          <p:cNvSpPr>
            <a:spLocks noGrp="1"/>
          </p:cNvSpPr>
          <p:nvPr>
            <p:ph type="body" sz="quarter" idx="3"/>
          </p:nvPr>
        </p:nvSpPr>
        <p:spPr>
          <a:xfrm>
            <a:off x="6884770" y="383585"/>
            <a:ext cx="4470617" cy="823912"/>
          </a:xfrm>
        </p:spPr>
        <p:txBody>
          <a:bodyPr/>
          <a:lstStyle/>
          <a:p>
            <a:r>
              <a:rPr lang="en-US" dirty="0" smtClean="0"/>
              <a:t>OPI Runtime</a:t>
            </a:r>
            <a:endParaRPr lang="en-US" dirty="0"/>
          </a:p>
        </p:txBody>
      </p:sp>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84771" y="1376982"/>
            <a:ext cx="3748394" cy="4812681"/>
          </a:xfrm>
        </p:spPr>
      </p:pic>
      <p:pic>
        <p:nvPicPr>
          <p:cNvPr id="15" name="Content Placeholder 14"/>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534395" y="1376982"/>
            <a:ext cx="6204286" cy="4812681"/>
          </a:xfrm>
        </p:spPr>
      </p:pic>
    </p:spTree>
    <p:extLst>
      <p:ext uri="{BB962C8B-B14F-4D97-AF65-F5344CB8AC3E}">
        <p14:creationId xmlns:p14="http://schemas.microsoft.com/office/powerpoint/2010/main" val="2966635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Button</a:t>
            </a:r>
            <a:br>
              <a:rPr lang="en-US" dirty="0" smtClean="0"/>
            </a:br>
            <a:r>
              <a:rPr lang="en-US" dirty="0" smtClean="0"/>
              <a:t>Menu Button</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r>
              <a:rPr lang="en-US" dirty="0" smtClean="0"/>
              <a:t>An Action button </a:t>
            </a:r>
            <a:r>
              <a:rPr lang="en-US" dirty="0"/>
              <a:t>widget which is used to execute an action with clicking the </a:t>
            </a:r>
            <a:r>
              <a:rPr lang="en-US" dirty="0" smtClean="0"/>
              <a:t>button</a:t>
            </a:r>
          </a:p>
          <a:p>
            <a:pPr marL="285750" indent="-285750">
              <a:buFont typeface="Arial" panose="020B0604020202020204" pitchFamily="34" charset="0"/>
              <a:buChar char="•"/>
            </a:pPr>
            <a:r>
              <a:rPr lang="en-US" dirty="0"/>
              <a:t>Open OPI </a:t>
            </a:r>
            <a:endParaRPr lang="en-US" dirty="0" smtClean="0"/>
          </a:p>
          <a:p>
            <a:pPr marL="285750" indent="-285750">
              <a:buFont typeface="Arial" panose="020B0604020202020204" pitchFamily="34" charset="0"/>
              <a:buChar char="•"/>
            </a:pPr>
            <a:r>
              <a:rPr lang="en-US" dirty="0" smtClean="0"/>
              <a:t>Write to PV</a:t>
            </a:r>
          </a:p>
          <a:p>
            <a:pPr marL="285750" indent="-285750">
              <a:buFont typeface="Arial" panose="020B0604020202020204" pitchFamily="34" charset="0"/>
              <a:buChar char="•"/>
            </a:pPr>
            <a:r>
              <a:rPr lang="en-US" dirty="0" smtClean="0"/>
              <a:t>Execute Command</a:t>
            </a:r>
          </a:p>
          <a:p>
            <a:pPr marL="285750" indent="-285750">
              <a:buFont typeface="Arial" panose="020B0604020202020204" pitchFamily="34" charset="0"/>
              <a:buChar char="•"/>
            </a:pPr>
            <a:r>
              <a:rPr lang="en-US" dirty="0" smtClean="0"/>
              <a:t>Play Wave file</a:t>
            </a:r>
          </a:p>
          <a:p>
            <a:pPr marL="285750" indent="-285750">
              <a:buFont typeface="Arial" panose="020B0604020202020204" pitchFamily="34" charset="0"/>
              <a:buChar char="•"/>
            </a:pPr>
            <a:r>
              <a:rPr lang="en-US" dirty="0" smtClean="0"/>
              <a:t>Open File</a:t>
            </a:r>
          </a:p>
          <a:p>
            <a:r>
              <a:rPr lang="en-US" dirty="0" smtClean="0"/>
              <a:t>Menu buttons provide a list of Actions</a:t>
            </a:r>
          </a:p>
          <a:p>
            <a:pPr marL="285750" indent="-285750">
              <a:buFont typeface="Arial" panose="020B0604020202020204" pitchFamily="34" charset="0"/>
              <a:buChar char="•"/>
            </a:pPr>
            <a:endParaRPr lang="en-US" dirty="0"/>
          </a:p>
          <a:p>
            <a:r>
              <a:rPr lang="en-US" dirty="0"/>
              <a:t>Help </a:t>
            </a:r>
            <a:r>
              <a:rPr lang="en-US" dirty="0">
                <a:sym typeface="Wingdings" panose="05000000000000000000" pitchFamily="2" charset="2"/>
              </a:rPr>
              <a:t> Help Contents  CSS Applications  Display  BOY  Widgets </a:t>
            </a:r>
            <a:r>
              <a:rPr lang="en-US" dirty="0" smtClean="0">
                <a:sym typeface="Wingdings" panose="05000000000000000000" pitchFamily="2" charset="2"/>
              </a:rPr>
              <a:t> Action/Menu Button</a:t>
            </a:r>
            <a:endParaRPr lang="en-US" dirty="0"/>
          </a:p>
        </p:txBody>
      </p:sp>
    </p:spTree>
    <p:extLst>
      <p:ext uri="{BB962C8B-B14F-4D97-AF65-F5344CB8AC3E}">
        <p14:creationId xmlns:p14="http://schemas.microsoft.com/office/powerpoint/2010/main" val="2065242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XY Graph</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788" y="2677510"/>
            <a:ext cx="6172200" cy="2172499"/>
          </a:xfrm>
        </p:spPr>
      </p:pic>
      <p:sp>
        <p:nvSpPr>
          <p:cNvPr id="6" name="Text Placeholder 5"/>
          <p:cNvSpPr>
            <a:spLocks noGrp="1"/>
          </p:cNvSpPr>
          <p:nvPr>
            <p:ph type="body" sz="half" idx="2"/>
          </p:nvPr>
        </p:nvSpPr>
        <p:spPr/>
        <p:txBody>
          <a:bodyPr/>
          <a:lstStyle/>
          <a:p>
            <a:r>
              <a:rPr lang="en-US" dirty="0"/>
              <a:t>A widget that is able to plot 1D or 2D data in an </a:t>
            </a:r>
            <a:r>
              <a:rPr lang="en-US" dirty="0" smtClean="0"/>
              <a:t>XY Graph</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Help </a:t>
            </a:r>
            <a:r>
              <a:rPr lang="en-US" dirty="0" smtClean="0">
                <a:sym typeface="Wingdings" panose="05000000000000000000" pitchFamily="2" charset="2"/>
              </a:rPr>
              <a:t> Help Contents  CSS Applications  Display  BOY  Widgets  XY Graph</a:t>
            </a:r>
            <a:endParaRPr lang="en-US" dirty="0"/>
          </a:p>
        </p:txBody>
      </p:sp>
    </p:spTree>
    <p:extLst>
      <p:ext uri="{BB962C8B-B14F-4D97-AF65-F5344CB8AC3E}">
        <p14:creationId xmlns:p14="http://schemas.microsoft.com/office/powerpoint/2010/main" val="416299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a:t>
            </a:r>
            <a:br>
              <a:rPr lang="en-US" dirty="0" smtClean="0"/>
            </a:br>
            <a:r>
              <a:rPr lang="en-US" dirty="0" smtClean="0"/>
              <a:t>Create a simple motor control screen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3641" y="319018"/>
            <a:ext cx="6106511" cy="6225955"/>
          </a:xfrm>
        </p:spPr>
      </p:pic>
      <p:sp>
        <p:nvSpPr>
          <p:cNvPr id="12" name="Text Placeholder 11"/>
          <p:cNvSpPr>
            <a:spLocks noGrp="1"/>
          </p:cNvSpPr>
          <p:nvPr>
            <p:ph type="body" sz="half" idx="2"/>
          </p:nvPr>
        </p:nvSpPr>
        <p:spPr>
          <a:xfrm>
            <a:off x="839788" y="2057399"/>
            <a:ext cx="4247219" cy="4487573"/>
          </a:xfrm>
        </p:spPr>
        <p:txBody>
          <a:bodyPr>
            <a:normAutofit lnSpcReduction="10000"/>
          </a:bodyPr>
          <a:lstStyle/>
          <a:p>
            <a:pPr marL="285750" indent="-285750">
              <a:buFont typeface="Arial" panose="020B0604020202020204" pitchFamily="34" charset="0"/>
              <a:buChar char="•"/>
            </a:pPr>
            <a:r>
              <a:rPr lang="en-US" dirty="0" smtClean="0"/>
              <a:t>A Text Input Widget (controls) for entering the set point</a:t>
            </a:r>
          </a:p>
          <a:p>
            <a:pPr lvl="1"/>
            <a:r>
              <a:rPr lang="en-US" dirty="0" smtClean="0"/>
              <a:t>PV </a:t>
            </a:r>
            <a:r>
              <a:rPr lang="en-US" dirty="0"/>
              <a:t>Name = </a:t>
            </a:r>
            <a:r>
              <a:rPr lang="en-US" i="1" dirty="0"/>
              <a:t>XF:31IDA-OP{Tbl-Ax:X1}</a:t>
            </a:r>
            <a:r>
              <a:rPr lang="en-US" i="1" dirty="0" err="1"/>
              <a:t>Mtr.VAL</a:t>
            </a:r>
            <a:endParaRPr lang="en-US" i="1" dirty="0" smtClean="0"/>
          </a:p>
          <a:p>
            <a:pPr marL="285750" indent="-285750">
              <a:buFont typeface="Arial" panose="020B0604020202020204" pitchFamily="34" charset="0"/>
              <a:buChar char="•"/>
            </a:pPr>
            <a:r>
              <a:rPr lang="en-US" dirty="0" smtClean="0"/>
              <a:t>A Text Update Widget (Monitor) for monitoring the </a:t>
            </a:r>
            <a:r>
              <a:rPr lang="en-US" dirty="0" err="1" smtClean="0"/>
              <a:t>readback</a:t>
            </a:r>
            <a:endParaRPr lang="en-US" dirty="0" smtClean="0"/>
          </a:p>
          <a:p>
            <a:pPr lvl="1"/>
            <a:r>
              <a:rPr lang="en-US" dirty="0" smtClean="0"/>
              <a:t>PV Name = </a:t>
            </a:r>
            <a:r>
              <a:rPr lang="en-US" i="1" dirty="0" smtClean="0"/>
              <a:t>XF:31IDA-OP{Tbl-Ax:X1}</a:t>
            </a:r>
            <a:r>
              <a:rPr lang="en-US" i="1" dirty="0" err="1" smtClean="0"/>
              <a:t>Mtr.RBV</a:t>
            </a:r>
            <a:endParaRPr lang="en-US" dirty="0"/>
          </a:p>
          <a:p>
            <a:pPr marL="285750" indent="-285750">
              <a:buFont typeface="Arial" panose="020B0604020202020204" pitchFamily="34" charset="0"/>
              <a:buChar char="•"/>
            </a:pPr>
            <a:r>
              <a:rPr lang="en-US" dirty="0" smtClean="0"/>
              <a:t>A LED Widget (Monitor) to indicate the motor is moving</a:t>
            </a:r>
          </a:p>
          <a:p>
            <a:pPr lvl="1"/>
            <a:r>
              <a:rPr lang="en-US" dirty="0" smtClean="0"/>
              <a:t>PV Name = </a:t>
            </a:r>
            <a:r>
              <a:rPr lang="en-US" i="1" dirty="0" smtClean="0"/>
              <a:t>XF:31IDA-OP{Tbl-Ax:X1}</a:t>
            </a:r>
            <a:r>
              <a:rPr lang="en-US" i="1" dirty="0" err="1" smtClean="0"/>
              <a:t>Mtr.MOVN</a:t>
            </a:r>
            <a:endParaRPr lang="en-US" dirty="0" smtClean="0"/>
          </a:p>
          <a:p>
            <a:pPr marL="285750" indent="-285750">
              <a:buFont typeface="Arial" panose="020B0604020202020204" pitchFamily="34" charset="0"/>
              <a:buChar char="•"/>
            </a:pPr>
            <a:r>
              <a:rPr lang="en-US" dirty="0" smtClean="0"/>
              <a:t>An XY graph (Monitor) to plot the changed in the motor </a:t>
            </a:r>
            <a:r>
              <a:rPr lang="en-US" dirty="0" err="1" smtClean="0"/>
              <a:t>setpoint</a:t>
            </a:r>
            <a:r>
              <a:rPr lang="en-US" dirty="0" smtClean="0"/>
              <a:t> and the motor position</a:t>
            </a:r>
          </a:p>
          <a:p>
            <a:pPr lvl="1"/>
            <a:r>
              <a:rPr lang="en-US" dirty="0" smtClean="0"/>
              <a:t>Trace 0</a:t>
            </a:r>
          </a:p>
          <a:p>
            <a:pPr lvl="1"/>
            <a:r>
              <a:rPr lang="en-US" dirty="0" smtClean="0"/>
              <a:t>Y PV = </a:t>
            </a:r>
            <a:r>
              <a:rPr lang="en-US" i="1" dirty="0" smtClean="0"/>
              <a:t>XF:31IDA-OP{Tbl-Ax:X1}</a:t>
            </a:r>
            <a:r>
              <a:rPr lang="en-US" i="1" dirty="0" err="1" smtClean="0"/>
              <a:t>Mtr.RBV</a:t>
            </a:r>
            <a:endParaRPr lang="en-US" i="1" dirty="0" smtClean="0"/>
          </a:p>
          <a:p>
            <a:pPr lvl="1"/>
            <a:r>
              <a:rPr lang="en-US" dirty="0"/>
              <a:t>Trace </a:t>
            </a:r>
            <a:r>
              <a:rPr lang="en-US" dirty="0" smtClean="0"/>
              <a:t>1</a:t>
            </a:r>
            <a:endParaRPr lang="en-US" dirty="0"/>
          </a:p>
          <a:p>
            <a:pPr lvl="1"/>
            <a:r>
              <a:rPr lang="en-US" dirty="0"/>
              <a:t>Y PV = </a:t>
            </a:r>
            <a:r>
              <a:rPr lang="en-US" i="1" dirty="0" smtClean="0"/>
              <a:t>XF:31IDA-OP{Tbl-Ax:X1}</a:t>
            </a:r>
            <a:r>
              <a:rPr lang="en-US" i="1" dirty="0" err="1" smtClean="0"/>
              <a:t>Mtr.VAL</a:t>
            </a:r>
            <a:endParaRPr lang="en-US" i="1" dirty="0" smtClean="0"/>
          </a:p>
          <a:p>
            <a:pPr lvl="1"/>
            <a:r>
              <a:rPr lang="en-US" dirty="0" smtClean="0"/>
              <a:t>Primary X Axis (0)</a:t>
            </a:r>
          </a:p>
          <a:p>
            <a:pPr lvl="1"/>
            <a:r>
              <a:rPr lang="en-US" dirty="0" smtClean="0"/>
              <a:t>Time Format = </a:t>
            </a:r>
            <a:r>
              <a:rPr lang="en-US" dirty="0" err="1" smtClean="0"/>
              <a:t>HH:mm:ss</a:t>
            </a:r>
            <a:endParaRPr lang="en-US" dirty="0"/>
          </a:p>
        </p:txBody>
      </p:sp>
    </p:spTree>
    <p:extLst>
      <p:ext uri="{BB962C8B-B14F-4D97-AF65-F5344CB8AC3E}">
        <p14:creationId xmlns:p14="http://schemas.microsoft.com/office/powerpoint/2010/main" val="2037956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699025"/>
            <a:ext cx="6978541" cy="5358579"/>
          </a:xfrm>
        </p:spPr>
      </p:pic>
      <p:sp>
        <p:nvSpPr>
          <p:cNvPr id="6" name="Text Placeholder 5"/>
          <p:cNvSpPr>
            <a:spLocks noGrp="1"/>
          </p:cNvSpPr>
          <p:nvPr>
            <p:ph type="body" sz="half" idx="2"/>
          </p:nvPr>
        </p:nvSpPr>
        <p:spPr/>
        <p:txBody>
          <a:bodyPr/>
          <a:lstStyle/>
          <a:p>
            <a:r>
              <a:rPr lang="en-US" dirty="0"/>
              <a:t>Macros are some predefined strings that can be embedded in any string based properties such as "PV Name", "Text", "Tooltip", "</a:t>
            </a:r>
            <a:r>
              <a:rPr lang="en-US" dirty="0" smtClean="0"/>
              <a:t>Rules“</a:t>
            </a:r>
          </a:p>
          <a:p>
            <a:endParaRPr lang="en-US" dirty="0" smtClean="0"/>
          </a:p>
          <a:p>
            <a:r>
              <a:rPr lang="en-US" dirty="0" smtClean="0"/>
              <a:t>Macros are resolved at runtime when the screen is loaded</a:t>
            </a:r>
          </a:p>
          <a:p>
            <a:endParaRPr lang="en-US" dirty="0" smtClean="0"/>
          </a:p>
          <a:p>
            <a:r>
              <a:rPr lang="en-US" dirty="0" smtClean="0"/>
              <a:t>e.g. </a:t>
            </a:r>
          </a:p>
          <a:p>
            <a:r>
              <a:rPr lang="en-US" dirty="0" smtClean="0"/>
              <a:t>PV Name </a:t>
            </a:r>
            <a:r>
              <a:rPr lang="en-US" dirty="0"/>
              <a:t>= </a:t>
            </a:r>
            <a:r>
              <a:rPr lang="en-US" dirty="0" smtClean="0"/>
              <a:t>XF:31IDA-BI{Dev:</a:t>
            </a:r>
            <a:r>
              <a:rPr lang="en-US" dirty="0"/>
              <a:t> </a:t>
            </a:r>
            <a:r>
              <a:rPr lang="en-US" dirty="0" smtClean="0"/>
              <a:t>$(M)}E-I</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44787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Containers</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r>
              <a:rPr lang="en-US" dirty="0" smtClean="0"/>
              <a:t>Linking container</a:t>
            </a:r>
          </a:p>
          <a:p>
            <a:r>
              <a:rPr lang="en-US" dirty="0" smtClean="0"/>
              <a:t>Create composite screens by embedding different </a:t>
            </a:r>
            <a:r>
              <a:rPr lang="en-US" dirty="0" err="1" smtClean="0"/>
              <a:t>opi</a:t>
            </a:r>
            <a:r>
              <a:rPr lang="en-US" dirty="0" smtClean="0"/>
              <a:t> screens or groups.</a:t>
            </a:r>
          </a:p>
          <a:p>
            <a:endParaRPr lang="en-US" dirty="0"/>
          </a:p>
          <a:p>
            <a:r>
              <a:rPr lang="en-US" dirty="0" smtClean="0"/>
              <a:t>Grouping container</a:t>
            </a:r>
          </a:p>
          <a:p>
            <a:r>
              <a:rPr lang="en-US" dirty="0" smtClean="0"/>
              <a:t>Groups a set of widgets together</a:t>
            </a:r>
            <a:endParaRPr lang="en-US" dirty="0"/>
          </a:p>
        </p:txBody>
      </p:sp>
    </p:spTree>
    <p:extLst>
      <p:ext uri="{BB962C8B-B14F-4D97-AF65-F5344CB8AC3E}">
        <p14:creationId xmlns:p14="http://schemas.microsoft.com/office/powerpoint/2010/main" val="3414418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br>
              <a:rPr lang="en-US" dirty="0" smtClean="0"/>
            </a:br>
            <a:r>
              <a:rPr lang="en-US" dirty="0" smtClean="0"/>
              <a:t>Linking container &amp; Macros</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18537" y="872359"/>
            <a:ext cx="6505903" cy="5018003"/>
          </a:xfrm>
        </p:spPr>
      </p:pic>
      <p:sp>
        <p:nvSpPr>
          <p:cNvPr id="4" name="Text Placeholder 3"/>
          <p:cNvSpPr>
            <a:spLocks noGrp="1"/>
          </p:cNvSpPr>
          <p:nvPr>
            <p:ph type="body" sz="half" idx="2"/>
          </p:nvPr>
        </p:nvSpPr>
        <p:spPr>
          <a:xfrm>
            <a:off x="839788" y="2057400"/>
            <a:ext cx="4278750" cy="3811588"/>
          </a:xfrm>
        </p:spPr>
        <p:txBody>
          <a:bodyPr/>
          <a:lstStyle/>
          <a:p>
            <a:r>
              <a:rPr lang="en-US" dirty="0" smtClean="0"/>
              <a:t>Create a simple screen (</a:t>
            </a:r>
            <a:r>
              <a:rPr lang="en-US" i="1" dirty="0" smtClean="0"/>
              <a:t>_</a:t>
            </a:r>
            <a:r>
              <a:rPr lang="en-US" i="1" dirty="0" err="1" smtClean="0"/>
              <a:t>motor_overview.opi</a:t>
            </a:r>
            <a:r>
              <a:rPr lang="en-US" dirty="0" smtClean="0"/>
              <a:t>) which represents a reusable segment with a </a:t>
            </a:r>
          </a:p>
          <a:p>
            <a:pPr marL="285750" indent="-285750">
              <a:buFont typeface="Arial" panose="020B0604020202020204" pitchFamily="34" charset="0"/>
              <a:buChar char="•"/>
            </a:pPr>
            <a:r>
              <a:rPr lang="en-US" dirty="0" smtClean="0"/>
              <a:t>Label</a:t>
            </a:r>
          </a:p>
          <a:p>
            <a:pPr lvl="1"/>
            <a:r>
              <a:rPr lang="en-US" dirty="0" smtClean="0"/>
              <a:t>Text = </a:t>
            </a:r>
            <a:r>
              <a:rPr lang="en-US" i="1" dirty="0" smtClean="0"/>
              <a:t>Motor $(N)</a:t>
            </a:r>
          </a:p>
          <a:p>
            <a:pPr marL="285750" indent="-285750">
              <a:buFont typeface="Arial" panose="020B0604020202020204" pitchFamily="34" charset="0"/>
              <a:buChar char="•"/>
            </a:pPr>
            <a:r>
              <a:rPr lang="en-US" dirty="0" smtClean="0"/>
              <a:t>Text Input</a:t>
            </a:r>
          </a:p>
          <a:p>
            <a:pPr lvl="1"/>
            <a:r>
              <a:rPr lang="en-US" dirty="0"/>
              <a:t>PV Name = </a:t>
            </a:r>
            <a:r>
              <a:rPr lang="en-US" i="1" dirty="0" smtClean="0"/>
              <a:t>XF:31IDA-OP{</a:t>
            </a:r>
            <a:r>
              <a:rPr lang="en-US" i="1" dirty="0" err="1" smtClean="0"/>
              <a:t>Tbl-Ax:X</a:t>
            </a:r>
            <a:r>
              <a:rPr lang="en-US" i="1" dirty="0" smtClean="0"/>
              <a:t>$(N)}</a:t>
            </a:r>
            <a:r>
              <a:rPr lang="en-US" i="1" dirty="0" err="1" smtClean="0"/>
              <a:t>Mtr.VAL</a:t>
            </a:r>
            <a:endParaRPr lang="en-US" i="1" dirty="0" smtClean="0"/>
          </a:p>
          <a:p>
            <a:pPr marL="285750" indent="-285750">
              <a:buFont typeface="Arial" panose="020B0604020202020204" pitchFamily="34" charset="0"/>
              <a:buChar char="•"/>
            </a:pPr>
            <a:r>
              <a:rPr lang="en-US" dirty="0" smtClean="0"/>
              <a:t>Text Update</a:t>
            </a:r>
          </a:p>
          <a:p>
            <a:pPr lvl="1"/>
            <a:r>
              <a:rPr lang="en-US" dirty="0"/>
              <a:t>PV Name = </a:t>
            </a:r>
            <a:r>
              <a:rPr lang="en-US" i="1" dirty="0" smtClean="0"/>
              <a:t>XF:31IDA-OP{</a:t>
            </a:r>
            <a:r>
              <a:rPr lang="en-US" i="1" dirty="0" err="1" smtClean="0"/>
              <a:t>Tbl-Ax:X</a:t>
            </a:r>
            <a:r>
              <a:rPr lang="en-US" i="1" dirty="0" smtClean="0"/>
              <a:t>$(N)}</a:t>
            </a:r>
            <a:r>
              <a:rPr lang="en-US" i="1" dirty="0" err="1" smtClean="0"/>
              <a:t>Mtr.RBV</a:t>
            </a:r>
            <a:endParaRPr lang="en-US" i="1" dirty="0" smtClean="0"/>
          </a:p>
          <a:p>
            <a:pPr marL="285750" indent="-285750">
              <a:buFont typeface="Arial" panose="020B0604020202020204" pitchFamily="34" charset="0"/>
              <a:buChar char="•"/>
            </a:pPr>
            <a:r>
              <a:rPr lang="en-US" dirty="0" smtClean="0"/>
              <a:t>LED</a:t>
            </a:r>
          </a:p>
          <a:p>
            <a:pPr lvl="1"/>
            <a:r>
              <a:rPr lang="en-US" dirty="0"/>
              <a:t>PV Name = </a:t>
            </a:r>
            <a:r>
              <a:rPr lang="en-US" i="1" dirty="0" smtClean="0"/>
              <a:t>XF:31IDA-OP{</a:t>
            </a:r>
            <a:r>
              <a:rPr lang="en-US" i="1" dirty="0" err="1" smtClean="0"/>
              <a:t>Tbl-Ax:X</a:t>
            </a:r>
            <a:r>
              <a:rPr lang="en-US" i="1" dirty="0" smtClean="0"/>
              <a:t>$(N)}</a:t>
            </a:r>
            <a:r>
              <a:rPr lang="en-US" i="1" dirty="0" err="1" smtClean="0"/>
              <a:t>Mtr.MOVN</a:t>
            </a:r>
            <a:endParaRPr lang="en-US" i="1" dirty="0" smtClean="0"/>
          </a:p>
          <a:p>
            <a:endParaRPr lang="en-US" dirty="0"/>
          </a:p>
        </p:txBody>
      </p:sp>
    </p:spTree>
    <p:extLst>
      <p:ext uri="{BB962C8B-B14F-4D97-AF65-F5344CB8AC3E}">
        <p14:creationId xmlns:p14="http://schemas.microsoft.com/office/powerpoint/2010/main" val="2956823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br>
              <a:rPr lang="en-US" dirty="0"/>
            </a:br>
            <a:r>
              <a:rPr lang="en-US" dirty="0"/>
              <a:t>Linking container &amp; Macros</a:t>
            </a:r>
          </a:p>
        </p:txBody>
      </p:sp>
      <p:sp>
        <p:nvSpPr>
          <p:cNvPr id="4" name="Text Placeholder 3"/>
          <p:cNvSpPr>
            <a:spLocks noGrp="1"/>
          </p:cNvSpPr>
          <p:nvPr>
            <p:ph type="body" sz="half" idx="2"/>
          </p:nvPr>
        </p:nvSpPr>
        <p:spPr>
          <a:xfrm>
            <a:off x="839788" y="2057400"/>
            <a:ext cx="4278750" cy="3811588"/>
          </a:xfrm>
        </p:spPr>
        <p:txBody>
          <a:bodyPr/>
          <a:lstStyle/>
          <a:p>
            <a:endParaRPr lang="en-US" dirty="0" smtClean="0"/>
          </a:p>
          <a:p>
            <a:r>
              <a:rPr lang="en-US" dirty="0" smtClean="0"/>
              <a:t>Create another </a:t>
            </a:r>
            <a:r>
              <a:rPr lang="en-US" dirty="0" err="1" smtClean="0"/>
              <a:t>opi</a:t>
            </a:r>
            <a:r>
              <a:rPr lang="en-US" dirty="0" smtClean="0"/>
              <a:t> screen with 6 Linking container</a:t>
            </a:r>
          </a:p>
          <a:p>
            <a:pPr marL="285750" indent="-285750">
              <a:buFont typeface="Arial" panose="020B0604020202020204" pitchFamily="34" charset="0"/>
              <a:buChar char="•"/>
            </a:pPr>
            <a:r>
              <a:rPr lang="en-US" dirty="0" smtClean="0"/>
              <a:t>OPI File = Path to </a:t>
            </a:r>
            <a:r>
              <a:rPr lang="en-US" i="1" dirty="0" smtClean="0"/>
              <a:t>_</a:t>
            </a:r>
            <a:r>
              <a:rPr lang="en-US" i="1" dirty="0" err="1" smtClean="0"/>
              <a:t>motor_overview.opi</a:t>
            </a:r>
            <a:endParaRPr lang="en-US" i="1" dirty="0" smtClean="0"/>
          </a:p>
          <a:p>
            <a:pPr marL="285750" indent="-285750">
              <a:buFont typeface="Arial" panose="020B0604020202020204" pitchFamily="34" charset="0"/>
              <a:buChar char="•"/>
            </a:pPr>
            <a:r>
              <a:rPr lang="en-US" dirty="0" smtClean="0"/>
              <a:t>Macros = for each linking container set N = 1, 2,…6</a:t>
            </a:r>
          </a:p>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1956" y="1030014"/>
            <a:ext cx="6633506" cy="4875799"/>
          </a:xfrm>
        </p:spPr>
      </p:pic>
      <p:sp>
        <p:nvSpPr>
          <p:cNvPr id="7" name="Oval 6"/>
          <p:cNvSpPr/>
          <p:nvPr/>
        </p:nvSpPr>
        <p:spPr>
          <a:xfrm>
            <a:off x="10630464" y="1558160"/>
            <a:ext cx="457200" cy="457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10721904" y="1649600"/>
            <a:ext cx="274320" cy="27432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10676184" y="1603880"/>
            <a:ext cx="365760" cy="36576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6022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a:t>
            </a:r>
            <a:br>
              <a:rPr lang="en-US" dirty="0" smtClean="0"/>
            </a:br>
            <a:r>
              <a:rPr lang="en-US" dirty="0" smtClean="0"/>
              <a:t>Formula Functions</a:t>
            </a:r>
            <a:endParaRPr lang="en-US" dirty="0"/>
          </a:p>
        </p:txBody>
      </p:sp>
      <p:pic>
        <p:nvPicPr>
          <p:cNvPr id="7" name="Content Placeholder 6"/>
          <p:cNvPicPr>
            <a:picLocks noGrp="1" noChangeAspect="1"/>
          </p:cNvPicPr>
          <p:nvPr>
            <p:ph idx="1"/>
          </p:nvPr>
        </p:nvPicPr>
        <p:blipFill>
          <a:blip r:embed="rId3"/>
          <a:stretch>
            <a:fillRect/>
          </a:stretch>
        </p:blipFill>
        <p:spPr>
          <a:xfrm>
            <a:off x="4257908" y="541617"/>
            <a:ext cx="7699710" cy="5659487"/>
          </a:xfrm>
          <a:prstGeom prst="rect">
            <a:avLst/>
          </a:prstGeom>
        </p:spPr>
      </p:pic>
      <p:sp>
        <p:nvSpPr>
          <p:cNvPr id="6" name="Text Placeholder 5"/>
          <p:cNvSpPr>
            <a:spLocks noGrp="1"/>
          </p:cNvSpPr>
          <p:nvPr>
            <p:ph type="body" sz="half" idx="2"/>
          </p:nvPr>
        </p:nvSpPr>
        <p:spPr>
          <a:xfrm>
            <a:off x="839789" y="2057400"/>
            <a:ext cx="3543026" cy="3811588"/>
          </a:xfrm>
        </p:spPr>
        <p:txBody>
          <a:bodyPr/>
          <a:lstStyle/>
          <a:p>
            <a:endParaRPr lang="en-US" dirty="0" smtClean="0"/>
          </a:p>
          <a:p>
            <a:r>
              <a:rPr lang="en-US" dirty="0" smtClean="0"/>
              <a:t>CS-Studio</a:t>
            </a:r>
            <a:r>
              <a:rPr lang="en-US" dirty="0" smtClean="0">
                <a:sym typeface="Wingdings" panose="05000000000000000000" pitchFamily="2" charset="2"/>
              </a:rPr>
              <a:t> </a:t>
            </a:r>
            <a:r>
              <a:rPr lang="en-US" dirty="0" smtClean="0">
                <a:sym typeface="Wingdings" panose="05000000000000000000" pitchFamily="2" charset="2"/>
              </a:rPr>
              <a:t>Debugging  Formula Functions </a:t>
            </a:r>
          </a:p>
          <a:p>
            <a:endParaRPr lang="en-US" dirty="0" smtClean="0">
              <a:sym typeface="Wingdings" panose="05000000000000000000" pitchFamily="2" charset="2"/>
            </a:endParaRPr>
          </a:p>
          <a:p>
            <a:r>
              <a:rPr lang="en-US" dirty="0" smtClean="0">
                <a:sym typeface="Wingdings" panose="05000000000000000000" pitchFamily="2" charset="2"/>
              </a:rPr>
              <a:t>A useful tool for doing some basic operations on your process variable values </a:t>
            </a:r>
          </a:p>
          <a:p>
            <a:endParaRPr lang="en-US" dirty="0" smtClean="0">
              <a:sym typeface="Wingdings" panose="05000000000000000000" pitchFamily="2" charset="2"/>
            </a:endParaRPr>
          </a:p>
          <a:p>
            <a:r>
              <a:rPr lang="en-US" dirty="0" smtClean="0">
                <a:sym typeface="Wingdings" panose="05000000000000000000" pitchFamily="2" charset="2"/>
              </a:rPr>
              <a:t>They start with a “=“</a:t>
            </a:r>
          </a:p>
          <a:p>
            <a:r>
              <a:rPr lang="en-US" dirty="0" smtClean="0">
                <a:sym typeface="Wingdings" panose="05000000000000000000" pitchFamily="2" charset="2"/>
              </a:rPr>
              <a:t>Process Variables are enclose in “ ’ ”</a:t>
            </a:r>
            <a:endParaRPr lang="en-US" dirty="0">
              <a:sym typeface="Wingdings" panose="05000000000000000000" pitchFamily="2" charset="2"/>
            </a:endParaRPr>
          </a:p>
          <a:p>
            <a:endParaRPr lang="en-US" dirty="0" smtClean="0">
              <a:sym typeface="Wingdings" panose="05000000000000000000" pitchFamily="2" charset="2"/>
            </a:endParaRPr>
          </a:p>
        </p:txBody>
      </p:sp>
    </p:spTree>
    <p:extLst>
      <p:ext uri="{BB962C8B-B14F-4D97-AF65-F5344CB8AC3E}">
        <p14:creationId xmlns:p14="http://schemas.microsoft.com/office/powerpoint/2010/main" val="2173464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2369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BOY Runtime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742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your OPI screen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2920" y="1859352"/>
            <a:ext cx="5372850" cy="1209844"/>
          </a:xfrm>
        </p:spPr>
      </p:pic>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Toolbar </a:t>
            </a:r>
            <a:r>
              <a:rPr lang="en-US" dirty="0" smtClean="0">
                <a:sym typeface="Wingdings" panose="05000000000000000000" pitchFamily="2" charset="2"/>
              </a:rPr>
              <a:t>     </a:t>
            </a:r>
            <a:r>
              <a:rPr lang="en-US" dirty="0" smtClean="0"/>
              <a:t>Open top files</a:t>
            </a:r>
          </a:p>
          <a:p>
            <a:pPr lvl="1"/>
            <a:r>
              <a:rPr lang="en-US" dirty="0" smtClean="0"/>
              <a:t>Opens the 1</a:t>
            </a:r>
            <a:r>
              <a:rPr lang="en-US" baseline="30000" dirty="0" smtClean="0"/>
              <a:t>st</a:t>
            </a:r>
            <a:r>
              <a:rPr lang="en-US" dirty="0" smtClean="0"/>
              <a:t> top </a:t>
            </a:r>
            <a:r>
              <a:rPr lang="en-US" dirty="0" err="1" smtClean="0"/>
              <a:t>opi</a:t>
            </a:r>
            <a:r>
              <a:rPr lang="en-US" dirty="0" smtClean="0"/>
              <a:t> defined in the preferences</a:t>
            </a:r>
          </a:p>
          <a:p>
            <a:pPr lvl="1"/>
            <a:r>
              <a:rPr lang="en-US" dirty="0" smtClean="0"/>
              <a:t>Usually this can be configured to the main overview page</a:t>
            </a:r>
            <a:endParaRPr lang="en-US" dirty="0"/>
          </a:p>
          <a:p>
            <a:pPr marL="285750" indent="-285750">
              <a:buFont typeface="Arial" panose="020B0604020202020204" pitchFamily="34" charset="0"/>
              <a:buChar char="•"/>
            </a:pPr>
            <a:r>
              <a:rPr lang="en-US" dirty="0"/>
              <a:t>Toolbar </a:t>
            </a:r>
            <a:r>
              <a:rPr lang="en-US" dirty="0">
                <a:sym typeface="Wingdings" panose="05000000000000000000" pitchFamily="2" charset="2"/>
              </a:rPr>
              <a:t>     </a:t>
            </a:r>
            <a:r>
              <a:rPr lang="en-US" dirty="0" smtClean="0">
                <a:sym typeface="Wingdings" panose="05000000000000000000" pitchFamily="2" charset="2"/>
              </a:rPr>
              <a:t>    </a:t>
            </a:r>
            <a:r>
              <a:rPr lang="en-US" dirty="0" smtClean="0"/>
              <a:t>Open </a:t>
            </a:r>
            <a:r>
              <a:rPr lang="en-US" dirty="0"/>
              <a:t>top </a:t>
            </a:r>
            <a:r>
              <a:rPr lang="en-US" dirty="0" smtClean="0"/>
              <a:t>files dropdown</a:t>
            </a:r>
          </a:p>
          <a:p>
            <a:pPr lvl="1"/>
            <a:r>
              <a:rPr lang="en-US" dirty="0" smtClean="0"/>
              <a:t>List various top level </a:t>
            </a:r>
            <a:r>
              <a:rPr lang="en-US" dirty="0" err="1" smtClean="0"/>
              <a:t>opi’s</a:t>
            </a:r>
            <a:r>
              <a:rPr lang="en-US" dirty="0" smtClean="0"/>
              <a:t> </a:t>
            </a:r>
          </a:p>
          <a:p>
            <a:pPr lvl="1"/>
            <a:r>
              <a:rPr lang="en-US" dirty="0" smtClean="0"/>
              <a:t>Example: </a:t>
            </a:r>
            <a:r>
              <a:rPr lang="en-US" dirty="0" err="1" smtClean="0"/>
              <a:t>Beamline</a:t>
            </a:r>
            <a:r>
              <a:rPr lang="en-US" dirty="0" smtClean="0"/>
              <a:t> Status Page, Storage Ring Overview Page</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068" y="3680635"/>
            <a:ext cx="5378702" cy="1347328"/>
          </a:xfrm>
          <a:prstGeom prst="rect">
            <a:avLst/>
          </a:prstGeom>
        </p:spPr>
      </p:pic>
      <p:sp>
        <p:nvSpPr>
          <p:cNvPr id="9" name="Oval 8"/>
          <p:cNvSpPr/>
          <p:nvPr/>
        </p:nvSpPr>
        <p:spPr>
          <a:xfrm>
            <a:off x="7854030" y="2240280"/>
            <a:ext cx="457200" cy="457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7671150" y="2057400"/>
            <a:ext cx="822960" cy="82296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7762590" y="2148840"/>
            <a:ext cx="640080" cy="64008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3524" y="2447107"/>
            <a:ext cx="198121" cy="198121"/>
          </a:xfrm>
          <a:prstGeom prst="rect">
            <a:avLst/>
          </a:prstGeom>
        </p:spPr>
      </p:pic>
      <p:pic>
        <p:nvPicPr>
          <p:cNvPr id="16" name="Picture 15"/>
          <p:cNvPicPr>
            <a:picLocks noChangeAspect="1"/>
          </p:cNvPicPr>
          <p:nvPr/>
        </p:nvPicPr>
        <p:blipFill>
          <a:blip r:embed="rId6"/>
          <a:stretch>
            <a:fillRect/>
          </a:stretch>
        </p:blipFill>
        <p:spPr>
          <a:xfrm>
            <a:off x="2074816" y="3680635"/>
            <a:ext cx="390580" cy="257211"/>
          </a:xfrm>
          <a:prstGeom prst="rect">
            <a:avLst/>
          </a:prstGeom>
        </p:spPr>
      </p:pic>
    </p:spTree>
    <p:extLst>
      <p:ext uri="{BB962C8B-B14F-4D97-AF65-F5344CB8AC3E}">
        <p14:creationId xmlns:p14="http://schemas.microsoft.com/office/powerpoint/2010/main" val="744417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5308463" cy="1600200"/>
          </a:xfrm>
        </p:spPr>
        <p:txBody>
          <a:bodyPr/>
          <a:lstStyle/>
          <a:p>
            <a:r>
              <a:rPr lang="en-US" dirty="0" smtClean="0"/>
              <a:t>OPI Runtime:</a:t>
            </a:r>
            <a:br>
              <a:rPr lang="en-US" dirty="0" smtClean="0"/>
            </a:br>
            <a:r>
              <a:rPr lang="en-US" dirty="0" smtClean="0"/>
              <a:t>Perspective</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1726" y="457200"/>
            <a:ext cx="4336869" cy="5568244"/>
          </a:xfrm>
        </p:spPr>
      </p:pic>
      <p:sp>
        <p:nvSpPr>
          <p:cNvPr id="6" name="Text Placeholder 5"/>
          <p:cNvSpPr>
            <a:spLocks noGrp="1"/>
          </p:cNvSpPr>
          <p:nvPr>
            <p:ph type="body" sz="half" idx="2"/>
          </p:nvPr>
        </p:nvSpPr>
        <p:spPr>
          <a:xfrm>
            <a:off x="839788" y="2057400"/>
            <a:ext cx="5308463" cy="3811588"/>
          </a:xfrm>
        </p:spPr>
        <p:txBody>
          <a:bodyPr/>
          <a:lstStyle/>
          <a:p>
            <a:pPr marL="285750" indent="-285750">
              <a:buFont typeface="Arial" panose="020B0604020202020204" pitchFamily="34" charset="0"/>
              <a:buChar char="•"/>
            </a:pPr>
            <a:r>
              <a:rPr lang="en-US" dirty="0" smtClean="0"/>
              <a:t>An Environment to run user interfaces files which connect to the various systems (controls system, ..)</a:t>
            </a:r>
          </a:p>
          <a:p>
            <a:pPr marL="285750" indent="-285750">
              <a:buFont typeface="Arial" panose="020B0604020202020204" pitchFamily="34" charset="0"/>
              <a:buChar char="•"/>
            </a:pPr>
            <a:r>
              <a:rPr lang="en-US" dirty="0" smtClean="0"/>
              <a:t>Minimum clutter </a:t>
            </a:r>
          </a:p>
          <a:p>
            <a:pPr marL="742950" lvl="1" indent="-285750">
              <a:buFont typeface="Arial" panose="020B0604020202020204" pitchFamily="34" charset="0"/>
              <a:buChar char="•"/>
            </a:pPr>
            <a:r>
              <a:rPr lang="en-US" dirty="0" smtClean="0"/>
              <a:t>No additional views</a:t>
            </a:r>
          </a:p>
          <a:p>
            <a:pPr marL="742950" lvl="1" indent="-285750">
              <a:buFont typeface="Arial" panose="020B0604020202020204" pitchFamily="34" charset="0"/>
              <a:buChar char="•"/>
            </a:pPr>
            <a:r>
              <a:rPr lang="en-US" dirty="0" smtClean="0"/>
              <a:t>Toolbar consists of navigation, scaling and debugging buttons</a:t>
            </a:r>
          </a:p>
          <a:p>
            <a:pPr marL="285750" indent="-285750">
              <a:buFont typeface="Arial" panose="020B0604020202020204" pitchFamily="34" charset="0"/>
              <a:buChar char="•"/>
            </a:pPr>
            <a:r>
              <a:rPr lang="en-US" dirty="0" smtClean="0"/>
              <a:t>Compact mode</a:t>
            </a:r>
          </a:p>
          <a:p>
            <a:pPr marL="742950" lvl="1" indent="-285750">
              <a:buFont typeface="Arial" panose="020B0604020202020204" pitchFamily="34" charset="0"/>
              <a:buChar char="•"/>
            </a:pPr>
            <a:r>
              <a:rPr lang="en-US" dirty="0" smtClean="0"/>
              <a:t>Even less clutter; no toolbar,  perspective bar, status bar…</a:t>
            </a:r>
          </a:p>
          <a:p>
            <a:pPr marL="742950" lvl="1" indent="-285750">
              <a:buFont typeface="Arial" panose="020B0604020202020204" pitchFamily="34" charset="0"/>
              <a:buChar char="•"/>
            </a:pPr>
            <a:r>
              <a:rPr lang="en-US" dirty="0" smtClean="0"/>
              <a:t>Enter/Exit compact mode using</a:t>
            </a:r>
          </a:p>
          <a:p>
            <a:pPr marL="1200150" lvl="2" indent="-285750">
              <a:buFont typeface="Arial" panose="020B0604020202020204" pitchFamily="34" charset="0"/>
              <a:buChar char="•"/>
            </a:pPr>
            <a:r>
              <a:rPr lang="en-US" dirty="0"/>
              <a:t>Hot key (F8</a:t>
            </a:r>
            <a:r>
              <a:rPr lang="en-US" dirty="0" smtClean="0"/>
              <a:t>)</a:t>
            </a:r>
          </a:p>
          <a:p>
            <a:pPr marL="1200150" lvl="2" indent="-285750">
              <a:buFont typeface="Arial" panose="020B0604020202020204" pitchFamily="34" charset="0"/>
              <a:buChar char="•"/>
            </a:pPr>
            <a:r>
              <a:rPr lang="en-US" dirty="0" smtClean="0"/>
              <a:t>Context menu (right click </a:t>
            </a:r>
            <a:r>
              <a:rPr lang="en-US" dirty="0" smtClean="0">
                <a:sym typeface="Wingdings" panose="05000000000000000000" pitchFamily="2" charset="2"/>
              </a:rPr>
              <a:t> compact mode</a:t>
            </a:r>
            <a:r>
              <a:rPr lang="en-US" dirty="0" smtClean="0"/>
              <a:t>)</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417480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Demo OPI screen</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0468" y="279949"/>
            <a:ext cx="4467497" cy="6073000"/>
          </a:xfrm>
        </p:spPr>
      </p:pic>
      <p:sp>
        <p:nvSpPr>
          <p:cNvPr id="6" name="Text Placeholder 5"/>
          <p:cNvSpPr>
            <a:spLocks noGrp="1"/>
          </p:cNvSpPr>
          <p:nvPr>
            <p:ph type="body" sz="half" idx="2"/>
          </p:nvPr>
        </p:nvSpPr>
        <p:spPr/>
        <p:txBody>
          <a:bodyPr/>
          <a:lstStyle/>
          <a:p>
            <a:r>
              <a:rPr lang="en-US" dirty="0" smtClean="0"/>
              <a:t>The screen allows you to enter a new position(in degrees) for the motor and then tracks the motor movement using various widgets.</a:t>
            </a:r>
          </a:p>
          <a:p>
            <a:pPr marL="285750" indent="-285750">
              <a:buFont typeface="Arial" panose="020B0604020202020204" pitchFamily="34" charset="0"/>
              <a:buChar char="•"/>
            </a:pPr>
            <a:r>
              <a:rPr lang="en-US" dirty="0" smtClean="0"/>
              <a:t>Input PVs</a:t>
            </a:r>
          </a:p>
          <a:p>
            <a:pPr lvl="1"/>
            <a:r>
              <a:rPr lang="en-US" dirty="0" smtClean="0"/>
              <a:t>Motor Position Set Point</a:t>
            </a:r>
          </a:p>
          <a:p>
            <a:pPr marL="285750" indent="-285750">
              <a:buFont typeface="Arial" panose="020B0604020202020204" pitchFamily="34" charset="0"/>
              <a:buChar char="•"/>
            </a:pPr>
            <a:r>
              <a:rPr lang="en-US" dirty="0" smtClean="0"/>
              <a:t>Monitor PVs</a:t>
            </a:r>
          </a:p>
          <a:p>
            <a:pPr lvl="1"/>
            <a:r>
              <a:rPr lang="en-US" dirty="0" smtClean="0"/>
              <a:t>Motor Position </a:t>
            </a:r>
            <a:r>
              <a:rPr lang="en-US" dirty="0" err="1" smtClean="0"/>
              <a:t>Readback</a:t>
            </a:r>
            <a:endParaRPr lang="en-US" dirty="0" smtClean="0"/>
          </a:p>
          <a:p>
            <a:pPr lvl="1"/>
            <a:r>
              <a:rPr lang="en-US" dirty="0" smtClean="0"/>
              <a:t>Motor Moving LED</a:t>
            </a:r>
          </a:p>
          <a:p>
            <a:pPr lvl="1"/>
            <a:r>
              <a:rPr lang="en-US" dirty="0" smtClean="0"/>
              <a:t>XY graph</a:t>
            </a:r>
          </a:p>
          <a:p>
            <a:pPr lvl="1"/>
            <a:endParaRPr lang="en-US" dirty="0" smtClean="0"/>
          </a:p>
          <a:p>
            <a:pPr lvl="1"/>
            <a:endParaRPr lang="en-US" dirty="0" smtClean="0"/>
          </a:p>
        </p:txBody>
      </p:sp>
    </p:spTree>
    <p:extLst>
      <p:ext uri="{BB962C8B-B14F-4D97-AF65-F5344CB8AC3E}">
        <p14:creationId xmlns:p14="http://schemas.microsoft.com/office/powerpoint/2010/main" val="2424155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 Runtime:</a:t>
            </a:r>
            <a:br>
              <a:rPr lang="en-US" dirty="0" smtClean="0"/>
            </a:br>
            <a:r>
              <a:rPr lang="en-US" dirty="0" smtClean="0"/>
              <a:t>Tooltip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6293" y="1376318"/>
            <a:ext cx="6172200" cy="1733550"/>
          </a:xfrm>
        </p:spPr>
      </p:pic>
      <p:sp>
        <p:nvSpPr>
          <p:cNvPr id="4" name="Text Placeholder 3"/>
          <p:cNvSpPr>
            <a:spLocks noGrp="1"/>
          </p:cNvSpPr>
          <p:nvPr>
            <p:ph type="body" sz="half" idx="2"/>
          </p:nvPr>
        </p:nvSpPr>
        <p:spPr/>
        <p:txBody>
          <a:bodyPr/>
          <a:lstStyle/>
          <a:p>
            <a:endParaRPr lang="en-US" dirty="0" smtClean="0"/>
          </a:p>
          <a:p>
            <a:pPr marL="285750" indent="-285750">
              <a:buFont typeface="Arial" panose="020B0604020202020204" pitchFamily="34" charset="0"/>
              <a:buChar char="•"/>
            </a:pPr>
            <a:r>
              <a:rPr lang="en-US" dirty="0" smtClean="0"/>
              <a:t>Status summary, Brief descriptions, Hints</a:t>
            </a:r>
          </a:p>
          <a:p>
            <a:pPr marL="742950" lvl="1" indent="-285750">
              <a:buFont typeface="Arial" panose="020B0604020202020204" pitchFamily="34" charset="0"/>
              <a:buChar char="•"/>
            </a:pPr>
            <a:r>
              <a:rPr lang="en-US" dirty="0" smtClean="0"/>
              <a:t>“live” widget: PV value, PV connection status, Alarm information</a:t>
            </a:r>
          </a:p>
          <a:p>
            <a:pPr marL="742950" lvl="1" indent="-285750">
              <a:buFont typeface="Arial" panose="020B0604020202020204" pitchFamily="34" charset="0"/>
              <a:buChar char="•"/>
            </a:pPr>
            <a:r>
              <a:rPr lang="en-US" dirty="0" smtClean="0"/>
              <a:t>Action / Menu button: Description of action to be performed</a:t>
            </a:r>
          </a:p>
          <a:p>
            <a:pPr marL="742950" lvl="1" indent="-285750">
              <a:buFont typeface="Arial" panose="020B0604020202020204" pitchFamily="34" charset="0"/>
              <a:buChar char="•"/>
            </a:pPr>
            <a:r>
              <a:rPr lang="en-US" dirty="0" smtClean="0"/>
              <a:t>OPI screen tile: the complete file path</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293" y="457200"/>
            <a:ext cx="6172200" cy="6382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6293" y="3391516"/>
            <a:ext cx="6172200" cy="3105583"/>
          </a:xfrm>
          <a:prstGeom prst="rect">
            <a:avLst/>
          </a:prstGeom>
        </p:spPr>
      </p:pic>
    </p:spTree>
    <p:extLst>
      <p:ext uri="{BB962C8B-B14F-4D97-AF65-F5344CB8AC3E}">
        <p14:creationId xmlns:p14="http://schemas.microsoft.com/office/powerpoint/2010/main" val="2537670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4315686" cy="1600200"/>
          </a:xfrm>
        </p:spPr>
        <p:txBody>
          <a:bodyPr/>
          <a:lstStyle/>
          <a:p>
            <a:r>
              <a:rPr lang="en-US" dirty="0" smtClean="0"/>
              <a:t>Second Demo OPI screen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2754" y="381748"/>
            <a:ext cx="3953692" cy="5761785"/>
          </a:xfrm>
        </p:spPr>
      </p:pic>
      <p:sp>
        <p:nvSpPr>
          <p:cNvPr id="6" name="Text Placeholder 5"/>
          <p:cNvSpPr>
            <a:spLocks noGrp="1"/>
          </p:cNvSpPr>
          <p:nvPr>
            <p:ph type="body" sz="half" idx="2"/>
          </p:nvPr>
        </p:nvSpPr>
        <p:spPr>
          <a:xfrm>
            <a:off x="839788" y="2057400"/>
            <a:ext cx="4315686" cy="3811588"/>
          </a:xfrm>
        </p:spPr>
        <p:txBody>
          <a:bodyPr/>
          <a:lstStyle/>
          <a:p>
            <a:r>
              <a:rPr lang="en-US" dirty="0" smtClean="0"/>
              <a:t>Moving the motor between -5 and 5 degrees while plotting the co-relation with sensor reading allows determining the location of the peak.</a:t>
            </a:r>
          </a:p>
          <a:p>
            <a:endParaRPr lang="en-US" dirty="0"/>
          </a:p>
          <a:p>
            <a:endParaRPr lang="en-US" dirty="0" smtClean="0"/>
          </a:p>
          <a:p>
            <a:endParaRPr lang="en-US" dirty="0"/>
          </a:p>
          <a:p>
            <a:endParaRPr lang="en-US" dirty="0" smtClean="0"/>
          </a:p>
          <a:p>
            <a:r>
              <a:rPr lang="en-US" dirty="0" smtClean="0"/>
              <a:t>Navigation</a:t>
            </a:r>
          </a:p>
          <a:p>
            <a:pPr marL="742950" lvl="1" indent="-285750">
              <a:buFont typeface="Arial" panose="020B0604020202020204" pitchFamily="34" charset="0"/>
              <a:buChar char="•"/>
            </a:pPr>
            <a:r>
              <a:rPr lang="en-US" dirty="0" smtClean="0"/>
              <a:t>Navigation buttons: Home, Next</a:t>
            </a:r>
          </a:p>
          <a:p>
            <a:pPr marL="742950" lvl="1" indent="-285750">
              <a:buFont typeface="Arial" panose="020B0604020202020204" pitchFamily="34" charset="0"/>
              <a:buChar char="•"/>
            </a:pPr>
            <a:r>
              <a:rPr lang="en-US" dirty="0" smtClean="0"/>
              <a:t>Navigation bar:</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Hot Keys: Alt + left, Alt + right</a:t>
            </a:r>
          </a:p>
          <a:p>
            <a:pPr marL="742950" lvl="1" indent="-285750">
              <a:buFont typeface="Arial" panose="020B0604020202020204" pitchFamily="34" charset="0"/>
              <a:buChar char="•"/>
            </a:pPr>
            <a:endParaRPr lang="en-US" dirty="0"/>
          </a:p>
        </p:txBody>
      </p:sp>
      <p:pic>
        <p:nvPicPr>
          <p:cNvPr id="8" name="Picture 7"/>
          <p:cNvPicPr>
            <a:picLocks noChangeAspect="1"/>
          </p:cNvPicPr>
          <p:nvPr/>
        </p:nvPicPr>
        <p:blipFill>
          <a:blip r:embed="rId4"/>
          <a:stretch>
            <a:fillRect/>
          </a:stretch>
        </p:blipFill>
        <p:spPr>
          <a:xfrm>
            <a:off x="1686876" y="5034349"/>
            <a:ext cx="1990725" cy="238125"/>
          </a:xfrm>
          <a:prstGeom prst="rect">
            <a:avLst/>
          </a:prstGeom>
        </p:spPr>
      </p:pic>
    </p:spTree>
    <p:extLst>
      <p:ext uri="{BB962C8B-B14F-4D97-AF65-F5344CB8AC3E}">
        <p14:creationId xmlns:p14="http://schemas.microsoft.com/office/powerpoint/2010/main" val="1146030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OPI Runtime:</a:t>
            </a:r>
            <a:br>
              <a:rPr lang="en-US" dirty="0"/>
            </a:br>
            <a:r>
              <a:rPr lang="en-US" dirty="0"/>
              <a:t>Context Menu</a:t>
            </a:r>
          </a:p>
        </p:txBody>
      </p:sp>
      <p:sp>
        <p:nvSpPr>
          <p:cNvPr id="6" name="Text Placeholder 5"/>
          <p:cNvSpPr>
            <a:spLocks noGrp="1"/>
          </p:cNvSpPr>
          <p:nvPr>
            <p:ph type="body" sz="half" idx="2"/>
          </p:nvPr>
        </p:nvSpPr>
        <p:spPr>
          <a:xfrm>
            <a:off x="839788" y="2057400"/>
            <a:ext cx="5343298" cy="3811588"/>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open the context menu </a:t>
            </a:r>
            <a:r>
              <a:rPr lang="en-US" i="1" dirty="0" smtClean="0"/>
              <a:t>Right Click </a:t>
            </a:r>
            <a:r>
              <a:rPr lang="en-US" dirty="0" smtClean="0"/>
              <a:t>anywhere on the screen</a:t>
            </a:r>
          </a:p>
          <a:p>
            <a:pPr marL="285750" indent="-285750">
              <a:buFont typeface="Arial" panose="020B0604020202020204" pitchFamily="34" charset="0"/>
              <a:buChar char="•"/>
            </a:pPr>
            <a:r>
              <a:rPr lang="en-US" dirty="0" smtClean="0"/>
              <a:t>The context menu consists of a list of actions and information based on where you have clicked</a:t>
            </a:r>
          </a:p>
          <a:p>
            <a:pPr lvl="1"/>
            <a:r>
              <a:rPr lang="en-US" dirty="0" smtClean="0"/>
              <a:t>e.g. </a:t>
            </a:r>
          </a:p>
          <a:p>
            <a:pPr marL="742950" lvl="1" indent="-285750">
              <a:buFont typeface="Arial" panose="020B0604020202020204" pitchFamily="34" charset="0"/>
              <a:buChar char="•"/>
            </a:pPr>
            <a:r>
              <a:rPr lang="en-US" dirty="0" smtClean="0"/>
              <a:t>Right click on the “Open Motor Example Screen” button, shows a context menu which lists the actions associated with this button under “Actions”.</a:t>
            </a:r>
          </a:p>
          <a:p>
            <a:pPr marL="742950" lvl="1" indent="-285750">
              <a:buFont typeface="Arial" panose="020B0604020202020204" pitchFamily="34" charset="0"/>
              <a:buChar char="•"/>
            </a:pPr>
            <a:r>
              <a:rPr lang="en-US" dirty="0" smtClean="0"/>
              <a:t>Right click anywhere other than the button and the context menu does not contain the “Actions”  or the Open * commands</a:t>
            </a:r>
          </a:p>
          <a:p>
            <a:pPr lvl="1"/>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385" y="457200"/>
            <a:ext cx="4336869" cy="5575487"/>
          </a:xfrm>
          <a:prstGeom prst="rect">
            <a:avLst/>
          </a:prstGeom>
        </p:spPr>
      </p:pic>
    </p:spTree>
    <p:extLst>
      <p:ext uri="{BB962C8B-B14F-4D97-AF65-F5344CB8AC3E}">
        <p14:creationId xmlns:p14="http://schemas.microsoft.com/office/powerpoint/2010/main" val="291289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6768</TotalTime>
  <Words>2225</Words>
  <Application>Microsoft Office PowerPoint</Application>
  <PresentationFormat>Widescreen</PresentationFormat>
  <Paragraphs>347</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BOY</vt:lpstr>
      <vt:lpstr>PowerPoint Presentation</vt:lpstr>
      <vt:lpstr>BOY Runtime</vt:lpstr>
      <vt:lpstr>Running your OPI screen</vt:lpstr>
      <vt:lpstr>OPI Runtime: Perspective</vt:lpstr>
      <vt:lpstr>First Demo OPI screen</vt:lpstr>
      <vt:lpstr>OPI Runtime: Tooltip</vt:lpstr>
      <vt:lpstr>Second Demo OPI screen</vt:lpstr>
      <vt:lpstr>OPI Runtime: Context Menu</vt:lpstr>
      <vt:lpstr>OPI Runtime: Context Menu</vt:lpstr>
      <vt:lpstr>BOY Editor</vt:lpstr>
      <vt:lpstr>OPI Editor: Perspective</vt:lpstr>
      <vt:lpstr>Creating your first BOY screen</vt:lpstr>
      <vt:lpstr>Running your first BOY screen</vt:lpstr>
      <vt:lpstr>Widget Palette</vt:lpstr>
      <vt:lpstr>Widget Properties</vt:lpstr>
      <vt:lpstr>Editing Widgets</vt:lpstr>
      <vt:lpstr>Note: location of demo</vt:lpstr>
      <vt:lpstr>LED</vt:lpstr>
      <vt:lpstr>Action Button Menu Button</vt:lpstr>
      <vt:lpstr>XY Graph</vt:lpstr>
      <vt:lpstr>Exercise  Create a simple motor control screen</vt:lpstr>
      <vt:lpstr>Macros</vt:lpstr>
      <vt:lpstr>Containers</vt:lpstr>
      <vt:lpstr>Exercise: Linking container &amp; Macros</vt:lpstr>
      <vt:lpstr>Exercise: Linking container &amp; Macros</vt:lpstr>
      <vt:lpstr>Exercise: Formula 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Shroff</dc:creator>
  <cp:lastModifiedBy>Kunal Shroff</cp:lastModifiedBy>
  <cp:revision>180</cp:revision>
  <dcterms:created xsi:type="dcterms:W3CDTF">2014-08-21T19:17:00Z</dcterms:created>
  <dcterms:modified xsi:type="dcterms:W3CDTF">2016-03-21T22:04:47Z</dcterms:modified>
</cp:coreProperties>
</file>