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257" r:id="rId4"/>
    <p:sldId id="357" r:id="rId5"/>
    <p:sldId id="349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4" r:id="rId18"/>
    <p:sldId id="385" r:id="rId19"/>
    <p:sldId id="386" r:id="rId20"/>
    <p:sldId id="387" r:id="rId21"/>
    <p:sldId id="390" r:id="rId22"/>
    <p:sldId id="391" r:id="rId23"/>
    <p:sldId id="352" r:id="rId24"/>
    <p:sldId id="353" r:id="rId25"/>
    <p:sldId id="354" r:id="rId26"/>
    <p:sldId id="355" r:id="rId27"/>
    <p:sldId id="356" r:id="rId28"/>
    <p:sldId id="358" r:id="rId29"/>
    <p:sldId id="35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FC11-47D5-4DEE-8134-87190ECDC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25D7-8B69-4D2B-BB17-B0F044D1D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927A-5B69-403F-AA1B-A2C19C0C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3E4A-65D3-4627-9886-F37FB5CB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E2978-9041-48D4-843B-6C25615D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9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90B0-EDB0-4335-A92F-72B56B3D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9F120-9206-43AF-9E5A-FA723A538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722B7-5340-47BD-B4CC-B80BBDF1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BC3D-491B-43C6-B38C-D2675C25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B948-75A1-4CE9-83B4-50B5D4BD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6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92BB9-739E-4523-9AC0-3C496FC96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73404-8303-42F8-8577-2E7AEAD4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E1E9A-98B6-41D4-86F0-3EB952FA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1BDA2-C9E9-4F03-AFE9-13A4A152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FB83-714D-4CB6-9526-0F59D589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246B-05CB-4BE1-B7CF-DF234F13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9D01C-E469-4A85-B39B-57B7B221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85D5-040C-4B4B-AA39-93F66E27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78943-6877-42E7-9969-10F39858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26CD-0FF9-46CA-88ED-CB968AF8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1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E6D6-388A-413B-A27A-4C32CA54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9C74-3F80-49CC-B989-86AC61413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5105-F4AD-4EE5-AFB0-9ADCA864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88B1-3494-484A-89D6-76A5D6E8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AF83B-75D5-4D16-83EE-B6A9BF76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7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56C7-2E04-467C-AC47-D28F82EF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62CB-D1BB-4016-B9FC-F40BFDBAB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FCE8F-B772-4C46-A44C-363CB980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276BC-071D-4CB1-8DDD-4D2E9592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1DEA5-9B31-434D-89E0-D80686C1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910D7-057C-460B-85A2-32A65A47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DE0C-B183-4667-B181-01592715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5BEF2-8A5E-4359-B99D-FF1EA2A3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78210-BE23-4466-8E8D-E4D00244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8E35B-D4FF-418B-A827-083742BB6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88AB4-6984-4F3A-AF9C-9F613FF6C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D9624-762D-442E-847D-9AB77238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4A4D1-33F3-47FE-A457-9BA0F79E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B60E6-4A03-4DB0-BB11-B4A638F5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1AD5-84FC-4369-8E9C-9C674B61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BA367-FDFD-4294-B284-5DB81C3A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EBCF1-3681-4CC2-B71E-16D7BDD0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8725B-5E01-4DCD-B7C8-1DC22CED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0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939DA-9A84-4E73-8CC3-DC25EDD1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4B532-2627-4921-B420-84854A04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D0ADC-2944-45B4-9E41-8EB09DBA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B9BA-7339-40E4-B289-829D6ACC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7D9F-9C78-42A1-BDBC-89B9E273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F1E0F-4298-4CC2-9243-3FFCD08CF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FFAA3-0E55-462D-BD43-B4335C2F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E141C-4195-4B5A-B8D4-DCEC8C01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E6473-E65E-4D88-A24D-0231B78A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CC17-5D8D-4E4F-9E5F-16017EC7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C5CC6-3344-45A3-9D4B-9440C1273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F25F7-1736-4320-86D4-4E31AE564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EB17-C63C-4B09-AE07-052D2159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D2A-9AC4-4349-B4C8-8690D770BA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EA217-A1F0-4061-B445-B03D56A5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EC464-242C-4734-9E2D-4306C056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3E491-FFF2-4F47-A9D5-08D871F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29887-74AA-4FA7-8209-230EB6202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64C9-F6C8-45AE-90F0-7EA64A461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D2A-9AC4-4349-B4C8-8690D770BA23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CA15-7EC6-4C00-9F08-40A6BB5C0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F1D3E-7A97-48B4-8351-CF94C0D87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BAC7C-07F8-46BD-AEFC-4A53705F1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DAE0-C3DD-4294-B8CF-CBE71FA1E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EPICS </a:t>
            </a:r>
            <a:r>
              <a:rPr lang="en-US" dirty="0" err="1"/>
              <a:t>GPClient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9A5BA-88AE-4D2E-9CB5-AF9E340074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GPClient</a:t>
            </a:r>
            <a:r>
              <a:rPr lang="en-US" dirty="0"/>
              <a:t> simplest setup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1904" y="2023646"/>
            <a:ext cx="1219200" cy="1219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712285" y="2858570"/>
            <a:ext cx="2078711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 flipV="1">
            <a:off x="8150352" y="2810256"/>
            <a:ext cx="1321308" cy="9141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6970" y="2243328"/>
            <a:ext cx="2094026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A73CE-1518-4D3E-9F35-3EA4B7019278}"/>
              </a:ext>
            </a:extLst>
          </p:cNvPr>
          <p:cNvSpPr txBox="1"/>
          <p:nvPr/>
        </p:nvSpPr>
        <p:spPr>
          <a:xfrm>
            <a:off x="8273693" y="550013"/>
            <a:ext cx="369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Callback is notified</a:t>
            </a:r>
          </a:p>
        </p:txBody>
      </p:sp>
    </p:spTree>
    <p:extLst>
      <p:ext uri="{BB962C8B-B14F-4D97-AF65-F5344CB8AC3E}">
        <p14:creationId xmlns:p14="http://schemas.microsoft.com/office/powerpoint/2010/main" val="342031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GPClient</a:t>
            </a:r>
            <a:r>
              <a:rPr lang="en-US" dirty="0"/>
              <a:t> simplest setup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1904" y="2023646"/>
            <a:ext cx="1219200" cy="1219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712285" y="2858570"/>
            <a:ext cx="2078711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 flipV="1">
            <a:off x="8150352" y="2810256"/>
            <a:ext cx="1321308" cy="9141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6970" y="2243328"/>
            <a:ext cx="2094026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A73CE-1518-4D3E-9F35-3EA4B7019278}"/>
              </a:ext>
            </a:extLst>
          </p:cNvPr>
          <p:cNvSpPr txBox="1"/>
          <p:nvPr/>
        </p:nvSpPr>
        <p:spPr>
          <a:xfrm>
            <a:off x="6875874" y="550013"/>
            <a:ext cx="50898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Burst of values from EPICS</a:t>
            </a:r>
          </a:p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while the client</a:t>
            </a:r>
          </a:p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is processing</a:t>
            </a:r>
          </a:p>
        </p:txBody>
      </p:sp>
    </p:spTree>
    <p:extLst>
      <p:ext uri="{BB962C8B-B14F-4D97-AF65-F5344CB8AC3E}">
        <p14:creationId xmlns:p14="http://schemas.microsoft.com/office/powerpoint/2010/main" val="304561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GPClient</a:t>
            </a:r>
            <a:r>
              <a:rPr lang="en-US" dirty="0"/>
              <a:t> simplest setup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1904" y="2023646"/>
            <a:ext cx="1219200" cy="1219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712285" y="2858570"/>
            <a:ext cx="2078711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 flipV="1">
            <a:off x="8150352" y="2810256"/>
            <a:ext cx="1321308" cy="9141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6970" y="2243328"/>
            <a:ext cx="2094026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A73CE-1518-4D3E-9F35-3EA4B7019278}"/>
              </a:ext>
            </a:extLst>
          </p:cNvPr>
          <p:cNvSpPr txBox="1"/>
          <p:nvPr/>
        </p:nvSpPr>
        <p:spPr>
          <a:xfrm>
            <a:off x="7854282" y="550013"/>
            <a:ext cx="41114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Rate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decoupler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waits</a:t>
            </a:r>
          </a:p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(without locking)</a:t>
            </a:r>
          </a:p>
        </p:txBody>
      </p:sp>
    </p:spTree>
    <p:extLst>
      <p:ext uri="{BB962C8B-B14F-4D97-AF65-F5344CB8AC3E}">
        <p14:creationId xmlns:p14="http://schemas.microsoft.com/office/powerpoint/2010/main" val="2293670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GPClient</a:t>
            </a:r>
            <a:r>
              <a:rPr lang="en-US" dirty="0"/>
              <a:t> simplest setup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1904" y="2023646"/>
            <a:ext cx="1219200" cy="1219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712285" y="2858570"/>
            <a:ext cx="2078711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 flipV="1">
            <a:off x="8150352" y="2810256"/>
            <a:ext cx="1321308" cy="9141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6970" y="2243328"/>
            <a:ext cx="2094026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A73CE-1518-4D3E-9F35-3EA4B7019278}"/>
              </a:ext>
            </a:extLst>
          </p:cNvPr>
          <p:cNvSpPr txBox="1"/>
          <p:nvPr/>
        </p:nvSpPr>
        <p:spPr>
          <a:xfrm>
            <a:off x="7028801" y="550013"/>
            <a:ext cx="49369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Once the callback is done</a:t>
            </a:r>
          </a:p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 new event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is prepared</a:t>
            </a:r>
          </a:p>
        </p:txBody>
      </p:sp>
    </p:spTree>
    <p:extLst>
      <p:ext uri="{BB962C8B-B14F-4D97-AF65-F5344CB8AC3E}">
        <p14:creationId xmlns:p14="http://schemas.microsoft.com/office/powerpoint/2010/main" val="1347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GPClient</a:t>
            </a:r>
            <a:r>
              <a:rPr lang="en-US" dirty="0"/>
              <a:t> simplest setup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1904" y="2023646"/>
            <a:ext cx="1219200" cy="1219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712285" y="2858570"/>
            <a:ext cx="2078711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 flipV="1">
            <a:off x="8150352" y="2810256"/>
            <a:ext cx="1321308" cy="9141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6970" y="2243328"/>
            <a:ext cx="2094026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A73CE-1518-4D3E-9F35-3EA4B7019278}"/>
              </a:ext>
            </a:extLst>
          </p:cNvPr>
          <p:cNvSpPr txBox="1"/>
          <p:nvPr/>
        </p:nvSpPr>
        <p:spPr>
          <a:xfrm>
            <a:off x="7765798" y="550013"/>
            <a:ext cx="41999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Rate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decoupler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sends</a:t>
            </a:r>
          </a:p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 single new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1405130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setup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6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3297710"/>
            <a:ext cx="990600" cy="9906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096512" y="3166645"/>
            <a:ext cx="569848" cy="57652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8328660" y="3724430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38810" y="4334030"/>
            <a:ext cx="127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Background</a:t>
            </a:r>
            <a:b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computation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pic>
        <p:nvPicPr>
          <p:cNvPr id="31" name="Picture 4" descr="C:\Documents and Settings\carcassi\Desktop\nuvola-1.0.tar\nuvola\128x128\filesystems\trashcan_empty.png">
            <a:extLst>
              <a:ext uri="{FF2B5EF4-FFF2-40B4-BE49-F238E27FC236}">
                <a16:creationId xmlns:a16="http://schemas.microsoft.com/office/drawing/2014/main" id="{32AAD1CF-5888-4029-B2C1-CED67644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1904" y="3114830"/>
            <a:ext cx="1219200" cy="1219200"/>
          </a:xfrm>
          <a:prstGeom prst="rect">
            <a:avLst/>
          </a:prstGeom>
          <a:noFill/>
        </p:spPr>
      </p:pic>
      <p:pic>
        <p:nvPicPr>
          <p:cNvPr id="32" name="Picture 4" descr="C:\Documents and Settings\carcassi\Desktop\nuvola-1.0.tar\nuvola\128x128\filesystems\trashcan_empty.png">
            <a:extLst>
              <a:ext uri="{FF2B5EF4-FFF2-40B4-BE49-F238E27FC236}">
                <a16:creationId xmlns:a16="http://schemas.microsoft.com/office/drawing/2014/main" id="{133387E1-9C6C-49AB-9B7E-8A529AC0E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1904" y="4212110"/>
            <a:ext cx="1219200" cy="1219200"/>
          </a:xfrm>
          <a:prstGeom prst="rect">
            <a:avLst/>
          </a:prstGeom>
          <a:noFill/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A43E33-1A54-40DE-8AB3-7217C4D54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6016596" y="3748813"/>
            <a:ext cx="80944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718E4A-E562-4328-9019-778D097C5E90}"/>
              </a:ext>
            </a:extLst>
          </p:cNvPr>
          <p:cNvCxnSpPr>
            <a:cxnSpLocks/>
          </p:cNvCxnSpPr>
          <p:nvPr/>
        </p:nvCxnSpPr>
        <p:spPr bwMode="auto">
          <a:xfrm>
            <a:off x="6001640" y="3913632"/>
            <a:ext cx="656872" cy="67770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96970" y="2243328"/>
            <a:ext cx="2014726" cy="8715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DA39E3-9696-4F0E-B146-6863E7330AB9}"/>
              </a:ext>
            </a:extLst>
          </p:cNvPr>
          <p:cNvSpPr txBox="1"/>
          <p:nvPr/>
        </p:nvSpPr>
        <p:spPr>
          <a:xfrm>
            <a:off x="6290329" y="550013"/>
            <a:ext cx="56754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/>
              <a:t>Process a large dataset based</a:t>
            </a:r>
          </a:p>
          <a:p>
            <a:pPr algn="r"/>
            <a:r>
              <a:rPr lang="en-US" sz="3600" dirty="0"/>
              <a:t>on UI input</a:t>
            </a:r>
          </a:p>
        </p:txBody>
      </p:sp>
      <p:pic>
        <p:nvPicPr>
          <p:cNvPr id="34" name="Picture 33" descr="C:\Documents and Settings\carcassi\Desktop\nuvola-1.0.tar\nuvola\128x128\apps\kcmkwm.png">
            <a:extLst>
              <a:ext uri="{FF2B5EF4-FFF2-40B4-BE49-F238E27FC236}">
                <a16:creationId xmlns:a16="http://schemas.microsoft.com/office/drawing/2014/main" id="{DB6E9D27-0473-48F5-8AEA-373DF4BFD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9976" y="4419601"/>
            <a:ext cx="1219200" cy="1219200"/>
          </a:xfrm>
          <a:prstGeom prst="rect">
            <a:avLst/>
          </a:prstGeom>
          <a:noFill/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05BBDF-85B7-4737-9F05-3514FE6B2D13}"/>
              </a:ext>
            </a:extLst>
          </p:cNvPr>
          <p:cNvCxnSpPr/>
          <p:nvPr/>
        </p:nvCxnSpPr>
        <p:spPr bwMode="auto">
          <a:xfrm rot="10800000" flipV="1">
            <a:off x="8328660" y="4949727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DD7D4CA-953F-40F9-A313-60D860B226D7}"/>
              </a:ext>
            </a:extLst>
          </p:cNvPr>
          <p:cNvSpPr/>
          <p:nvPr/>
        </p:nvSpPr>
        <p:spPr>
          <a:xfrm>
            <a:off x="8013610" y="1699976"/>
            <a:ext cx="4003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(e.g. from a large waveform, calculate the average/mean/min/max of a </a:t>
            </a:r>
          </a:p>
          <a:p>
            <a:pPr algn="r"/>
            <a:r>
              <a:rPr lang="en-US" dirty="0"/>
              <a:t>selected window)</a:t>
            </a:r>
          </a:p>
        </p:txBody>
      </p:sp>
    </p:spTree>
    <p:extLst>
      <p:ext uri="{BB962C8B-B14F-4D97-AF65-F5344CB8AC3E}">
        <p14:creationId xmlns:p14="http://schemas.microsoft.com/office/powerpoint/2010/main" val="318888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setup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6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3297710"/>
            <a:ext cx="990600" cy="9906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096512" y="3166645"/>
            <a:ext cx="569848" cy="57652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8328660" y="3724430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38810" y="4334030"/>
            <a:ext cx="127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Background</a:t>
            </a:r>
            <a:b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computation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pic>
        <p:nvPicPr>
          <p:cNvPr id="31" name="Picture 4" descr="C:\Documents and Settings\carcassi\Desktop\nuvola-1.0.tar\nuvola\128x128\filesystems\trashcan_empty.png">
            <a:extLst>
              <a:ext uri="{FF2B5EF4-FFF2-40B4-BE49-F238E27FC236}">
                <a16:creationId xmlns:a16="http://schemas.microsoft.com/office/drawing/2014/main" id="{32AAD1CF-5888-4029-B2C1-CED67644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1904" y="3114830"/>
            <a:ext cx="1219200" cy="1219200"/>
          </a:xfrm>
          <a:prstGeom prst="rect">
            <a:avLst/>
          </a:prstGeom>
          <a:noFill/>
        </p:spPr>
      </p:pic>
      <p:pic>
        <p:nvPicPr>
          <p:cNvPr id="32" name="Picture 4" descr="C:\Documents and Settings\carcassi\Desktop\nuvola-1.0.tar\nuvola\128x128\filesystems\trashcan_empty.png">
            <a:extLst>
              <a:ext uri="{FF2B5EF4-FFF2-40B4-BE49-F238E27FC236}">
                <a16:creationId xmlns:a16="http://schemas.microsoft.com/office/drawing/2014/main" id="{133387E1-9C6C-49AB-9B7E-8A529AC0E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1904" y="4212110"/>
            <a:ext cx="1219200" cy="1219200"/>
          </a:xfrm>
          <a:prstGeom prst="rect">
            <a:avLst/>
          </a:prstGeom>
          <a:noFill/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A43E33-1A54-40DE-8AB3-7217C4D54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6016596" y="3748813"/>
            <a:ext cx="80944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718E4A-E562-4328-9019-778D097C5E90}"/>
              </a:ext>
            </a:extLst>
          </p:cNvPr>
          <p:cNvCxnSpPr>
            <a:cxnSpLocks/>
          </p:cNvCxnSpPr>
          <p:nvPr/>
        </p:nvCxnSpPr>
        <p:spPr bwMode="auto">
          <a:xfrm>
            <a:off x="6001640" y="3913632"/>
            <a:ext cx="656872" cy="67770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96970" y="2243328"/>
            <a:ext cx="2014726" cy="8715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DA39E3-9696-4F0E-B146-6863E7330AB9}"/>
              </a:ext>
            </a:extLst>
          </p:cNvPr>
          <p:cNvSpPr txBox="1"/>
          <p:nvPr/>
        </p:nvSpPr>
        <p:spPr>
          <a:xfrm>
            <a:off x="7179161" y="550013"/>
            <a:ext cx="478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New waveform comes in</a:t>
            </a:r>
          </a:p>
        </p:txBody>
      </p:sp>
      <p:pic>
        <p:nvPicPr>
          <p:cNvPr id="34" name="Picture 33" descr="C:\Documents and Settings\carcassi\Desktop\nuvola-1.0.tar\nuvola\128x128\apps\kcmkwm.png">
            <a:extLst>
              <a:ext uri="{FF2B5EF4-FFF2-40B4-BE49-F238E27FC236}">
                <a16:creationId xmlns:a16="http://schemas.microsoft.com/office/drawing/2014/main" id="{DB6E9D27-0473-48F5-8AEA-373DF4BFD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9976" y="4419601"/>
            <a:ext cx="1219200" cy="1219200"/>
          </a:xfrm>
          <a:prstGeom prst="rect">
            <a:avLst/>
          </a:prstGeom>
          <a:noFill/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05BBDF-85B7-4737-9F05-3514FE6B2D13}"/>
              </a:ext>
            </a:extLst>
          </p:cNvPr>
          <p:cNvCxnSpPr/>
          <p:nvPr/>
        </p:nvCxnSpPr>
        <p:spPr bwMode="auto">
          <a:xfrm rot="10800000" flipV="1">
            <a:off x="8328660" y="4949727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8585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setup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6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3297710"/>
            <a:ext cx="990600" cy="9906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096512" y="3166645"/>
            <a:ext cx="569848" cy="57652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8328660" y="3724430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38810" y="4334030"/>
            <a:ext cx="127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Background</a:t>
            </a:r>
            <a:b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computation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pic>
        <p:nvPicPr>
          <p:cNvPr id="31" name="Picture 4" descr="C:\Documents and Settings\carcassi\Desktop\nuvola-1.0.tar\nuvola\128x128\filesystems\trashcan_empty.png">
            <a:extLst>
              <a:ext uri="{FF2B5EF4-FFF2-40B4-BE49-F238E27FC236}">
                <a16:creationId xmlns:a16="http://schemas.microsoft.com/office/drawing/2014/main" id="{32AAD1CF-5888-4029-B2C1-CED67644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1904" y="3114830"/>
            <a:ext cx="1219200" cy="1219200"/>
          </a:xfrm>
          <a:prstGeom prst="rect">
            <a:avLst/>
          </a:prstGeom>
          <a:noFill/>
        </p:spPr>
      </p:pic>
      <p:pic>
        <p:nvPicPr>
          <p:cNvPr id="32" name="Picture 4" descr="C:\Documents and Settings\carcassi\Desktop\nuvola-1.0.tar\nuvola\128x128\filesystems\trashcan_empty.png">
            <a:extLst>
              <a:ext uri="{FF2B5EF4-FFF2-40B4-BE49-F238E27FC236}">
                <a16:creationId xmlns:a16="http://schemas.microsoft.com/office/drawing/2014/main" id="{133387E1-9C6C-49AB-9B7E-8A529AC0E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1904" y="4212110"/>
            <a:ext cx="1219200" cy="1219200"/>
          </a:xfrm>
          <a:prstGeom prst="rect">
            <a:avLst/>
          </a:prstGeom>
          <a:noFill/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A43E33-1A54-40DE-8AB3-7217C4D54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6016596" y="3748813"/>
            <a:ext cx="80944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718E4A-E562-4328-9019-778D097C5E90}"/>
              </a:ext>
            </a:extLst>
          </p:cNvPr>
          <p:cNvCxnSpPr>
            <a:cxnSpLocks/>
          </p:cNvCxnSpPr>
          <p:nvPr/>
        </p:nvCxnSpPr>
        <p:spPr bwMode="auto">
          <a:xfrm>
            <a:off x="6001640" y="3913632"/>
            <a:ext cx="656872" cy="67770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96970" y="2243328"/>
            <a:ext cx="2014726" cy="8715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DA39E3-9696-4F0E-B146-6863E7330AB9}"/>
              </a:ext>
            </a:extLst>
          </p:cNvPr>
          <p:cNvSpPr txBox="1"/>
          <p:nvPr/>
        </p:nvSpPr>
        <p:spPr>
          <a:xfrm>
            <a:off x="7862426" y="550013"/>
            <a:ext cx="4103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Calculation starts on 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background thread</a:t>
            </a:r>
          </a:p>
        </p:txBody>
      </p:sp>
      <p:pic>
        <p:nvPicPr>
          <p:cNvPr id="34" name="Picture 33" descr="C:\Documents and Settings\carcassi\Desktop\nuvola-1.0.tar\nuvola\128x128\apps\kcmkwm.png">
            <a:extLst>
              <a:ext uri="{FF2B5EF4-FFF2-40B4-BE49-F238E27FC236}">
                <a16:creationId xmlns:a16="http://schemas.microsoft.com/office/drawing/2014/main" id="{DB6E9D27-0473-48F5-8AEA-373DF4BFD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9976" y="4419601"/>
            <a:ext cx="1219200" cy="1219200"/>
          </a:xfrm>
          <a:prstGeom prst="rect">
            <a:avLst/>
          </a:prstGeom>
          <a:noFill/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05BBDF-85B7-4737-9F05-3514FE6B2D13}"/>
              </a:ext>
            </a:extLst>
          </p:cNvPr>
          <p:cNvCxnSpPr/>
          <p:nvPr/>
        </p:nvCxnSpPr>
        <p:spPr bwMode="auto">
          <a:xfrm rot="10800000" flipV="1">
            <a:off x="8328660" y="4949727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46207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setup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6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3297710"/>
            <a:ext cx="990600" cy="9906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096512" y="3166645"/>
            <a:ext cx="569848" cy="57652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8328660" y="3724430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38810" y="4334030"/>
            <a:ext cx="127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Background</a:t>
            </a:r>
            <a:b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computation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pic>
        <p:nvPicPr>
          <p:cNvPr id="31" name="Picture 4" descr="C:\Documents and Settings\carcassi\Desktop\nuvola-1.0.tar\nuvola\128x128\filesystems\trashcan_empty.png">
            <a:extLst>
              <a:ext uri="{FF2B5EF4-FFF2-40B4-BE49-F238E27FC236}">
                <a16:creationId xmlns:a16="http://schemas.microsoft.com/office/drawing/2014/main" id="{32AAD1CF-5888-4029-B2C1-CED67644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1904" y="3114830"/>
            <a:ext cx="1219200" cy="1219200"/>
          </a:xfrm>
          <a:prstGeom prst="rect">
            <a:avLst/>
          </a:prstGeom>
          <a:noFill/>
        </p:spPr>
      </p:pic>
      <p:pic>
        <p:nvPicPr>
          <p:cNvPr id="32" name="Picture 4" descr="C:\Documents and Settings\carcassi\Desktop\nuvola-1.0.tar\nuvola\128x128\filesystems\trashcan_empty.png">
            <a:extLst>
              <a:ext uri="{FF2B5EF4-FFF2-40B4-BE49-F238E27FC236}">
                <a16:creationId xmlns:a16="http://schemas.microsoft.com/office/drawing/2014/main" id="{133387E1-9C6C-49AB-9B7E-8A529AC0E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1904" y="4212110"/>
            <a:ext cx="1219200" cy="1219200"/>
          </a:xfrm>
          <a:prstGeom prst="rect">
            <a:avLst/>
          </a:prstGeom>
          <a:noFill/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A43E33-1A54-40DE-8AB3-7217C4D54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6016596" y="3748813"/>
            <a:ext cx="80944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718E4A-E562-4328-9019-778D097C5E90}"/>
              </a:ext>
            </a:extLst>
          </p:cNvPr>
          <p:cNvCxnSpPr>
            <a:cxnSpLocks/>
          </p:cNvCxnSpPr>
          <p:nvPr/>
        </p:nvCxnSpPr>
        <p:spPr bwMode="auto">
          <a:xfrm>
            <a:off x="6001640" y="3913632"/>
            <a:ext cx="656872" cy="67770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96970" y="2243328"/>
            <a:ext cx="2014726" cy="8715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DA39E3-9696-4F0E-B146-6863E7330AB9}"/>
              </a:ext>
            </a:extLst>
          </p:cNvPr>
          <p:cNvSpPr txBox="1"/>
          <p:nvPr/>
        </p:nvSpPr>
        <p:spPr>
          <a:xfrm>
            <a:off x="6038209" y="550013"/>
            <a:ext cx="5927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While calculating user changes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selection, current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calculation is not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affected</a:t>
            </a:r>
          </a:p>
        </p:txBody>
      </p:sp>
      <p:pic>
        <p:nvPicPr>
          <p:cNvPr id="34" name="Picture 33" descr="C:\Documents and Settings\carcassi\Desktop\nuvola-1.0.tar\nuvola\128x128\apps\kcmkwm.png">
            <a:extLst>
              <a:ext uri="{FF2B5EF4-FFF2-40B4-BE49-F238E27FC236}">
                <a16:creationId xmlns:a16="http://schemas.microsoft.com/office/drawing/2014/main" id="{DB6E9D27-0473-48F5-8AEA-373DF4BFD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9976" y="4419601"/>
            <a:ext cx="1219200" cy="1219200"/>
          </a:xfrm>
          <a:prstGeom prst="rect">
            <a:avLst/>
          </a:prstGeom>
          <a:noFill/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05BBDF-85B7-4737-9F05-3514FE6B2D13}"/>
              </a:ext>
            </a:extLst>
          </p:cNvPr>
          <p:cNvCxnSpPr/>
          <p:nvPr/>
        </p:nvCxnSpPr>
        <p:spPr bwMode="auto">
          <a:xfrm rot="10800000" flipV="1">
            <a:off x="8328660" y="4949727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66161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setup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6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3297710"/>
            <a:ext cx="990600" cy="9906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096512" y="3166645"/>
            <a:ext cx="569848" cy="57652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8328660" y="3724430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38810" y="4334030"/>
            <a:ext cx="127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Background</a:t>
            </a:r>
            <a:b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computation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pic>
        <p:nvPicPr>
          <p:cNvPr id="31" name="Picture 4" descr="C:\Documents and Settings\carcassi\Desktop\nuvola-1.0.tar\nuvola\128x128\filesystems\trashcan_empty.png">
            <a:extLst>
              <a:ext uri="{FF2B5EF4-FFF2-40B4-BE49-F238E27FC236}">
                <a16:creationId xmlns:a16="http://schemas.microsoft.com/office/drawing/2014/main" id="{32AAD1CF-5888-4029-B2C1-CED67644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1904" y="3114830"/>
            <a:ext cx="1219200" cy="1219200"/>
          </a:xfrm>
          <a:prstGeom prst="rect">
            <a:avLst/>
          </a:prstGeom>
          <a:noFill/>
        </p:spPr>
      </p:pic>
      <p:pic>
        <p:nvPicPr>
          <p:cNvPr id="32" name="Picture 4" descr="C:\Documents and Settings\carcassi\Desktop\nuvola-1.0.tar\nuvola\128x128\filesystems\trashcan_empty.png">
            <a:extLst>
              <a:ext uri="{FF2B5EF4-FFF2-40B4-BE49-F238E27FC236}">
                <a16:creationId xmlns:a16="http://schemas.microsoft.com/office/drawing/2014/main" id="{133387E1-9C6C-49AB-9B7E-8A529AC0E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1904" y="4212110"/>
            <a:ext cx="1219200" cy="1219200"/>
          </a:xfrm>
          <a:prstGeom prst="rect">
            <a:avLst/>
          </a:prstGeom>
          <a:noFill/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A43E33-1A54-40DE-8AB3-7217C4D54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6016596" y="3748813"/>
            <a:ext cx="80944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718E4A-E562-4328-9019-778D097C5E90}"/>
              </a:ext>
            </a:extLst>
          </p:cNvPr>
          <p:cNvCxnSpPr>
            <a:cxnSpLocks/>
          </p:cNvCxnSpPr>
          <p:nvPr/>
        </p:nvCxnSpPr>
        <p:spPr bwMode="auto">
          <a:xfrm>
            <a:off x="6001640" y="3913632"/>
            <a:ext cx="656872" cy="67770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96970" y="2243328"/>
            <a:ext cx="2014726" cy="8715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DA39E3-9696-4F0E-B146-6863E7330AB9}"/>
              </a:ext>
            </a:extLst>
          </p:cNvPr>
          <p:cNvSpPr txBox="1"/>
          <p:nvPr/>
        </p:nvSpPr>
        <p:spPr>
          <a:xfrm>
            <a:off x="8126345" y="550013"/>
            <a:ext cx="3839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Notification is done</a:t>
            </a:r>
          </a:p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on the UI thread</a:t>
            </a:r>
          </a:p>
        </p:txBody>
      </p:sp>
      <p:pic>
        <p:nvPicPr>
          <p:cNvPr id="34" name="Picture 33" descr="C:\Documents and Settings\carcassi\Desktop\nuvola-1.0.tar\nuvola\128x128\apps\kcmkwm.png">
            <a:extLst>
              <a:ext uri="{FF2B5EF4-FFF2-40B4-BE49-F238E27FC236}">
                <a16:creationId xmlns:a16="http://schemas.microsoft.com/office/drawing/2014/main" id="{DB6E9D27-0473-48F5-8AEA-373DF4BFD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9976" y="4419601"/>
            <a:ext cx="1219200" cy="1219200"/>
          </a:xfrm>
          <a:prstGeom prst="rect">
            <a:avLst/>
          </a:prstGeom>
          <a:noFill/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05BBDF-85B7-4737-9F05-3514FE6B2D13}"/>
              </a:ext>
            </a:extLst>
          </p:cNvPr>
          <p:cNvCxnSpPr/>
          <p:nvPr/>
        </p:nvCxnSpPr>
        <p:spPr bwMode="auto">
          <a:xfrm rot="10800000" flipV="1">
            <a:off x="8328660" y="4949727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8281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4CB1-D83D-4E45-9B7C-AE61F012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Generic Purpose Client?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3D53E-5FED-4AC4-9A3E-8DE2CF7BA51E}"/>
              </a:ext>
            </a:extLst>
          </p:cNvPr>
          <p:cNvSpPr/>
          <p:nvPr/>
        </p:nvSpPr>
        <p:spPr>
          <a:xfrm>
            <a:off x="838201" y="5037990"/>
            <a:ext cx="10515600" cy="1204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 Level API (focus on raw performance and feature completeness)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6DD56-67E7-49BA-B248-8069C165B74D}"/>
              </a:ext>
            </a:extLst>
          </p:cNvPr>
          <p:cNvSpPr/>
          <p:nvPr/>
        </p:nvSpPr>
        <p:spPr>
          <a:xfrm>
            <a:off x="838199" y="3493112"/>
            <a:ext cx="5191858" cy="1544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Generic Purpose API</a:t>
            </a:r>
          </a:p>
          <a:p>
            <a:pPr algn="ctr"/>
            <a:r>
              <a:rPr lang="en-US" sz="2400" dirty="0"/>
              <a:t>(focus on user productivity)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DF8C0-4DD5-4CAE-95B0-1304F9396B61}"/>
              </a:ext>
            </a:extLst>
          </p:cNvPr>
          <p:cNvSpPr/>
          <p:nvPr/>
        </p:nvSpPr>
        <p:spPr>
          <a:xfrm>
            <a:off x="838200" y="1690688"/>
            <a:ext cx="990600" cy="18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Scripts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72A3E-0A4F-4FD8-9D54-9C9C9B7FB2A5}"/>
              </a:ext>
            </a:extLst>
          </p:cNvPr>
          <p:cNvSpPr/>
          <p:nvPr/>
        </p:nvSpPr>
        <p:spPr>
          <a:xfrm>
            <a:off x="1828800" y="1690687"/>
            <a:ext cx="990600" cy="18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User interfaces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E6B05-9791-42E4-89B9-C3333EE3377E}"/>
              </a:ext>
            </a:extLst>
          </p:cNvPr>
          <p:cNvSpPr/>
          <p:nvPr/>
        </p:nvSpPr>
        <p:spPr>
          <a:xfrm>
            <a:off x="2816469" y="1687571"/>
            <a:ext cx="990600" cy="18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Testing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575CB0-0AE0-47BD-97B7-FDBD85B223E1}"/>
              </a:ext>
            </a:extLst>
          </p:cNvPr>
          <p:cNvSpPr/>
          <p:nvPr/>
        </p:nvSpPr>
        <p:spPr>
          <a:xfrm>
            <a:off x="3804138" y="1684453"/>
            <a:ext cx="990600" cy="18024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Data integration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6E0F9B-6D1C-48E4-B3DB-78C32C08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16265"/>
            <a:ext cx="5816110" cy="3558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generic purpose API that focuses on user productivity</a:t>
            </a:r>
          </a:p>
          <a:p>
            <a:pPr lvl="1"/>
            <a:r>
              <a:rPr lang="en-US" dirty="0"/>
              <a:t>Generic (not general) in the sense that is good for 90% of the use cases (but not all)</a:t>
            </a:r>
          </a:p>
          <a:p>
            <a:pPr lvl="1"/>
            <a:r>
              <a:rPr lang="en-US" dirty="0"/>
              <a:t>Give a quick way to implement complex cases with all the hard bits taken care</a:t>
            </a:r>
          </a:p>
          <a:p>
            <a:r>
              <a:rPr lang="en-US" dirty="0"/>
              <a:t>User interfaces, scripts and productivity tooling would typically bind to this API</a:t>
            </a:r>
          </a:p>
        </p:txBody>
      </p:sp>
    </p:spTree>
    <p:extLst>
      <p:ext uri="{BB962C8B-B14F-4D97-AF65-F5344CB8AC3E}">
        <p14:creationId xmlns:p14="http://schemas.microsoft.com/office/powerpoint/2010/main" val="363418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setup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6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3297710"/>
            <a:ext cx="990600" cy="9906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096512" y="3166645"/>
            <a:ext cx="569848" cy="57652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8328660" y="3724430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38810" y="4334030"/>
            <a:ext cx="127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Background</a:t>
            </a:r>
            <a:b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computation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pic>
        <p:nvPicPr>
          <p:cNvPr id="31" name="Picture 4" descr="C:\Documents and Settings\carcassi\Desktop\nuvola-1.0.tar\nuvola\128x128\filesystems\trashcan_empty.png">
            <a:extLst>
              <a:ext uri="{FF2B5EF4-FFF2-40B4-BE49-F238E27FC236}">
                <a16:creationId xmlns:a16="http://schemas.microsoft.com/office/drawing/2014/main" id="{32AAD1CF-5888-4029-B2C1-CED67644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1904" y="3114830"/>
            <a:ext cx="1219200" cy="1219200"/>
          </a:xfrm>
          <a:prstGeom prst="rect">
            <a:avLst/>
          </a:prstGeom>
          <a:noFill/>
        </p:spPr>
      </p:pic>
      <p:pic>
        <p:nvPicPr>
          <p:cNvPr id="32" name="Picture 4" descr="C:\Documents and Settings\carcassi\Desktop\nuvola-1.0.tar\nuvola\128x128\filesystems\trashcan_empty.png">
            <a:extLst>
              <a:ext uri="{FF2B5EF4-FFF2-40B4-BE49-F238E27FC236}">
                <a16:creationId xmlns:a16="http://schemas.microsoft.com/office/drawing/2014/main" id="{133387E1-9C6C-49AB-9B7E-8A529AC0E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1904" y="4212110"/>
            <a:ext cx="1219200" cy="1219200"/>
          </a:xfrm>
          <a:prstGeom prst="rect">
            <a:avLst/>
          </a:prstGeom>
          <a:noFill/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A43E33-1A54-40DE-8AB3-7217C4D54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6016596" y="3748813"/>
            <a:ext cx="80944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718E4A-E562-4328-9019-778D097C5E90}"/>
              </a:ext>
            </a:extLst>
          </p:cNvPr>
          <p:cNvCxnSpPr>
            <a:cxnSpLocks/>
          </p:cNvCxnSpPr>
          <p:nvPr/>
        </p:nvCxnSpPr>
        <p:spPr bwMode="auto">
          <a:xfrm>
            <a:off x="6001640" y="3913632"/>
            <a:ext cx="656872" cy="67770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96970" y="2243328"/>
            <a:ext cx="2014726" cy="8715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DA39E3-9696-4F0E-B146-6863E7330AB9}"/>
              </a:ext>
            </a:extLst>
          </p:cNvPr>
          <p:cNvSpPr txBox="1"/>
          <p:nvPr/>
        </p:nvSpPr>
        <p:spPr>
          <a:xfrm>
            <a:off x="7862426" y="550013"/>
            <a:ext cx="4103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Calculation starts on 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new values</a:t>
            </a:r>
          </a:p>
        </p:txBody>
      </p:sp>
      <p:pic>
        <p:nvPicPr>
          <p:cNvPr id="34" name="Picture 33" descr="C:\Documents and Settings\carcassi\Desktop\nuvola-1.0.tar\nuvola\128x128\apps\kcmkwm.png">
            <a:extLst>
              <a:ext uri="{FF2B5EF4-FFF2-40B4-BE49-F238E27FC236}">
                <a16:creationId xmlns:a16="http://schemas.microsoft.com/office/drawing/2014/main" id="{DB6E9D27-0473-48F5-8AEA-373DF4BFD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9976" y="4419601"/>
            <a:ext cx="1219200" cy="1219200"/>
          </a:xfrm>
          <a:prstGeom prst="rect">
            <a:avLst/>
          </a:prstGeom>
          <a:noFill/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05BBDF-85B7-4737-9F05-3514FE6B2D13}"/>
              </a:ext>
            </a:extLst>
          </p:cNvPr>
          <p:cNvCxnSpPr/>
          <p:nvPr/>
        </p:nvCxnSpPr>
        <p:spPr bwMode="auto">
          <a:xfrm rot="10800000" flipV="1">
            <a:off x="8328660" y="4949727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94750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setup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6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3297710"/>
            <a:ext cx="990600" cy="9906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096512" y="3166645"/>
            <a:ext cx="569848" cy="57652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8328660" y="3724430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38810" y="4334030"/>
            <a:ext cx="127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Background</a:t>
            </a:r>
            <a:b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computation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pic>
        <p:nvPicPr>
          <p:cNvPr id="31" name="Picture 4" descr="C:\Documents and Settings\carcassi\Desktop\nuvola-1.0.tar\nuvola\128x128\filesystems\trashcan_empty.png">
            <a:extLst>
              <a:ext uri="{FF2B5EF4-FFF2-40B4-BE49-F238E27FC236}">
                <a16:creationId xmlns:a16="http://schemas.microsoft.com/office/drawing/2014/main" id="{32AAD1CF-5888-4029-B2C1-CED67644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1904" y="3114830"/>
            <a:ext cx="1219200" cy="1219200"/>
          </a:xfrm>
          <a:prstGeom prst="rect">
            <a:avLst/>
          </a:prstGeom>
          <a:noFill/>
        </p:spPr>
      </p:pic>
      <p:pic>
        <p:nvPicPr>
          <p:cNvPr id="32" name="Picture 4" descr="C:\Documents and Settings\carcassi\Desktop\nuvola-1.0.tar\nuvola\128x128\filesystems\trashcan_empty.png">
            <a:extLst>
              <a:ext uri="{FF2B5EF4-FFF2-40B4-BE49-F238E27FC236}">
                <a16:creationId xmlns:a16="http://schemas.microsoft.com/office/drawing/2014/main" id="{133387E1-9C6C-49AB-9B7E-8A529AC0E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1904" y="4212110"/>
            <a:ext cx="1219200" cy="1219200"/>
          </a:xfrm>
          <a:prstGeom prst="rect">
            <a:avLst/>
          </a:prstGeom>
          <a:noFill/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A43E33-1A54-40DE-8AB3-7217C4D54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6016596" y="3748813"/>
            <a:ext cx="80944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718E4A-E562-4328-9019-778D097C5E90}"/>
              </a:ext>
            </a:extLst>
          </p:cNvPr>
          <p:cNvCxnSpPr>
            <a:cxnSpLocks/>
          </p:cNvCxnSpPr>
          <p:nvPr/>
        </p:nvCxnSpPr>
        <p:spPr bwMode="auto">
          <a:xfrm>
            <a:off x="6001640" y="3913632"/>
            <a:ext cx="656872" cy="67770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696970" y="2243328"/>
            <a:ext cx="2014726" cy="87150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4DA39E3-9696-4F0E-B146-6863E7330AB9}"/>
              </a:ext>
            </a:extLst>
          </p:cNvPr>
          <p:cNvSpPr txBox="1"/>
          <p:nvPr/>
        </p:nvSpPr>
        <p:spPr>
          <a:xfrm>
            <a:off x="6850674" y="550013"/>
            <a:ext cx="5115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Notification of latest value</a:t>
            </a:r>
          </a:p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on the UI thread</a:t>
            </a:r>
          </a:p>
        </p:txBody>
      </p:sp>
      <p:pic>
        <p:nvPicPr>
          <p:cNvPr id="34" name="Picture 33" descr="C:\Documents and Settings\carcassi\Desktop\nuvola-1.0.tar\nuvola\128x128\apps\kcmkwm.png">
            <a:extLst>
              <a:ext uri="{FF2B5EF4-FFF2-40B4-BE49-F238E27FC236}">
                <a16:creationId xmlns:a16="http://schemas.microsoft.com/office/drawing/2014/main" id="{DB6E9D27-0473-48F5-8AEA-373DF4BFD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9976" y="4419601"/>
            <a:ext cx="1219200" cy="1219200"/>
          </a:xfrm>
          <a:prstGeom prst="rect">
            <a:avLst/>
          </a:prstGeom>
          <a:noFill/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05BBDF-85B7-4737-9F05-3514FE6B2D13}"/>
              </a:ext>
            </a:extLst>
          </p:cNvPr>
          <p:cNvCxnSpPr/>
          <p:nvPr/>
        </p:nvCxnSpPr>
        <p:spPr bwMode="auto">
          <a:xfrm rot="10800000" flipV="1">
            <a:off x="8328660" y="4949727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25321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F279-F178-4B1F-BA08-CA925DDE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5F5DB-E3E6-48B8-88B2-A65987399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GPClient</a:t>
            </a:r>
            <a:r>
              <a:rPr lang="en-US" dirty="0"/>
              <a:t> allows the creation of flexible pipelines that combine notifications from various source (e.g. multiple EPICS channels, services, UI, …) into a well controlled stream</a:t>
            </a:r>
          </a:p>
          <a:p>
            <a:pPr lvl="1"/>
            <a:r>
              <a:rPr lang="en-US" dirty="0"/>
              <a:t>This is important because if each processing piece has its own queuing, background thread, </a:t>
            </a:r>
            <a:r>
              <a:rPr lang="en-US" dirty="0" err="1"/>
              <a:t>etc</a:t>
            </a:r>
            <a:r>
              <a:rPr lang="en-US" dirty="0"/>
              <a:t> it becomes very hard to coordinate them</a:t>
            </a:r>
          </a:p>
          <a:p>
            <a:r>
              <a:rPr lang="en-US" dirty="0"/>
              <a:t>The idea is to work on a customizable framework that covers multiple use cases instead of one pipeline for each application</a:t>
            </a:r>
          </a:p>
          <a:p>
            <a:pPr lvl="1"/>
            <a:r>
              <a:rPr lang="en-US" dirty="0"/>
              <a:t>It allows to use the same knowledge/testing/features in different setups</a:t>
            </a:r>
          </a:p>
        </p:txBody>
      </p:sp>
    </p:spTree>
    <p:extLst>
      <p:ext uri="{BB962C8B-B14F-4D97-AF65-F5344CB8AC3E}">
        <p14:creationId xmlns:p14="http://schemas.microsoft.com/office/powerpoint/2010/main" val="154361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from </a:t>
            </a:r>
            <a:r>
              <a:rPr lang="en-US" dirty="0" err="1"/>
              <a:t>pvmanager</a:t>
            </a:r>
            <a:r>
              <a:rPr lang="en-US" dirty="0"/>
              <a:t>/</a:t>
            </a:r>
            <a:r>
              <a:rPr lang="en-US" dirty="0" err="1"/>
              <a:t>diirt</a:t>
            </a:r>
            <a:r>
              <a:rPr lang="en-US" dirty="0"/>
              <a:t> design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9C5111-8ACE-4C3F-BC08-1899DB2CB1B0}"/>
              </a:ext>
            </a:extLst>
          </p:cNvPr>
          <p:cNvGrpSpPr/>
          <p:nvPr/>
        </p:nvGrpSpPr>
        <p:grpSpPr>
          <a:xfrm>
            <a:off x="951992" y="1841500"/>
            <a:ext cx="2842768" cy="2387150"/>
            <a:chOff x="1078992" y="2471420"/>
            <a:chExt cx="1191768" cy="10007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770A9C4-C768-42B8-8902-A89081D587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3179" r="6460" b="31699"/>
            <a:stretch/>
          </p:blipFill>
          <p:spPr>
            <a:xfrm>
              <a:off x="1078992" y="2471420"/>
              <a:ext cx="1191768" cy="87376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97E0EC9-A57C-4534-BA7C-27B3D49675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66334" r="6460" b="2448"/>
            <a:stretch/>
          </p:blipFill>
          <p:spPr>
            <a:xfrm>
              <a:off x="1078992" y="2867660"/>
              <a:ext cx="1191768" cy="604520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32F27D4-019C-4D46-932F-B3C65020B5E4}"/>
              </a:ext>
            </a:extLst>
          </p:cNvPr>
          <p:cNvSpPr txBox="1"/>
          <p:nvPr/>
        </p:nvSpPr>
        <p:spPr>
          <a:xfrm>
            <a:off x="152400" y="4612640"/>
            <a:ext cx="5047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old API differentiated at compile time between: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Source/Desired rate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Read/Write/</a:t>
            </a:r>
            <a:r>
              <a:rPr lang="en-US" dirty="0" err="1"/>
              <a:t>ReadWrite</a:t>
            </a:r>
            <a:r>
              <a:rPr lang="en-US" dirty="0"/>
              <a:t>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Single/Group of expression</a:t>
            </a:r>
          </a:p>
          <a:p>
            <a:r>
              <a:rPr lang="en-US" dirty="0"/>
              <a:t>To handle all cases, there are 20 classes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35FEBA9-44B6-4363-838A-2BFB544B6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83" t="23352" r="48000" b="71300"/>
          <a:stretch/>
        </p:blipFill>
        <p:spPr>
          <a:xfrm>
            <a:off x="7086600" y="2303393"/>
            <a:ext cx="3352450" cy="58190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8A61F56-CC1A-4E2B-A796-F03EEF5915E1}"/>
              </a:ext>
            </a:extLst>
          </p:cNvPr>
          <p:cNvSpPr txBox="1"/>
          <p:nvPr/>
        </p:nvSpPr>
        <p:spPr>
          <a:xfrm>
            <a:off x="5707241" y="4079915"/>
            <a:ext cx="6276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new API:</a:t>
            </a:r>
          </a:p>
          <a:p>
            <a:r>
              <a:rPr lang="en-US" dirty="0"/>
              <a:t>Source rate expressions are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Never actually used</a:t>
            </a:r>
          </a:p>
          <a:p>
            <a:r>
              <a:rPr lang="en-US" dirty="0"/>
              <a:t>All expressions are </a:t>
            </a:r>
            <a:r>
              <a:rPr lang="en-US" dirty="0" err="1"/>
              <a:t>ReadWrite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compile time check could not remove the runtime check: may as well remove the compile time one and simplify the API</a:t>
            </a:r>
          </a:p>
          <a:p>
            <a:r>
              <a:rPr lang="en-US" dirty="0"/>
              <a:t>We currently have only 4 classes</a:t>
            </a:r>
          </a:p>
        </p:txBody>
      </p:sp>
    </p:spTree>
    <p:extLst>
      <p:ext uri="{BB962C8B-B14F-4D97-AF65-F5344CB8AC3E}">
        <p14:creationId xmlns:p14="http://schemas.microsoft.com/office/powerpoint/2010/main" val="3540657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78A1-C1EC-4F86-A17B-787EDE00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from </a:t>
            </a:r>
            <a:r>
              <a:rPr lang="en-US" dirty="0" err="1"/>
              <a:t>pvmanager</a:t>
            </a:r>
            <a:r>
              <a:rPr lang="en-US" dirty="0"/>
              <a:t>/</a:t>
            </a:r>
            <a:r>
              <a:rPr lang="en-US" dirty="0" err="1"/>
              <a:t>diirt</a:t>
            </a:r>
            <a:r>
              <a:rPr lang="en-US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251B-47ED-4AD5-BA6A-19A4ED2F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DataSource</a:t>
            </a:r>
            <a:r>
              <a:rPr lang="en-US" dirty="0"/>
              <a:t> recipes</a:t>
            </a:r>
          </a:p>
          <a:p>
            <a:pPr lvl="1"/>
            <a:r>
              <a:rPr lang="en-US" dirty="0"/>
              <a:t>In the old API each </a:t>
            </a:r>
            <a:r>
              <a:rPr lang="en-US" dirty="0" err="1"/>
              <a:t>pv</a:t>
            </a:r>
            <a:r>
              <a:rPr lang="en-US" dirty="0"/>
              <a:t> expression created a </a:t>
            </a:r>
            <a:r>
              <a:rPr lang="en-US" dirty="0" err="1"/>
              <a:t>datasource</a:t>
            </a:r>
            <a:r>
              <a:rPr lang="en-US" dirty="0"/>
              <a:t> request with all the channels the </a:t>
            </a:r>
            <a:r>
              <a:rPr lang="en-US" dirty="0" err="1"/>
              <a:t>pv</a:t>
            </a:r>
            <a:r>
              <a:rPr lang="en-US" dirty="0"/>
              <a:t> would connect to, so that the </a:t>
            </a:r>
            <a:r>
              <a:rPr lang="en-US" dirty="0" err="1"/>
              <a:t>datasource</a:t>
            </a:r>
            <a:r>
              <a:rPr lang="en-US" dirty="0"/>
              <a:t> could (in principle) optimize connection to multiple channels</a:t>
            </a:r>
          </a:p>
          <a:p>
            <a:pPr lvl="1"/>
            <a:r>
              <a:rPr lang="en-US" dirty="0"/>
              <a:t>In practice: 99% of expression mapped to a single channel and the batch connection was never optimized</a:t>
            </a:r>
          </a:p>
          <a:p>
            <a:pPr lvl="1"/>
            <a:r>
              <a:rPr lang="en-US" dirty="0"/>
              <a:t>In the new API each </a:t>
            </a:r>
            <a:r>
              <a:rPr lang="en-US" dirty="0" err="1"/>
              <a:t>datasource</a:t>
            </a:r>
            <a:r>
              <a:rPr lang="en-US" dirty="0"/>
              <a:t> request is for one channel only which simplifies the API and the implementation</a:t>
            </a:r>
          </a:p>
          <a:p>
            <a:pPr lvl="2"/>
            <a:r>
              <a:rPr lang="en-US" dirty="0"/>
              <a:t>However, the requests are posted on a processing thread and then batched, so if batch connection is ever implemented it would actually work across </a:t>
            </a:r>
            <a:r>
              <a:rPr lang="en-US" dirty="0" err="1"/>
              <a:t>pvs</a:t>
            </a:r>
            <a:endParaRPr lang="en-US" dirty="0"/>
          </a:p>
          <a:p>
            <a:r>
              <a:rPr lang="en-US" dirty="0" err="1"/>
              <a:t>DataSource</a:t>
            </a:r>
            <a:r>
              <a:rPr lang="en-US" dirty="0"/>
              <a:t> write implementation</a:t>
            </a:r>
          </a:p>
          <a:p>
            <a:pPr lvl="1"/>
            <a:r>
              <a:rPr lang="en-US" dirty="0"/>
              <a:t>In the old API, the write for a channel had to be implemented synchronously</a:t>
            </a:r>
          </a:p>
          <a:p>
            <a:pPr lvl="1"/>
            <a:r>
              <a:rPr lang="en-US" dirty="0"/>
              <a:t>In the new API, the write can either be implemented synchronously or asynchronously, simplifying the implementation of each data 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47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78A1-C1EC-4F86-A17B-787EDE00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from </a:t>
            </a:r>
            <a:r>
              <a:rPr lang="en-US" dirty="0" err="1"/>
              <a:t>pvmanager</a:t>
            </a:r>
            <a:r>
              <a:rPr lang="en-US" dirty="0"/>
              <a:t>/</a:t>
            </a:r>
            <a:r>
              <a:rPr lang="en-US" dirty="0" err="1"/>
              <a:t>diirt</a:t>
            </a:r>
            <a:r>
              <a:rPr lang="en-US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251B-47ED-4AD5-BA6A-19A4ED2F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Unified callbacks for read and write (</a:t>
            </a:r>
            <a:r>
              <a:rPr lang="en-US" dirty="0" err="1"/>
              <a:t>ReadCollector</a:t>
            </a:r>
            <a:r>
              <a:rPr lang="en-US" dirty="0"/>
              <a:t> and </a:t>
            </a:r>
            <a:r>
              <a:rPr lang="en-US" dirty="0" err="1"/>
              <a:t>WriteCollector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the old API, the data source was given a different callback for connection/value/error/</a:t>
            </a:r>
            <a:r>
              <a:rPr lang="en-US" dirty="0" err="1"/>
              <a:t>writeConnection</a:t>
            </a:r>
            <a:r>
              <a:rPr lang="en-US" dirty="0"/>
              <a:t>/</a:t>
            </a:r>
            <a:r>
              <a:rPr lang="en-US" dirty="0" err="1"/>
              <a:t>writeResponse</a:t>
            </a:r>
            <a:endParaRPr lang="en-US" dirty="0"/>
          </a:p>
          <a:p>
            <a:pPr lvl="1"/>
            <a:r>
              <a:rPr lang="en-US" dirty="0"/>
              <a:t>In the new API, a read request is given a </a:t>
            </a:r>
            <a:r>
              <a:rPr lang="en-US" dirty="0" err="1"/>
              <a:t>ReadCollector</a:t>
            </a:r>
            <a:r>
              <a:rPr lang="en-US" dirty="0"/>
              <a:t> and a write request is given a </a:t>
            </a:r>
            <a:r>
              <a:rPr lang="en-US" dirty="0" err="1"/>
              <a:t>WriteCollector</a:t>
            </a:r>
            <a:r>
              <a:rPr lang="en-US" dirty="0"/>
              <a:t>, and they can be used for all notifications</a:t>
            </a:r>
          </a:p>
          <a:p>
            <a:r>
              <a:rPr lang="en-US" dirty="0"/>
              <a:t>Generalized callbacks for read and write</a:t>
            </a:r>
          </a:p>
          <a:p>
            <a:pPr lvl="1"/>
            <a:r>
              <a:rPr lang="en-US" dirty="0"/>
              <a:t>In the old implementation, event notification for data sources is ad-hoc. If one wanted a </a:t>
            </a:r>
            <a:r>
              <a:rPr lang="en-US" dirty="0" err="1"/>
              <a:t>pv</a:t>
            </a:r>
            <a:r>
              <a:rPr lang="en-US" dirty="0"/>
              <a:t> to react from events that are non-</a:t>
            </a:r>
            <a:r>
              <a:rPr lang="en-US" dirty="0" err="1"/>
              <a:t>DataSource</a:t>
            </a:r>
            <a:r>
              <a:rPr lang="en-US" dirty="0"/>
              <a:t> generated, this had to be also handled ad-hoc</a:t>
            </a:r>
          </a:p>
          <a:p>
            <a:pPr lvl="2"/>
            <a:r>
              <a:rPr lang="en-US" dirty="0"/>
              <a:t>For example, graphene (the graph library) has to respond to data update events and to UI events, and the UI event pipeline had to be implemented separately</a:t>
            </a:r>
          </a:p>
          <a:p>
            <a:pPr lvl="1"/>
            <a:r>
              <a:rPr lang="en-US" dirty="0"/>
              <a:t>In the new API the </a:t>
            </a:r>
            <a:r>
              <a:rPr lang="en-US" dirty="0" err="1"/>
              <a:t>ReadCollector</a:t>
            </a:r>
            <a:r>
              <a:rPr lang="en-US" dirty="0"/>
              <a:t> and </a:t>
            </a:r>
            <a:r>
              <a:rPr lang="en-US" dirty="0" err="1"/>
              <a:t>WriteCollector</a:t>
            </a:r>
            <a:r>
              <a:rPr lang="en-US" dirty="0"/>
              <a:t> are not tied to the </a:t>
            </a:r>
            <a:r>
              <a:rPr lang="en-US" dirty="0" err="1"/>
              <a:t>DataSources</a:t>
            </a:r>
            <a:r>
              <a:rPr lang="en-US" dirty="0"/>
              <a:t> and therefore one can digest updates coming from different sources (i.e. UI events, command/response services, …)</a:t>
            </a:r>
          </a:p>
        </p:txBody>
      </p:sp>
    </p:spTree>
    <p:extLst>
      <p:ext uri="{BB962C8B-B14F-4D97-AF65-F5344CB8AC3E}">
        <p14:creationId xmlns:p14="http://schemas.microsoft.com/office/powerpoint/2010/main" val="1738841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78A1-C1EC-4F86-A17B-787EDE00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from </a:t>
            </a:r>
            <a:r>
              <a:rPr lang="en-US" dirty="0" err="1"/>
              <a:t>pvmanager</a:t>
            </a:r>
            <a:r>
              <a:rPr lang="en-US" dirty="0"/>
              <a:t>/</a:t>
            </a:r>
            <a:r>
              <a:rPr lang="en-US" dirty="0" err="1"/>
              <a:t>diirt</a:t>
            </a:r>
            <a:r>
              <a:rPr lang="en-US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251B-47ED-4AD5-BA6A-19A4ED2F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event pipeline</a:t>
            </a:r>
          </a:p>
          <a:p>
            <a:pPr lvl="1"/>
            <a:r>
              <a:rPr lang="en-US" dirty="0"/>
              <a:t>In the old implementation, the events for connection/value/error/</a:t>
            </a:r>
            <a:r>
              <a:rPr lang="en-US" dirty="0" err="1"/>
              <a:t>writeConnection</a:t>
            </a:r>
            <a:r>
              <a:rPr lang="en-US" dirty="0"/>
              <a:t>/</a:t>
            </a:r>
            <a:r>
              <a:rPr lang="en-US" dirty="0" err="1"/>
              <a:t>writeResponse</a:t>
            </a:r>
            <a:r>
              <a:rPr lang="en-US" dirty="0"/>
              <a:t> where handled separately in an ad-hoc way, and the client event was yet a different object</a:t>
            </a:r>
          </a:p>
          <a:p>
            <a:pPr lvl="1"/>
            <a:r>
              <a:rPr lang="en-US" dirty="0"/>
              <a:t>In the new API, there is a single </a:t>
            </a:r>
            <a:r>
              <a:rPr lang="en-US" dirty="0" err="1"/>
              <a:t>PVEvent</a:t>
            </a:r>
            <a:r>
              <a:rPr lang="en-US" dirty="0"/>
              <a:t> that supports all of the types, and it is the same object for source rate notification and desired rate notification (i.e. it passes through in most cases)</a:t>
            </a:r>
          </a:p>
          <a:p>
            <a:pPr lvl="2"/>
            <a:r>
              <a:rPr lang="en-US" dirty="0"/>
              <a:t>That same object supports combining multiple events into a single events. Common events (i.e. connection and value) are actually the always same object (thus saving creating/destroying objects). The event batching preserves ordering (i.e. you can distinguish between “</a:t>
            </a:r>
            <a:r>
              <a:rPr lang="en-US" dirty="0" err="1"/>
              <a:t>newValue</a:t>
            </a:r>
            <a:r>
              <a:rPr lang="en-US" dirty="0"/>
              <a:t>-then-error” and “error-then-</a:t>
            </a:r>
            <a:r>
              <a:rPr lang="en-US" dirty="0" err="1"/>
              <a:t>newValue</a:t>
            </a:r>
            <a:r>
              <a:rPr lang="en-US" dirty="0"/>
              <a:t>” within a single notification)</a:t>
            </a:r>
          </a:p>
        </p:txBody>
      </p:sp>
    </p:spTree>
    <p:extLst>
      <p:ext uri="{BB962C8B-B14F-4D97-AF65-F5344CB8AC3E}">
        <p14:creationId xmlns:p14="http://schemas.microsoft.com/office/powerpoint/2010/main" val="2441073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78A1-C1EC-4F86-A17B-787EDE00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from </a:t>
            </a:r>
            <a:r>
              <a:rPr lang="en-US" dirty="0" err="1"/>
              <a:t>pvmanager</a:t>
            </a:r>
            <a:r>
              <a:rPr lang="en-US" dirty="0"/>
              <a:t>/</a:t>
            </a:r>
            <a:r>
              <a:rPr lang="en-US" dirty="0" err="1"/>
              <a:t>diirt</a:t>
            </a:r>
            <a:r>
              <a:rPr lang="en-US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251B-47ED-4AD5-BA6A-19A4ED2F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Null values are now supported</a:t>
            </a:r>
          </a:p>
          <a:p>
            <a:pPr lvl="1"/>
            <a:r>
              <a:rPr lang="en-US" dirty="0"/>
              <a:t>In the old implementation, null values could not be written and could not be received.</a:t>
            </a:r>
          </a:p>
          <a:p>
            <a:pPr lvl="2"/>
            <a:r>
              <a:rPr lang="en-US" dirty="0"/>
              <a:t>This was annoying when local </a:t>
            </a:r>
            <a:r>
              <a:rPr lang="en-US" dirty="0" err="1"/>
              <a:t>pvs</a:t>
            </a:r>
            <a:r>
              <a:rPr lang="en-US" dirty="0"/>
              <a:t> where used for selections. The null initialization would mean no selection but, once the value was changed, there was no way to “clear” the selection. </a:t>
            </a:r>
          </a:p>
          <a:p>
            <a:pPr lvl="1"/>
            <a:r>
              <a:rPr lang="en-US" dirty="0"/>
              <a:t>In the new API, null value are supported by the framework (though not necessarily by all data sources)</a:t>
            </a:r>
          </a:p>
          <a:p>
            <a:r>
              <a:rPr lang="en-US" dirty="0"/>
              <a:t>Channel name only connection</a:t>
            </a:r>
          </a:p>
          <a:p>
            <a:pPr lvl="1"/>
            <a:r>
              <a:rPr lang="en-US" dirty="0"/>
              <a:t>In the old API, one would always need to at least specify the maximum rate of events and whether the string represented a channel or a formula</a:t>
            </a:r>
          </a:p>
          <a:p>
            <a:pPr lvl="1"/>
            <a:r>
              <a:rPr lang="en-US" dirty="0"/>
              <a:t>In the new API, there is a default maximum rate and a “string only” expression</a:t>
            </a:r>
          </a:p>
        </p:txBody>
      </p:sp>
    </p:spTree>
    <p:extLst>
      <p:ext uri="{BB962C8B-B14F-4D97-AF65-F5344CB8AC3E}">
        <p14:creationId xmlns:p14="http://schemas.microsoft.com/office/powerpoint/2010/main" val="906642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3A06-2E87-43DD-8D62-E06C90E4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still needs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6B01-F5BA-493D-9304-7C006D5F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PVAccess</a:t>
            </a:r>
            <a:r>
              <a:rPr lang="en-US" dirty="0"/>
              <a:t> support could be improved with a redesign of the </a:t>
            </a:r>
            <a:r>
              <a:rPr lang="en-US" dirty="0" err="1"/>
              <a:t>pvaccess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Currently, </a:t>
            </a:r>
            <a:r>
              <a:rPr lang="en-US" dirty="0" err="1"/>
              <a:t>pvaccess</a:t>
            </a:r>
            <a:r>
              <a:rPr lang="en-US" dirty="0"/>
              <a:t> library exposes a cache for the latest value therefore the only safe way to share that data is to make a defensive copy</a:t>
            </a:r>
          </a:p>
          <a:p>
            <a:r>
              <a:rPr lang="en-US" dirty="0"/>
              <a:t>Other functionality could be retrofitted from </a:t>
            </a:r>
            <a:r>
              <a:rPr lang="en-US" dirty="0" err="1"/>
              <a:t>diirt</a:t>
            </a:r>
            <a:endParaRPr lang="en-US" dirty="0"/>
          </a:p>
          <a:p>
            <a:pPr lvl="1"/>
            <a:r>
              <a:rPr lang="en-US" dirty="0"/>
              <a:t>Support for services (command/response)</a:t>
            </a:r>
          </a:p>
          <a:p>
            <a:pPr lvl="1"/>
            <a:r>
              <a:rPr lang="en-US" dirty="0"/>
              <a:t>Formulas</a:t>
            </a:r>
          </a:p>
        </p:txBody>
      </p:sp>
    </p:spTree>
    <p:extLst>
      <p:ext uri="{BB962C8B-B14F-4D97-AF65-F5344CB8AC3E}">
        <p14:creationId xmlns:p14="http://schemas.microsoft.com/office/powerpoint/2010/main" val="1077704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78A1-C1EC-4F86-A17B-787EDE00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251B-47ED-4AD5-BA6A-19A4ED2F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EPICS </a:t>
            </a:r>
            <a:r>
              <a:rPr lang="en-US" dirty="0" err="1"/>
              <a:t>VTypes</a:t>
            </a:r>
            <a:r>
              <a:rPr lang="en-US" dirty="0"/>
              <a:t> are a redesign of </a:t>
            </a:r>
            <a:r>
              <a:rPr lang="en-US" dirty="0" err="1"/>
              <a:t>diirt</a:t>
            </a:r>
            <a:r>
              <a:rPr lang="en-US" dirty="0"/>
              <a:t> </a:t>
            </a:r>
            <a:r>
              <a:rPr lang="en-US" dirty="0" err="1"/>
              <a:t>Vtypes</a:t>
            </a:r>
            <a:endParaRPr lang="en-US" dirty="0"/>
          </a:p>
          <a:p>
            <a:pPr lvl="1"/>
            <a:r>
              <a:rPr lang="en-US" dirty="0"/>
              <a:t>It is part of EPICS core</a:t>
            </a:r>
          </a:p>
          <a:p>
            <a:pPr lvl="1"/>
            <a:r>
              <a:rPr lang="en-US" dirty="0"/>
              <a:t>Same idea of interfaces to immutable data</a:t>
            </a:r>
          </a:p>
          <a:p>
            <a:pPr lvl="1"/>
            <a:r>
              <a:rPr lang="en-US" dirty="0"/>
              <a:t>All utility methods are static methods of the respective classes</a:t>
            </a:r>
          </a:p>
          <a:p>
            <a:pPr lvl="1"/>
            <a:r>
              <a:rPr lang="en-US" dirty="0"/>
              <a:t>All object </a:t>
            </a:r>
            <a:r>
              <a:rPr lang="en-US"/>
              <a:t>provide reasonable </a:t>
            </a:r>
            <a:r>
              <a:rPr lang="en-US" dirty="0"/>
              <a:t>equals/</a:t>
            </a:r>
            <a:r>
              <a:rPr lang="en-US" dirty="0" err="1"/>
              <a:t>hashcode</a:t>
            </a:r>
            <a:r>
              <a:rPr lang="en-US" dirty="0"/>
              <a:t>/</a:t>
            </a:r>
            <a:r>
              <a:rPr lang="en-US" dirty="0" err="1"/>
              <a:t>toString</a:t>
            </a:r>
            <a:endParaRPr lang="en-US" dirty="0"/>
          </a:p>
          <a:p>
            <a:r>
              <a:rPr lang="en-US" dirty="0"/>
              <a:t>The EPICS </a:t>
            </a:r>
            <a:r>
              <a:rPr lang="en-US" dirty="0" err="1"/>
              <a:t>GPClient</a:t>
            </a:r>
            <a:r>
              <a:rPr lang="en-US" dirty="0"/>
              <a:t> is a redesign of </a:t>
            </a:r>
            <a:r>
              <a:rPr lang="en-US" dirty="0" err="1"/>
              <a:t>pvmanager</a:t>
            </a:r>
            <a:r>
              <a:rPr lang="en-US" dirty="0"/>
              <a:t>/</a:t>
            </a:r>
            <a:r>
              <a:rPr lang="en-US" dirty="0" err="1"/>
              <a:t>diirt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 is part of EPICS core</a:t>
            </a:r>
          </a:p>
          <a:p>
            <a:pPr lvl="1"/>
            <a:r>
              <a:rPr lang="en-US" dirty="0"/>
              <a:t>Continues to provide similar functionality to </a:t>
            </a:r>
            <a:r>
              <a:rPr lang="en-US" dirty="0" err="1"/>
              <a:t>pvmanager</a:t>
            </a:r>
            <a:r>
              <a:rPr lang="en-US" dirty="0"/>
              <a:t>/</a:t>
            </a:r>
            <a:r>
              <a:rPr lang="en-US" dirty="0" err="1"/>
              <a:t>diirt</a:t>
            </a:r>
            <a:endParaRPr lang="en-US" dirty="0"/>
          </a:p>
          <a:p>
            <a:pPr lvl="1"/>
            <a:r>
              <a:rPr lang="en-US" dirty="0"/>
              <a:t>Simplified core (44 classes instead of 106)</a:t>
            </a:r>
          </a:p>
          <a:p>
            <a:pPr lvl="1"/>
            <a:r>
              <a:rPr lang="en-US" dirty="0"/>
              <a:t>Simplified interface</a:t>
            </a:r>
          </a:p>
          <a:p>
            <a:pPr lvl="1"/>
            <a:r>
              <a:rPr lang="en-US" dirty="0"/>
              <a:t>More flexible architecture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2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EC1A-D542-44F0-AF38-A445FCB2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Generic Purpose Client?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45ADC-3FD7-4A0A-9E01-53BBB0D4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better version of </a:t>
            </a:r>
            <a:r>
              <a:rPr lang="en-US" dirty="0" err="1"/>
              <a:t>pvmanager</a:t>
            </a:r>
            <a:r>
              <a:rPr lang="en-US" dirty="0"/>
              <a:t>/</a:t>
            </a:r>
            <a:r>
              <a:rPr lang="en-US" dirty="0" err="1"/>
              <a:t>diirt</a:t>
            </a:r>
            <a:endParaRPr lang="en-US" dirty="0"/>
          </a:p>
          <a:p>
            <a:pPr lvl="1"/>
            <a:r>
              <a:rPr lang="en-US" dirty="0"/>
              <a:t>Client library to be used when writing a generic purpose application, that does not particularly care about protocol details and does not need an ad-hoc caching and synchronization model</a:t>
            </a:r>
          </a:p>
          <a:p>
            <a:pPr lvl="1"/>
            <a:r>
              <a:rPr lang="en-US" dirty="0"/>
              <a:t>It’s a redesign based on the past experience: we kept what was working, removed the parts of the architecture that we never actually used and better generalized the parts that were used</a:t>
            </a:r>
          </a:p>
          <a:p>
            <a:r>
              <a:rPr lang="en-US" dirty="0"/>
              <a:t>It’s the “just give me some data and take care of all the threading stuff” client library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212504-7BAA-4953-98E3-53D7A8227BD7}"/>
              </a:ext>
            </a:extLst>
          </p:cNvPr>
          <p:cNvSpPr/>
          <p:nvPr/>
        </p:nvSpPr>
        <p:spPr>
          <a:xfrm>
            <a:off x="402336" y="5356801"/>
            <a:ext cx="117165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PVReader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GPClient.read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://MGNT10:CurrRB")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addListener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PVEvent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event,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PVReader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p) -&gt;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(event + "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p.isConnected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 "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.start();</a:t>
            </a:r>
          </a:p>
        </p:txBody>
      </p:sp>
    </p:spTree>
    <p:extLst>
      <p:ext uri="{BB962C8B-B14F-4D97-AF65-F5344CB8AC3E}">
        <p14:creationId xmlns:p14="http://schemas.microsoft.com/office/powerpoint/2010/main" val="113148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78A1-C1EC-4F86-A17B-787EDE00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251B-47ED-4AD5-BA6A-19A4ED2F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Small footprint</a:t>
            </a:r>
          </a:p>
          <a:p>
            <a:pPr lvl="1"/>
            <a:r>
              <a:rPr lang="en-US" dirty="0"/>
              <a:t>The core is 46 classes</a:t>
            </a:r>
          </a:p>
          <a:p>
            <a:r>
              <a:rPr lang="en-US" dirty="0"/>
              <a:t>Extensible architecture: each boundary point is exposed through an interface/abstract class</a:t>
            </a:r>
          </a:p>
          <a:p>
            <a:pPr lvl="1"/>
            <a:r>
              <a:rPr lang="en-US" dirty="0"/>
              <a:t>E.g. Data sources, caching strategy, event aggregation strategy, background computation, thread pool for processing, notification thread, etc. are all things that can be customized</a:t>
            </a:r>
          </a:p>
          <a:p>
            <a:r>
              <a:rPr lang="en-US" dirty="0"/>
              <a:t>A well thought out threading strategy that shields the user from all typical concurrency issues</a:t>
            </a:r>
          </a:p>
          <a:p>
            <a:pPr lvl="1"/>
            <a:r>
              <a:rPr lang="en-US" dirty="0"/>
              <a:t>Minimizes use of locks, locks are not leaked, client processing does not lag, computation is done in the background, notification is done on the thread you need to, …</a:t>
            </a:r>
          </a:p>
          <a:p>
            <a:pPr lvl="1"/>
            <a:r>
              <a:rPr lang="en-US" dirty="0"/>
              <a:t>The strategy is well documented in the code, using standard best practices</a:t>
            </a:r>
          </a:p>
          <a:p>
            <a:pPr lvl="2"/>
            <a:r>
              <a:rPr lang="en-US" dirty="0"/>
              <a:t>All that can be final/immutable is made so</a:t>
            </a:r>
          </a:p>
          <a:p>
            <a:pPr lvl="2"/>
            <a:r>
              <a:rPr lang="en-US" dirty="0"/>
              <a:t>Each class has a lock that guards a specific set of private variables and the lock is never exposed in a user callback</a:t>
            </a:r>
          </a:p>
        </p:txBody>
      </p:sp>
    </p:spTree>
    <p:extLst>
      <p:ext uri="{BB962C8B-B14F-4D97-AF65-F5344CB8AC3E}">
        <p14:creationId xmlns:p14="http://schemas.microsoft.com/office/powerpoint/2010/main" val="128668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GPClient</a:t>
            </a:r>
            <a:r>
              <a:rPr lang="en-US" dirty="0"/>
              <a:t> core architecture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6" name="Picture 2" descr="C:\Documents and Settings\carcassi\Desktop\nuvola-1.0.tar\nuvola\128x128\apps\edu_mathematic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00" y="3297710"/>
            <a:ext cx="990600" cy="9906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1904" y="2023646"/>
            <a:ext cx="1219200" cy="1219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096512" y="3166645"/>
            <a:ext cx="569848" cy="57652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V="1">
            <a:off x="6007736" y="2883408"/>
            <a:ext cx="656872" cy="67770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 flipV="1">
            <a:off x="8328660" y="3724430"/>
            <a:ext cx="114300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38810" y="4334030"/>
            <a:ext cx="1277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Background</a:t>
            </a:r>
            <a:b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</a:br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computation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pic>
        <p:nvPicPr>
          <p:cNvPr id="31" name="Picture 4" descr="C:\Documents and Settings\carcassi\Desktop\nuvola-1.0.tar\nuvola\128x128\filesystems\trashcan_empty.png">
            <a:extLst>
              <a:ext uri="{FF2B5EF4-FFF2-40B4-BE49-F238E27FC236}">
                <a16:creationId xmlns:a16="http://schemas.microsoft.com/office/drawing/2014/main" id="{32AAD1CF-5888-4029-B2C1-CED67644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1904" y="3114830"/>
            <a:ext cx="1219200" cy="1219200"/>
          </a:xfrm>
          <a:prstGeom prst="rect">
            <a:avLst/>
          </a:prstGeom>
          <a:noFill/>
        </p:spPr>
      </p:pic>
      <p:pic>
        <p:nvPicPr>
          <p:cNvPr id="32" name="Picture 4" descr="C:\Documents and Settings\carcassi\Desktop\nuvola-1.0.tar\nuvola\128x128\filesystems\trashcan_empty.png">
            <a:extLst>
              <a:ext uri="{FF2B5EF4-FFF2-40B4-BE49-F238E27FC236}">
                <a16:creationId xmlns:a16="http://schemas.microsoft.com/office/drawing/2014/main" id="{133387E1-9C6C-49AB-9B7E-8A529AC0E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1904" y="4212110"/>
            <a:ext cx="1219200" cy="1219200"/>
          </a:xfrm>
          <a:prstGeom prst="rect">
            <a:avLst/>
          </a:prstGeom>
          <a:noFill/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A43E33-1A54-40DE-8AB3-7217C4D54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6016596" y="3748813"/>
            <a:ext cx="809440" cy="1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718E4A-E562-4328-9019-778D097C5E90}"/>
              </a:ext>
            </a:extLst>
          </p:cNvPr>
          <p:cNvCxnSpPr>
            <a:cxnSpLocks/>
          </p:cNvCxnSpPr>
          <p:nvPr/>
        </p:nvCxnSpPr>
        <p:spPr bwMode="auto">
          <a:xfrm>
            <a:off x="6001640" y="3913632"/>
            <a:ext cx="656872" cy="67770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6970" y="2243328"/>
            <a:ext cx="2094026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248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GPClient</a:t>
            </a:r>
            <a:r>
              <a:rPr lang="en-US" dirty="0"/>
              <a:t> simplest setup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1904" y="2023646"/>
            <a:ext cx="1219200" cy="1219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712285" y="2858570"/>
            <a:ext cx="2078711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 flipV="1">
            <a:off x="8150352" y="2810256"/>
            <a:ext cx="1321308" cy="9141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6970" y="2243328"/>
            <a:ext cx="2094026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A73CE-1518-4D3E-9F35-3EA4B7019278}"/>
              </a:ext>
            </a:extLst>
          </p:cNvPr>
          <p:cNvSpPr txBox="1"/>
          <p:nvPr/>
        </p:nvSpPr>
        <p:spPr>
          <a:xfrm>
            <a:off x="8263497" y="550013"/>
            <a:ext cx="3702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/>
              <a:t>Monitor one PV</a:t>
            </a:r>
            <a:br>
              <a:rPr lang="en-US" sz="3600" dirty="0"/>
            </a:br>
            <a:r>
              <a:rPr lang="en-US" sz="3600" dirty="0"/>
              <a:t>with no processing</a:t>
            </a:r>
          </a:p>
        </p:txBody>
      </p:sp>
    </p:spTree>
    <p:extLst>
      <p:ext uri="{BB962C8B-B14F-4D97-AF65-F5344CB8AC3E}">
        <p14:creationId xmlns:p14="http://schemas.microsoft.com/office/powerpoint/2010/main" val="201988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GPClient</a:t>
            </a:r>
            <a:r>
              <a:rPr lang="en-US" dirty="0"/>
              <a:t> simplest setup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1904" y="2023646"/>
            <a:ext cx="1219200" cy="1219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712285" y="2858570"/>
            <a:ext cx="2078711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 flipV="1">
            <a:off x="8150352" y="2810256"/>
            <a:ext cx="1321308" cy="9141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6970" y="2243328"/>
            <a:ext cx="2094026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A73CE-1518-4D3E-9F35-3EA4B7019278}"/>
              </a:ext>
            </a:extLst>
          </p:cNvPr>
          <p:cNvSpPr txBox="1"/>
          <p:nvPr/>
        </p:nvSpPr>
        <p:spPr>
          <a:xfrm>
            <a:off x="7666540" y="550013"/>
            <a:ext cx="42991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New value from EPICS</a:t>
            </a:r>
          </a:p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is written in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the collector</a:t>
            </a:r>
          </a:p>
        </p:txBody>
      </p:sp>
    </p:spTree>
    <p:extLst>
      <p:ext uri="{BB962C8B-B14F-4D97-AF65-F5344CB8AC3E}">
        <p14:creationId xmlns:p14="http://schemas.microsoft.com/office/powerpoint/2010/main" val="20962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GPClient</a:t>
            </a:r>
            <a:r>
              <a:rPr lang="en-US" dirty="0"/>
              <a:t> simplest setup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1904" y="2023646"/>
            <a:ext cx="1219200" cy="1219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712285" y="2858570"/>
            <a:ext cx="2078711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 flipV="1">
            <a:off x="8150352" y="2810256"/>
            <a:ext cx="1321308" cy="9141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6970" y="2243328"/>
            <a:ext cx="2094026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A73CE-1518-4D3E-9F35-3EA4B7019278}"/>
              </a:ext>
            </a:extLst>
          </p:cNvPr>
          <p:cNvSpPr txBox="1"/>
          <p:nvPr/>
        </p:nvSpPr>
        <p:spPr>
          <a:xfrm>
            <a:off x="8593973" y="550013"/>
            <a:ext cx="3371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Collector notifies</a:t>
            </a:r>
          </a:p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rate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decoupler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3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GPClient</a:t>
            </a:r>
            <a:r>
              <a:rPr lang="en-US" dirty="0"/>
              <a:t> simplest setup</a:t>
            </a:r>
          </a:p>
        </p:txBody>
      </p:sp>
      <p:pic>
        <p:nvPicPr>
          <p:cNvPr id="4" name="Picture 3" descr="C:\Documents and Settings\carcassi\Desktop\nuvola-1.0.tar\nuvola\128x128\apps\kcmkw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5464" y="3653375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3" descr="C:\Documents and Settings\carcassi\Desktop\nuvola-1.0.tar\nuvola\128x128\apps\kmi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3182112" y="2200430"/>
            <a:ext cx="914400" cy="914400"/>
          </a:xfrm>
          <a:prstGeom prst="rect">
            <a:avLst/>
          </a:prstGeom>
          <a:noFill/>
        </p:spPr>
      </p:pic>
      <p:pic>
        <p:nvPicPr>
          <p:cNvPr id="9" name="Picture 4" descr="C:\Documents and Settings\carcassi\Desktop\nuvola-1.0.tar\nuvola\128x128\filesystems\trashcan_empt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1904" y="2023646"/>
            <a:ext cx="1219200" cy="121920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2428876" y="3070634"/>
            <a:ext cx="637348" cy="5747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 bwMode="auto">
          <a:xfrm>
            <a:off x="4712285" y="2858570"/>
            <a:ext cx="2078711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/>
          <p:cNvCxnSpPr>
            <a:cxnSpLocks/>
          </p:cNvCxnSpPr>
          <p:nvPr/>
        </p:nvCxnSpPr>
        <p:spPr bwMode="auto">
          <a:xfrm flipH="1" flipV="1">
            <a:off x="8150352" y="2810256"/>
            <a:ext cx="1321308" cy="914174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112922" y="1819430"/>
            <a:ext cx="1472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Rate </a:t>
            </a:r>
            <a:r>
              <a:rPr lang="en-US" sz="1600" b="1" dirty="0" err="1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decoupler</a:t>
            </a:r>
            <a:endParaRPr lang="en-US" sz="1600" b="1" dirty="0">
              <a:ln w="19050">
                <a:noFill/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8650" y="1518613"/>
            <a:ext cx="1024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Collectors</a:t>
            </a:r>
          </a:p>
        </p:txBody>
      </p:sp>
      <p:pic>
        <p:nvPicPr>
          <p:cNvPr id="26" name="Picture 2" descr="C:\Documents and Settings\carcassi\Desktop\nuvola-1.0.tar\nuvola\128x128\apps\clo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20312" y="2200430"/>
            <a:ext cx="304800" cy="304800"/>
          </a:xfrm>
          <a:prstGeom prst="rect">
            <a:avLst/>
          </a:prstGeom>
          <a:noFill/>
        </p:spPr>
      </p:pic>
      <p:cxnSp>
        <p:nvCxnSpPr>
          <p:cNvPr id="28" name="Straight Connector 27"/>
          <p:cNvCxnSpPr/>
          <p:nvPr/>
        </p:nvCxnSpPr>
        <p:spPr bwMode="auto">
          <a:xfrm>
            <a:off x="7463833" y="1524000"/>
            <a:ext cx="0" cy="487680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570130" y="5638801"/>
            <a:ext cx="2110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Source rate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25233" y="5638801"/>
            <a:ext cx="225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Desired rate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BF98883-2D82-4FF5-9C3C-0B2178040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696970" y="2243328"/>
            <a:ext cx="2094026" cy="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BAD84E1-1AD8-4AA0-BCF8-AD00BCEBABA8}"/>
              </a:ext>
            </a:extLst>
          </p:cNvPr>
          <p:cNvSpPr txBox="1"/>
          <p:nvPr/>
        </p:nvSpPr>
        <p:spPr>
          <a:xfrm>
            <a:off x="947327" y="3390448"/>
            <a:ext cx="1403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n w="19050">
                  <a:noFill/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Client callback</a:t>
            </a:r>
          </a:p>
        </p:txBody>
      </p:sp>
      <p:pic>
        <p:nvPicPr>
          <p:cNvPr id="46" name="Picture 2" descr="C:\Documents and Settings\carcassi\Desktop\logo101.gif">
            <a:extLst>
              <a:ext uri="{FF2B5EF4-FFF2-40B4-BE49-F238E27FC236}">
                <a16:creationId xmlns:a16="http://schemas.microsoft.com/office/drawing/2014/main" id="{B3D89377-D291-4A19-B19F-9B2B2170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60893" y="3300950"/>
            <a:ext cx="962025" cy="96202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A73CE-1518-4D3E-9F35-3EA4B7019278}"/>
              </a:ext>
            </a:extLst>
          </p:cNvPr>
          <p:cNvSpPr txBox="1"/>
          <p:nvPr/>
        </p:nvSpPr>
        <p:spPr>
          <a:xfrm>
            <a:off x="7813567" y="550013"/>
            <a:ext cx="41521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Rate </a:t>
            </a:r>
            <a:r>
              <a:rPr lang="en-US" sz="3600" dirty="0" err="1">
                <a:solidFill>
                  <a:schemeClr val="accent6">
                    <a:lumMod val="75000"/>
                  </a:schemeClr>
                </a:solidFill>
              </a:rPr>
              <a:t>decoupler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reads</a:t>
            </a:r>
          </a:p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value and prepares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308615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1660</Words>
  <Application>Microsoft Office PowerPoint</Application>
  <PresentationFormat>Widescreen</PresentationFormat>
  <Paragraphs>237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Office Theme</vt:lpstr>
      <vt:lpstr>EPICS GPClient</vt:lpstr>
      <vt:lpstr>What is the Generic Purpose Client?</vt:lpstr>
      <vt:lpstr>What is the Generic Purpose Client?</vt:lpstr>
      <vt:lpstr>Main characteristics</vt:lpstr>
      <vt:lpstr>GPClient core architecture</vt:lpstr>
      <vt:lpstr>GPClient simplest setup</vt:lpstr>
      <vt:lpstr>GPClient simplest setup</vt:lpstr>
      <vt:lpstr>GPClient simplest setup</vt:lpstr>
      <vt:lpstr>GPClient simplest setup</vt:lpstr>
      <vt:lpstr>GPClient simplest setup</vt:lpstr>
      <vt:lpstr>GPClient simplest setup</vt:lpstr>
      <vt:lpstr>GPClient simplest setup</vt:lpstr>
      <vt:lpstr>GPClient simplest setup</vt:lpstr>
      <vt:lpstr>GPClient simplest setup</vt:lpstr>
      <vt:lpstr>Advanced setup</vt:lpstr>
      <vt:lpstr>Advanced setup</vt:lpstr>
      <vt:lpstr>Advanced setup</vt:lpstr>
      <vt:lpstr>Advanced setup</vt:lpstr>
      <vt:lpstr>Advanced setup</vt:lpstr>
      <vt:lpstr>Advanced setup</vt:lpstr>
      <vt:lpstr>Advanced setup</vt:lpstr>
      <vt:lpstr>Flexible pipeline</vt:lpstr>
      <vt:lpstr>Changes from pvmanager/diirt design</vt:lpstr>
      <vt:lpstr>Changes from pvmanager/diirt design</vt:lpstr>
      <vt:lpstr>Changes from pvmanager/diirt design</vt:lpstr>
      <vt:lpstr>Changes from pvmanager/diirt design</vt:lpstr>
      <vt:lpstr>Changes from pvmanager/diirt design</vt:lpstr>
      <vt:lpstr>What still needs to be done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44</cp:revision>
  <dcterms:created xsi:type="dcterms:W3CDTF">2018-04-24T19:44:43Z</dcterms:created>
  <dcterms:modified xsi:type="dcterms:W3CDTF">2018-08-07T16:27:04Z</dcterms:modified>
</cp:coreProperties>
</file>