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424" r:id="rId4"/>
    <p:sldId id="371" r:id="rId5"/>
    <p:sldId id="357" r:id="rId6"/>
    <p:sldId id="349" r:id="rId7"/>
    <p:sldId id="372" r:id="rId8"/>
    <p:sldId id="373" r:id="rId9"/>
    <p:sldId id="374" r:id="rId10"/>
    <p:sldId id="375" r:id="rId11"/>
    <p:sldId id="376" r:id="rId12"/>
    <p:sldId id="377" r:id="rId13"/>
    <p:sldId id="378" r:id="rId14"/>
    <p:sldId id="379" r:id="rId15"/>
    <p:sldId id="380" r:id="rId16"/>
    <p:sldId id="381" r:id="rId17"/>
    <p:sldId id="382" r:id="rId18"/>
    <p:sldId id="384" r:id="rId19"/>
    <p:sldId id="385" r:id="rId20"/>
    <p:sldId id="386" r:id="rId21"/>
    <p:sldId id="387" r:id="rId22"/>
    <p:sldId id="390" r:id="rId23"/>
    <p:sldId id="391" r:id="rId24"/>
    <p:sldId id="392" r:id="rId25"/>
    <p:sldId id="393" r:id="rId26"/>
    <p:sldId id="394" r:id="rId27"/>
    <p:sldId id="395" r:id="rId28"/>
    <p:sldId id="399" r:id="rId29"/>
    <p:sldId id="396" r:id="rId30"/>
    <p:sldId id="397" r:id="rId31"/>
    <p:sldId id="400" r:id="rId32"/>
    <p:sldId id="398" r:id="rId33"/>
    <p:sldId id="401" r:id="rId34"/>
    <p:sldId id="402" r:id="rId35"/>
    <p:sldId id="403" r:id="rId36"/>
    <p:sldId id="404" r:id="rId37"/>
    <p:sldId id="405" r:id="rId38"/>
    <p:sldId id="406" r:id="rId39"/>
    <p:sldId id="407" r:id="rId40"/>
    <p:sldId id="408" r:id="rId41"/>
    <p:sldId id="409" r:id="rId42"/>
    <p:sldId id="414" r:id="rId43"/>
    <p:sldId id="410" r:id="rId44"/>
    <p:sldId id="421" r:id="rId45"/>
    <p:sldId id="422" r:id="rId46"/>
    <p:sldId id="423" r:id="rId47"/>
    <p:sldId id="411" r:id="rId48"/>
    <p:sldId id="413" r:id="rId49"/>
    <p:sldId id="415" r:id="rId50"/>
    <p:sldId id="416" r:id="rId51"/>
    <p:sldId id="417" r:id="rId52"/>
    <p:sldId id="418" r:id="rId53"/>
    <p:sldId id="419" r:id="rId54"/>
    <p:sldId id="420" r:id="rId55"/>
    <p:sldId id="412" r:id="rId56"/>
    <p:sldId id="352" r:id="rId57"/>
    <p:sldId id="355" r:id="rId58"/>
    <p:sldId id="354" r:id="rId59"/>
    <p:sldId id="353" r:id="rId60"/>
    <p:sldId id="356" r:id="rId61"/>
    <p:sldId id="358" r:id="rId62"/>
    <p:sldId id="350"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9" d="100"/>
          <a:sy n="99" d="100"/>
        </p:scale>
        <p:origin x="78" y="19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B1FC11-47D5-4DEE-8134-87190ECDCE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CB925D7-8B69-4D2B-BB17-B0F044D1D8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34D927A-5B69-403F-AA1B-A2C19C0CAE92}"/>
              </a:ext>
            </a:extLst>
          </p:cNvPr>
          <p:cNvSpPr>
            <a:spLocks noGrp="1"/>
          </p:cNvSpPr>
          <p:nvPr>
            <p:ph type="dt" sz="half" idx="10"/>
          </p:nvPr>
        </p:nvSpPr>
        <p:spPr/>
        <p:txBody>
          <a:bodyPr/>
          <a:lstStyle/>
          <a:p>
            <a:fld id="{4BEB2D2A-9AC4-4349-B4C8-8690D770BA23}" type="datetimeFigureOut">
              <a:rPr lang="en-US" smtClean="0"/>
              <a:t>8/24/2018</a:t>
            </a:fld>
            <a:endParaRPr lang="en-US"/>
          </a:p>
        </p:txBody>
      </p:sp>
      <p:sp>
        <p:nvSpPr>
          <p:cNvPr id="5" name="Footer Placeholder 4">
            <a:extLst>
              <a:ext uri="{FF2B5EF4-FFF2-40B4-BE49-F238E27FC236}">
                <a16:creationId xmlns:a16="http://schemas.microsoft.com/office/drawing/2014/main" xmlns="" id="{A0E33E4A-65D3-4627-9886-F37FB5CB9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ABE2978-9041-48D4-843B-6C25615DE017}"/>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2546792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8690B0-EDB0-4335-A92F-72B56B3DDB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E59F120-9206-43AF-9E5A-FA723A538A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3A722B7-5340-47BD-B4CC-B80BBDF1BCCD}"/>
              </a:ext>
            </a:extLst>
          </p:cNvPr>
          <p:cNvSpPr>
            <a:spLocks noGrp="1"/>
          </p:cNvSpPr>
          <p:nvPr>
            <p:ph type="dt" sz="half" idx="10"/>
          </p:nvPr>
        </p:nvSpPr>
        <p:spPr/>
        <p:txBody>
          <a:bodyPr/>
          <a:lstStyle/>
          <a:p>
            <a:fld id="{4BEB2D2A-9AC4-4349-B4C8-8690D770BA23}" type="datetimeFigureOut">
              <a:rPr lang="en-US" smtClean="0"/>
              <a:t>8/24/2018</a:t>
            </a:fld>
            <a:endParaRPr lang="en-US"/>
          </a:p>
        </p:txBody>
      </p:sp>
      <p:sp>
        <p:nvSpPr>
          <p:cNvPr id="5" name="Footer Placeholder 4">
            <a:extLst>
              <a:ext uri="{FF2B5EF4-FFF2-40B4-BE49-F238E27FC236}">
                <a16:creationId xmlns:a16="http://schemas.microsoft.com/office/drawing/2014/main" xmlns="" id="{A17CBC3D-491B-43C6-B38C-D2675C253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BABB948-75A1-4CE9-83B4-50B5D4BD2B90}"/>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3921568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E792BB9-739E-4523-9AC0-3C496FC961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8A73404-8303-42F8-8577-2E7AEAD478E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87E1E9A-98B6-41D4-86F0-3EB952FAA0EE}"/>
              </a:ext>
            </a:extLst>
          </p:cNvPr>
          <p:cNvSpPr>
            <a:spLocks noGrp="1"/>
          </p:cNvSpPr>
          <p:nvPr>
            <p:ph type="dt" sz="half" idx="10"/>
          </p:nvPr>
        </p:nvSpPr>
        <p:spPr/>
        <p:txBody>
          <a:bodyPr/>
          <a:lstStyle/>
          <a:p>
            <a:fld id="{4BEB2D2A-9AC4-4349-B4C8-8690D770BA23}" type="datetimeFigureOut">
              <a:rPr lang="en-US" smtClean="0"/>
              <a:t>8/24/2018</a:t>
            </a:fld>
            <a:endParaRPr lang="en-US"/>
          </a:p>
        </p:txBody>
      </p:sp>
      <p:sp>
        <p:nvSpPr>
          <p:cNvPr id="5" name="Footer Placeholder 4">
            <a:extLst>
              <a:ext uri="{FF2B5EF4-FFF2-40B4-BE49-F238E27FC236}">
                <a16:creationId xmlns:a16="http://schemas.microsoft.com/office/drawing/2014/main" xmlns="" id="{7951BDA2-C9E9-4F03-AFE9-13A4A152D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5A6FB83-714D-4CB6-9526-0F59D589A097}"/>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1505391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7B246B-05CB-4BE1-B7CF-DF234F13D2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7A9D01C-E469-4A85-B39B-57B7B221DB5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45385D5-040C-4B4B-AA39-93F66E2772D1}"/>
              </a:ext>
            </a:extLst>
          </p:cNvPr>
          <p:cNvSpPr>
            <a:spLocks noGrp="1"/>
          </p:cNvSpPr>
          <p:nvPr>
            <p:ph type="dt" sz="half" idx="10"/>
          </p:nvPr>
        </p:nvSpPr>
        <p:spPr/>
        <p:txBody>
          <a:bodyPr/>
          <a:lstStyle/>
          <a:p>
            <a:fld id="{4BEB2D2A-9AC4-4349-B4C8-8690D770BA23}" type="datetimeFigureOut">
              <a:rPr lang="en-US" smtClean="0"/>
              <a:t>8/24/2018</a:t>
            </a:fld>
            <a:endParaRPr lang="en-US"/>
          </a:p>
        </p:txBody>
      </p:sp>
      <p:sp>
        <p:nvSpPr>
          <p:cNvPr id="5" name="Footer Placeholder 4">
            <a:extLst>
              <a:ext uri="{FF2B5EF4-FFF2-40B4-BE49-F238E27FC236}">
                <a16:creationId xmlns:a16="http://schemas.microsoft.com/office/drawing/2014/main" xmlns="" id="{34978943-6877-42E7-9969-10F39858F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E0426CD-0FF9-46CA-88ED-CB968AF8C91D}"/>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361641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36E6D6-388A-413B-A27A-4C32CA5484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5269C74-3F80-49CC-B989-86AC614138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8C535105-F4AD-4EE5-AFB0-9ADCA86403DF}"/>
              </a:ext>
            </a:extLst>
          </p:cNvPr>
          <p:cNvSpPr>
            <a:spLocks noGrp="1"/>
          </p:cNvSpPr>
          <p:nvPr>
            <p:ph type="dt" sz="half" idx="10"/>
          </p:nvPr>
        </p:nvSpPr>
        <p:spPr/>
        <p:txBody>
          <a:bodyPr/>
          <a:lstStyle/>
          <a:p>
            <a:fld id="{4BEB2D2A-9AC4-4349-B4C8-8690D770BA23}" type="datetimeFigureOut">
              <a:rPr lang="en-US" smtClean="0"/>
              <a:t>8/24/2018</a:t>
            </a:fld>
            <a:endParaRPr lang="en-US"/>
          </a:p>
        </p:txBody>
      </p:sp>
      <p:sp>
        <p:nvSpPr>
          <p:cNvPr id="5" name="Footer Placeholder 4">
            <a:extLst>
              <a:ext uri="{FF2B5EF4-FFF2-40B4-BE49-F238E27FC236}">
                <a16:creationId xmlns:a16="http://schemas.microsoft.com/office/drawing/2014/main" xmlns="" id="{DEC888B1-3494-484A-89D6-76A5D6E8B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70AF83B-75D5-4D16-83EE-B6A9BF76A501}"/>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487877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1056C7-2E04-467C-AC47-D28F82EF7D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C1A62CB-D1BB-4016-B9FC-F40BFDBAB8C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A8FCE8F-B772-4C46-A44C-363CB980C8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D3276BC-071D-4CB1-8DDD-4D2E95925F20}"/>
              </a:ext>
            </a:extLst>
          </p:cNvPr>
          <p:cNvSpPr>
            <a:spLocks noGrp="1"/>
          </p:cNvSpPr>
          <p:nvPr>
            <p:ph type="dt" sz="half" idx="10"/>
          </p:nvPr>
        </p:nvSpPr>
        <p:spPr/>
        <p:txBody>
          <a:bodyPr/>
          <a:lstStyle/>
          <a:p>
            <a:fld id="{4BEB2D2A-9AC4-4349-B4C8-8690D770BA23}" type="datetimeFigureOut">
              <a:rPr lang="en-US" smtClean="0"/>
              <a:t>8/24/2018</a:t>
            </a:fld>
            <a:endParaRPr lang="en-US"/>
          </a:p>
        </p:txBody>
      </p:sp>
      <p:sp>
        <p:nvSpPr>
          <p:cNvPr id="6" name="Footer Placeholder 5">
            <a:extLst>
              <a:ext uri="{FF2B5EF4-FFF2-40B4-BE49-F238E27FC236}">
                <a16:creationId xmlns:a16="http://schemas.microsoft.com/office/drawing/2014/main" xmlns="" id="{7491DEA5-9B31-434D-89E0-D80686C13C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67910D7-057C-460B-85A2-32A65A4722F4}"/>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84950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D2DE0C-B183-4667-B181-0159271513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E05BEF2-8A5E-4359-B99D-FF1EA2A3C6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80A78210-BE23-4466-8E8D-E4D0024454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F58E35B-D4FF-418B-A827-083742BB65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E4B88AB4-6984-4F3A-AF9C-9F613FF6C15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511D9624-762D-442E-847D-9AB7723868CC}"/>
              </a:ext>
            </a:extLst>
          </p:cNvPr>
          <p:cNvSpPr>
            <a:spLocks noGrp="1"/>
          </p:cNvSpPr>
          <p:nvPr>
            <p:ph type="dt" sz="half" idx="10"/>
          </p:nvPr>
        </p:nvSpPr>
        <p:spPr/>
        <p:txBody>
          <a:bodyPr/>
          <a:lstStyle/>
          <a:p>
            <a:fld id="{4BEB2D2A-9AC4-4349-B4C8-8690D770BA23}" type="datetimeFigureOut">
              <a:rPr lang="en-US" smtClean="0"/>
              <a:t>8/24/2018</a:t>
            </a:fld>
            <a:endParaRPr lang="en-US"/>
          </a:p>
        </p:txBody>
      </p:sp>
      <p:sp>
        <p:nvSpPr>
          <p:cNvPr id="8" name="Footer Placeholder 7">
            <a:extLst>
              <a:ext uri="{FF2B5EF4-FFF2-40B4-BE49-F238E27FC236}">
                <a16:creationId xmlns:a16="http://schemas.microsoft.com/office/drawing/2014/main" xmlns="" id="{1904A4D1-33F3-47FE-A457-9BA0F79E7B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AAB60E6-4A03-4DB0-BB11-B4A638F5C10D}"/>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23454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C21AD5-84FC-4369-8E9C-9C674B610E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C2BA367-FDFD-4294-B284-5DB81C3A79AD}"/>
              </a:ext>
            </a:extLst>
          </p:cNvPr>
          <p:cNvSpPr>
            <a:spLocks noGrp="1"/>
          </p:cNvSpPr>
          <p:nvPr>
            <p:ph type="dt" sz="half" idx="10"/>
          </p:nvPr>
        </p:nvSpPr>
        <p:spPr/>
        <p:txBody>
          <a:bodyPr/>
          <a:lstStyle/>
          <a:p>
            <a:fld id="{4BEB2D2A-9AC4-4349-B4C8-8690D770BA23}" type="datetimeFigureOut">
              <a:rPr lang="en-US" smtClean="0"/>
              <a:t>8/24/2018</a:t>
            </a:fld>
            <a:endParaRPr lang="en-US"/>
          </a:p>
        </p:txBody>
      </p:sp>
      <p:sp>
        <p:nvSpPr>
          <p:cNvPr id="4" name="Footer Placeholder 3">
            <a:extLst>
              <a:ext uri="{FF2B5EF4-FFF2-40B4-BE49-F238E27FC236}">
                <a16:creationId xmlns:a16="http://schemas.microsoft.com/office/drawing/2014/main" xmlns="" id="{C2FEBCF1-3681-4CC2-B71E-16D7BDD0D2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328725B-5E01-4DCD-B7C8-1DC22CED7024}"/>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728604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D939DA-9A84-4E73-8CC3-DC25EDD1B256}"/>
              </a:ext>
            </a:extLst>
          </p:cNvPr>
          <p:cNvSpPr>
            <a:spLocks noGrp="1"/>
          </p:cNvSpPr>
          <p:nvPr>
            <p:ph type="dt" sz="half" idx="10"/>
          </p:nvPr>
        </p:nvSpPr>
        <p:spPr/>
        <p:txBody>
          <a:bodyPr/>
          <a:lstStyle/>
          <a:p>
            <a:fld id="{4BEB2D2A-9AC4-4349-B4C8-8690D770BA23}" type="datetimeFigureOut">
              <a:rPr lang="en-US" smtClean="0"/>
              <a:t>8/24/2018</a:t>
            </a:fld>
            <a:endParaRPr lang="en-US"/>
          </a:p>
        </p:txBody>
      </p:sp>
      <p:sp>
        <p:nvSpPr>
          <p:cNvPr id="3" name="Footer Placeholder 2">
            <a:extLst>
              <a:ext uri="{FF2B5EF4-FFF2-40B4-BE49-F238E27FC236}">
                <a16:creationId xmlns:a16="http://schemas.microsoft.com/office/drawing/2014/main" xmlns="" id="{42E4B532-2627-4921-B420-84854A044B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59D0ADC-2944-45B4-9E41-8EB09DBA3C57}"/>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2352361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A8B9BA-7339-40E4-B289-829D6ACCF3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3467D9F-9C78-42A1-BDBC-89B9E27380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FFF1E0F-4298-4CC2-9243-3FFCD08CF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79FFAA3-0E55-462D-BD43-B4335C2F20A3}"/>
              </a:ext>
            </a:extLst>
          </p:cNvPr>
          <p:cNvSpPr>
            <a:spLocks noGrp="1"/>
          </p:cNvSpPr>
          <p:nvPr>
            <p:ph type="dt" sz="half" idx="10"/>
          </p:nvPr>
        </p:nvSpPr>
        <p:spPr/>
        <p:txBody>
          <a:bodyPr/>
          <a:lstStyle/>
          <a:p>
            <a:fld id="{4BEB2D2A-9AC4-4349-B4C8-8690D770BA23}" type="datetimeFigureOut">
              <a:rPr lang="en-US" smtClean="0"/>
              <a:t>8/24/2018</a:t>
            </a:fld>
            <a:endParaRPr lang="en-US"/>
          </a:p>
        </p:txBody>
      </p:sp>
      <p:sp>
        <p:nvSpPr>
          <p:cNvPr id="6" name="Footer Placeholder 5">
            <a:extLst>
              <a:ext uri="{FF2B5EF4-FFF2-40B4-BE49-F238E27FC236}">
                <a16:creationId xmlns:a16="http://schemas.microsoft.com/office/drawing/2014/main" xmlns="" id="{97BE141C-4195-4B5A-B8D4-DCEC8C014B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1CE6473-E65E-4D88-A24D-0231B78A24BF}"/>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3005004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5BCC17-5D8D-4E4F-9E5F-16017EC7F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19C5CC6-3344-45A3-9D4B-9440C12733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B3F25F7-1736-4320-86D4-4E31AE564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D1FEB17-C63C-4B09-AE07-052D21599CFC}"/>
              </a:ext>
            </a:extLst>
          </p:cNvPr>
          <p:cNvSpPr>
            <a:spLocks noGrp="1"/>
          </p:cNvSpPr>
          <p:nvPr>
            <p:ph type="dt" sz="half" idx="10"/>
          </p:nvPr>
        </p:nvSpPr>
        <p:spPr/>
        <p:txBody>
          <a:bodyPr/>
          <a:lstStyle/>
          <a:p>
            <a:fld id="{4BEB2D2A-9AC4-4349-B4C8-8690D770BA23}" type="datetimeFigureOut">
              <a:rPr lang="en-US" smtClean="0"/>
              <a:t>8/24/2018</a:t>
            </a:fld>
            <a:endParaRPr lang="en-US"/>
          </a:p>
        </p:txBody>
      </p:sp>
      <p:sp>
        <p:nvSpPr>
          <p:cNvPr id="6" name="Footer Placeholder 5">
            <a:extLst>
              <a:ext uri="{FF2B5EF4-FFF2-40B4-BE49-F238E27FC236}">
                <a16:creationId xmlns:a16="http://schemas.microsoft.com/office/drawing/2014/main" xmlns="" id="{8C2EA217-A1F0-4061-B445-B03D56A5F1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50EC464-242C-4734-9E2D-4306C056F826}"/>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358333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423E491-FFF2-4F47-A9D5-08D871FE2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1929887-74AA-4FA7-8209-230EB6202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8FD64C9-F6C8-45AE-90F0-7EA64A4618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B2D2A-9AC4-4349-B4C8-8690D770BA23}" type="datetimeFigureOut">
              <a:rPr lang="en-US" smtClean="0"/>
              <a:t>8/24/2018</a:t>
            </a:fld>
            <a:endParaRPr lang="en-US"/>
          </a:p>
        </p:txBody>
      </p:sp>
      <p:sp>
        <p:nvSpPr>
          <p:cNvPr id="5" name="Footer Placeholder 4">
            <a:extLst>
              <a:ext uri="{FF2B5EF4-FFF2-40B4-BE49-F238E27FC236}">
                <a16:creationId xmlns:a16="http://schemas.microsoft.com/office/drawing/2014/main" xmlns="" id="{149ECA15-7EC6-4C00-9F08-40A6BB5C0B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21F1D3E-7A97-48B4-8351-CF94C0D87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BAC7C-07F8-46BD-AEFC-4A53705F16B2}" type="slidenum">
              <a:rPr lang="en-US" smtClean="0"/>
              <a:t>‹#›</a:t>
            </a:fld>
            <a:endParaRPr lang="en-US"/>
          </a:p>
        </p:txBody>
      </p:sp>
    </p:spTree>
    <p:extLst>
      <p:ext uri="{BB962C8B-B14F-4D97-AF65-F5344CB8AC3E}">
        <p14:creationId xmlns:p14="http://schemas.microsoft.com/office/powerpoint/2010/main" val="291657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52DAE0-C3DD-4294-B8CF-CBE71FA1E0CF}"/>
              </a:ext>
            </a:extLst>
          </p:cNvPr>
          <p:cNvSpPr>
            <a:spLocks noGrp="1"/>
          </p:cNvSpPr>
          <p:nvPr>
            <p:ph type="ctrTitle"/>
          </p:nvPr>
        </p:nvSpPr>
        <p:spPr/>
        <p:txBody>
          <a:bodyPr/>
          <a:lstStyle/>
          <a:p>
            <a:r>
              <a:rPr lang="en-US" dirty="0"/>
              <a:t>EPICS </a:t>
            </a:r>
            <a:r>
              <a:rPr lang="en-US" dirty="0" err="1"/>
              <a:t>GPClient</a:t>
            </a:r>
            <a:endParaRPr lang="en-US" dirty="0"/>
          </a:p>
        </p:txBody>
      </p:sp>
      <p:sp>
        <p:nvSpPr>
          <p:cNvPr id="3" name="Subtitle 2">
            <a:extLst>
              <a:ext uri="{FF2B5EF4-FFF2-40B4-BE49-F238E27FC236}">
                <a16:creationId xmlns:a16="http://schemas.microsoft.com/office/drawing/2014/main" xmlns="" id="{AF49A5BA-88AE-4D2E-9CB5-AF9E340074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76504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xmlns=""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xmlns=""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xmlns=""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xmlns="" id="{FBFA73CE-1518-4D3E-9F35-3EA4B7019278}"/>
              </a:ext>
            </a:extLst>
          </p:cNvPr>
          <p:cNvSpPr txBox="1"/>
          <p:nvPr/>
        </p:nvSpPr>
        <p:spPr>
          <a:xfrm>
            <a:off x="7813567" y="550013"/>
            <a:ext cx="4152162" cy="1754326"/>
          </a:xfrm>
          <a:prstGeom prst="rect">
            <a:avLst/>
          </a:prstGeom>
          <a:noFill/>
        </p:spPr>
        <p:txBody>
          <a:bodyPr wrap="none" rtlCol="0">
            <a:spAutoFit/>
          </a:bodyPr>
          <a:lstStyle/>
          <a:p>
            <a:pPr algn="r"/>
            <a:r>
              <a:rPr lang="en-US" sz="3600" dirty="0">
                <a:solidFill>
                  <a:schemeClr val="accent6">
                    <a:lumMod val="75000"/>
                  </a:schemeClr>
                </a:solidFill>
              </a:rPr>
              <a:t>Rate </a:t>
            </a:r>
            <a:r>
              <a:rPr lang="en-US" sz="3600" dirty="0" err="1">
                <a:solidFill>
                  <a:schemeClr val="accent6">
                    <a:lumMod val="75000"/>
                  </a:schemeClr>
                </a:solidFill>
              </a:rPr>
              <a:t>decoupler</a:t>
            </a:r>
            <a:r>
              <a:rPr lang="en-US" sz="3600" dirty="0">
                <a:solidFill>
                  <a:schemeClr val="accent6">
                    <a:lumMod val="75000"/>
                  </a:schemeClr>
                </a:solidFill>
              </a:rPr>
              <a:t> reads</a:t>
            </a:r>
          </a:p>
          <a:p>
            <a:pPr algn="r"/>
            <a:r>
              <a:rPr lang="en-US" sz="3600" dirty="0">
                <a:solidFill>
                  <a:schemeClr val="accent6">
                    <a:lumMod val="75000"/>
                  </a:schemeClr>
                </a:solidFill>
              </a:rPr>
              <a:t>value and prepares</a:t>
            </a:r>
            <a:br>
              <a:rPr lang="en-US" sz="3600" dirty="0">
                <a:solidFill>
                  <a:schemeClr val="accent6">
                    <a:lumMod val="75000"/>
                  </a:schemeClr>
                </a:solidFill>
              </a:rPr>
            </a:br>
            <a:r>
              <a:rPr lang="en-US" sz="3600" dirty="0">
                <a:solidFill>
                  <a:schemeClr val="accent6">
                    <a:lumMod val="75000"/>
                  </a:schemeClr>
                </a:solidFill>
              </a:rPr>
              <a:t>notification</a:t>
            </a:r>
          </a:p>
        </p:txBody>
      </p:sp>
    </p:spTree>
    <p:extLst>
      <p:ext uri="{BB962C8B-B14F-4D97-AF65-F5344CB8AC3E}">
        <p14:creationId xmlns:p14="http://schemas.microsoft.com/office/powerpoint/2010/main" val="3086156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xmlns=""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xmlns=""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xmlns=""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xmlns="" id="{FBFA73CE-1518-4D3E-9F35-3EA4B7019278}"/>
              </a:ext>
            </a:extLst>
          </p:cNvPr>
          <p:cNvSpPr txBox="1"/>
          <p:nvPr/>
        </p:nvSpPr>
        <p:spPr>
          <a:xfrm>
            <a:off x="8273693" y="550013"/>
            <a:ext cx="3692036" cy="646331"/>
          </a:xfrm>
          <a:prstGeom prst="rect">
            <a:avLst/>
          </a:prstGeom>
          <a:noFill/>
        </p:spPr>
        <p:txBody>
          <a:bodyPr wrap="none" rtlCol="0">
            <a:spAutoFit/>
          </a:bodyPr>
          <a:lstStyle/>
          <a:p>
            <a:pPr algn="r"/>
            <a:r>
              <a:rPr lang="en-US" sz="3600" dirty="0">
                <a:solidFill>
                  <a:schemeClr val="accent6">
                    <a:lumMod val="75000"/>
                  </a:schemeClr>
                </a:solidFill>
              </a:rPr>
              <a:t>Callback is notified</a:t>
            </a:r>
          </a:p>
        </p:txBody>
      </p:sp>
    </p:spTree>
    <p:extLst>
      <p:ext uri="{BB962C8B-B14F-4D97-AF65-F5344CB8AC3E}">
        <p14:creationId xmlns:p14="http://schemas.microsoft.com/office/powerpoint/2010/main" val="3420311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xmlns=""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xmlns=""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xmlns=""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xmlns="" id="{FBFA73CE-1518-4D3E-9F35-3EA4B7019278}"/>
              </a:ext>
            </a:extLst>
          </p:cNvPr>
          <p:cNvSpPr txBox="1"/>
          <p:nvPr/>
        </p:nvSpPr>
        <p:spPr>
          <a:xfrm>
            <a:off x="6875874" y="550013"/>
            <a:ext cx="5089855" cy="1754326"/>
          </a:xfrm>
          <a:prstGeom prst="rect">
            <a:avLst/>
          </a:prstGeom>
          <a:noFill/>
        </p:spPr>
        <p:txBody>
          <a:bodyPr wrap="none" rtlCol="0">
            <a:spAutoFit/>
          </a:bodyPr>
          <a:lstStyle/>
          <a:p>
            <a:pPr algn="r"/>
            <a:r>
              <a:rPr lang="en-US" sz="3600" dirty="0">
                <a:solidFill>
                  <a:schemeClr val="accent6">
                    <a:lumMod val="75000"/>
                  </a:schemeClr>
                </a:solidFill>
              </a:rPr>
              <a:t>Burst of values from EPICS</a:t>
            </a:r>
          </a:p>
          <a:p>
            <a:pPr algn="r"/>
            <a:r>
              <a:rPr lang="en-US" sz="3600" dirty="0">
                <a:solidFill>
                  <a:schemeClr val="accent6">
                    <a:lumMod val="75000"/>
                  </a:schemeClr>
                </a:solidFill>
              </a:rPr>
              <a:t>while the client</a:t>
            </a:r>
          </a:p>
          <a:p>
            <a:pPr algn="r"/>
            <a:r>
              <a:rPr lang="en-US" sz="3600" dirty="0">
                <a:solidFill>
                  <a:schemeClr val="accent6">
                    <a:lumMod val="75000"/>
                  </a:schemeClr>
                </a:solidFill>
              </a:rPr>
              <a:t>is processing</a:t>
            </a:r>
          </a:p>
        </p:txBody>
      </p:sp>
    </p:spTree>
    <p:extLst>
      <p:ext uri="{BB962C8B-B14F-4D97-AF65-F5344CB8AC3E}">
        <p14:creationId xmlns:p14="http://schemas.microsoft.com/office/powerpoint/2010/main" val="3045616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xmlns=""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xmlns=""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xmlns=""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xmlns="" id="{FBFA73CE-1518-4D3E-9F35-3EA4B7019278}"/>
              </a:ext>
            </a:extLst>
          </p:cNvPr>
          <p:cNvSpPr txBox="1"/>
          <p:nvPr/>
        </p:nvSpPr>
        <p:spPr>
          <a:xfrm>
            <a:off x="7854282" y="550013"/>
            <a:ext cx="4111447" cy="1200329"/>
          </a:xfrm>
          <a:prstGeom prst="rect">
            <a:avLst/>
          </a:prstGeom>
          <a:noFill/>
        </p:spPr>
        <p:txBody>
          <a:bodyPr wrap="none" rtlCol="0">
            <a:spAutoFit/>
          </a:bodyPr>
          <a:lstStyle/>
          <a:p>
            <a:pPr algn="r"/>
            <a:r>
              <a:rPr lang="en-US" sz="3600" dirty="0">
                <a:solidFill>
                  <a:schemeClr val="accent6">
                    <a:lumMod val="75000"/>
                  </a:schemeClr>
                </a:solidFill>
              </a:rPr>
              <a:t>Rate </a:t>
            </a:r>
            <a:r>
              <a:rPr lang="en-US" sz="3600" dirty="0" err="1">
                <a:solidFill>
                  <a:schemeClr val="accent6">
                    <a:lumMod val="75000"/>
                  </a:schemeClr>
                </a:solidFill>
              </a:rPr>
              <a:t>decoupler</a:t>
            </a:r>
            <a:r>
              <a:rPr lang="en-US" sz="3600" dirty="0">
                <a:solidFill>
                  <a:schemeClr val="accent6">
                    <a:lumMod val="75000"/>
                  </a:schemeClr>
                </a:solidFill>
              </a:rPr>
              <a:t> waits</a:t>
            </a:r>
          </a:p>
          <a:p>
            <a:pPr algn="r"/>
            <a:r>
              <a:rPr lang="en-US" sz="3600" dirty="0">
                <a:solidFill>
                  <a:schemeClr val="accent6">
                    <a:lumMod val="75000"/>
                  </a:schemeClr>
                </a:solidFill>
              </a:rPr>
              <a:t>(without locking)</a:t>
            </a:r>
          </a:p>
        </p:txBody>
      </p:sp>
    </p:spTree>
    <p:extLst>
      <p:ext uri="{BB962C8B-B14F-4D97-AF65-F5344CB8AC3E}">
        <p14:creationId xmlns:p14="http://schemas.microsoft.com/office/powerpoint/2010/main" val="2293670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xmlns=""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xmlns=""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xmlns=""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xmlns="" id="{FBFA73CE-1518-4D3E-9F35-3EA4B7019278}"/>
              </a:ext>
            </a:extLst>
          </p:cNvPr>
          <p:cNvSpPr txBox="1"/>
          <p:nvPr/>
        </p:nvSpPr>
        <p:spPr>
          <a:xfrm>
            <a:off x="7028801" y="550013"/>
            <a:ext cx="4936928" cy="1754326"/>
          </a:xfrm>
          <a:prstGeom prst="rect">
            <a:avLst/>
          </a:prstGeom>
          <a:noFill/>
        </p:spPr>
        <p:txBody>
          <a:bodyPr wrap="none" rtlCol="0">
            <a:spAutoFit/>
          </a:bodyPr>
          <a:lstStyle/>
          <a:p>
            <a:pPr algn="r"/>
            <a:r>
              <a:rPr lang="en-US" sz="3600" dirty="0">
                <a:solidFill>
                  <a:schemeClr val="accent6">
                    <a:lumMod val="75000"/>
                  </a:schemeClr>
                </a:solidFill>
              </a:rPr>
              <a:t>Once the callback is done</a:t>
            </a:r>
          </a:p>
          <a:p>
            <a:pPr algn="r"/>
            <a:r>
              <a:rPr lang="en-US" sz="3600" dirty="0">
                <a:solidFill>
                  <a:schemeClr val="accent6">
                    <a:lumMod val="75000"/>
                  </a:schemeClr>
                </a:solidFill>
              </a:rPr>
              <a:t>a new event</a:t>
            </a:r>
            <a:br>
              <a:rPr lang="en-US" sz="3600" dirty="0">
                <a:solidFill>
                  <a:schemeClr val="accent6">
                    <a:lumMod val="75000"/>
                  </a:schemeClr>
                </a:solidFill>
              </a:rPr>
            </a:br>
            <a:r>
              <a:rPr lang="en-US" sz="3600" dirty="0">
                <a:solidFill>
                  <a:schemeClr val="accent6">
                    <a:lumMod val="75000"/>
                  </a:schemeClr>
                </a:solidFill>
              </a:rPr>
              <a:t>is prepared</a:t>
            </a:r>
          </a:p>
        </p:txBody>
      </p:sp>
    </p:spTree>
    <p:extLst>
      <p:ext uri="{BB962C8B-B14F-4D97-AF65-F5344CB8AC3E}">
        <p14:creationId xmlns:p14="http://schemas.microsoft.com/office/powerpoint/2010/main" val="13471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xmlns=""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xmlns=""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xmlns=""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xmlns="" id="{FBFA73CE-1518-4D3E-9F35-3EA4B7019278}"/>
              </a:ext>
            </a:extLst>
          </p:cNvPr>
          <p:cNvSpPr txBox="1"/>
          <p:nvPr/>
        </p:nvSpPr>
        <p:spPr>
          <a:xfrm>
            <a:off x="7765798" y="550013"/>
            <a:ext cx="4199931" cy="1754326"/>
          </a:xfrm>
          <a:prstGeom prst="rect">
            <a:avLst/>
          </a:prstGeom>
          <a:noFill/>
        </p:spPr>
        <p:txBody>
          <a:bodyPr wrap="none" rtlCol="0">
            <a:spAutoFit/>
          </a:bodyPr>
          <a:lstStyle/>
          <a:p>
            <a:pPr algn="r"/>
            <a:r>
              <a:rPr lang="en-US" sz="3600" dirty="0">
                <a:solidFill>
                  <a:schemeClr val="accent6">
                    <a:lumMod val="75000"/>
                  </a:schemeClr>
                </a:solidFill>
              </a:rPr>
              <a:t>Rate </a:t>
            </a:r>
            <a:r>
              <a:rPr lang="en-US" sz="3600" dirty="0" err="1">
                <a:solidFill>
                  <a:schemeClr val="accent6">
                    <a:lumMod val="75000"/>
                  </a:schemeClr>
                </a:solidFill>
              </a:rPr>
              <a:t>decoupler</a:t>
            </a:r>
            <a:r>
              <a:rPr lang="en-US" sz="3600" dirty="0">
                <a:solidFill>
                  <a:schemeClr val="accent6">
                    <a:lumMod val="75000"/>
                  </a:schemeClr>
                </a:solidFill>
              </a:rPr>
              <a:t> sends</a:t>
            </a:r>
          </a:p>
          <a:p>
            <a:pPr algn="r"/>
            <a:r>
              <a:rPr lang="en-US" sz="3600" dirty="0">
                <a:solidFill>
                  <a:schemeClr val="accent6">
                    <a:lumMod val="75000"/>
                  </a:schemeClr>
                </a:solidFill>
              </a:rPr>
              <a:t>a single new</a:t>
            </a:r>
            <a:br>
              <a:rPr lang="en-US" sz="3600" dirty="0">
                <a:solidFill>
                  <a:schemeClr val="accent6">
                    <a:lumMod val="75000"/>
                  </a:schemeClr>
                </a:solidFill>
              </a:rPr>
            </a:br>
            <a:r>
              <a:rPr lang="en-US" sz="3600" dirty="0">
                <a:solidFill>
                  <a:schemeClr val="accent6">
                    <a:lumMod val="75000"/>
                  </a:schemeClr>
                </a:solidFill>
              </a:rPr>
              <a:t>notification</a:t>
            </a:r>
          </a:p>
        </p:txBody>
      </p:sp>
    </p:spTree>
    <p:extLst>
      <p:ext uri="{BB962C8B-B14F-4D97-AF65-F5344CB8AC3E}">
        <p14:creationId xmlns:p14="http://schemas.microsoft.com/office/powerpoint/2010/main" val="1405130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6" name="Picture 2" descr="C:\Documents and Settings\carcassi\Desktop\nuvola-1.0.tar\nuvola\128x128\apps\edu_mathematics.png"/>
          <p:cNvPicPr>
            <a:picLocks noChangeAspect="1" noChangeArrowheads="1"/>
          </p:cNvPicPr>
          <p:nvPr/>
        </p:nvPicPr>
        <p:blipFill>
          <a:blip r:embed="rId3"/>
          <a:srcRect/>
          <a:stretch>
            <a:fillRect/>
          </a:stretch>
        </p:blipFill>
        <p:spPr bwMode="auto">
          <a:xfrm>
            <a:off x="4838700" y="3297710"/>
            <a:ext cx="990600" cy="9906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4"/>
          <a:srcRect/>
          <a:stretch>
            <a:fillRect/>
          </a:stretch>
        </p:blipFill>
        <p:spPr bwMode="auto">
          <a:xfrm flipH="1">
            <a:off x="3182112" y="2200430"/>
            <a:ext cx="914400" cy="9144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096512" y="3166645"/>
            <a:ext cx="569848" cy="576526"/>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p:nvPr/>
        </p:nvCxnSpPr>
        <p:spPr bwMode="auto">
          <a:xfrm rot="10800000" flipV="1">
            <a:off x="8328660" y="3724430"/>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sp>
        <p:nvSpPr>
          <p:cNvPr id="25" name="TextBox 24"/>
          <p:cNvSpPr txBox="1"/>
          <p:nvPr/>
        </p:nvSpPr>
        <p:spPr>
          <a:xfrm>
            <a:off x="4738810" y="4334030"/>
            <a:ext cx="1277786" cy="584775"/>
          </a:xfrm>
          <a:prstGeom prst="rect">
            <a:avLst/>
          </a:prstGeom>
          <a:noFill/>
        </p:spPr>
        <p:txBody>
          <a:bodyPr wrap="none" rtlCol="0">
            <a:spAutoFit/>
          </a:bodyPr>
          <a:lstStyle/>
          <a:p>
            <a:pPr algn="ctr"/>
            <a:r>
              <a:rPr lang="en-US" sz="1600" b="1" dirty="0">
                <a:ln w="19050">
                  <a:noFill/>
                  <a:prstDash val="solid"/>
                </a:ln>
                <a:effectLst>
                  <a:outerShdw blurRad="50000" dist="50800" dir="7500000" algn="tl">
                    <a:srgbClr val="000000">
                      <a:shade val="5000"/>
                      <a:alpha val="35000"/>
                    </a:srgbClr>
                  </a:outerShdw>
                </a:effectLst>
              </a:rPr>
              <a:t>Background</a:t>
            </a:r>
            <a:br>
              <a:rPr lang="en-US" sz="1600" b="1" dirty="0">
                <a:ln w="19050">
                  <a:noFill/>
                  <a:prstDash val="solid"/>
                </a:ln>
                <a:effectLst>
                  <a:outerShdw blurRad="50000" dist="50800" dir="7500000" algn="tl">
                    <a:srgbClr val="000000">
                      <a:shade val="5000"/>
                      <a:alpha val="35000"/>
                    </a:srgbClr>
                  </a:outerShdw>
                </a:effectLst>
              </a:rPr>
            </a:br>
            <a:r>
              <a:rPr lang="en-US" sz="1600" b="1" dirty="0">
                <a:ln w="19050">
                  <a:noFill/>
                  <a:prstDash val="solid"/>
                </a:ln>
                <a:effectLst>
                  <a:outerShdw blurRad="50000" dist="50800" dir="7500000" algn="tl">
                    <a:srgbClr val="000000">
                      <a:shade val="5000"/>
                      <a:alpha val="35000"/>
                    </a:srgbClr>
                  </a:outerShdw>
                </a:effectLst>
              </a:rPr>
              <a:t>computation</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pic>
        <p:nvPicPr>
          <p:cNvPr id="31" name="Picture 4" descr="C:\Documents and Settings\carcassi\Desktop\nuvola-1.0.tar\nuvola\128x128\filesystems\trashcan_empty.png">
            <a:extLst>
              <a:ext uri="{FF2B5EF4-FFF2-40B4-BE49-F238E27FC236}">
                <a16:creationId xmlns:a16="http://schemas.microsoft.com/office/drawing/2014/main" xmlns="" id="{32AAD1CF-5888-4029-B2C1-CED676445560}"/>
              </a:ext>
            </a:extLst>
          </p:cNvPr>
          <p:cNvPicPr>
            <a:picLocks noChangeAspect="1" noChangeArrowheads="1"/>
          </p:cNvPicPr>
          <p:nvPr/>
        </p:nvPicPr>
        <p:blipFill>
          <a:blip r:embed="rId6"/>
          <a:srcRect/>
          <a:stretch>
            <a:fillRect/>
          </a:stretch>
        </p:blipFill>
        <p:spPr bwMode="auto">
          <a:xfrm>
            <a:off x="6851904" y="3114830"/>
            <a:ext cx="1219200" cy="1219200"/>
          </a:xfrm>
          <a:prstGeom prst="rect">
            <a:avLst/>
          </a:prstGeom>
          <a:noFill/>
        </p:spPr>
      </p:pic>
      <p:pic>
        <p:nvPicPr>
          <p:cNvPr id="32" name="Picture 4" descr="C:\Documents and Settings\carcassi\Desktop\nuvola-1.0.tar\nuvola\128x128\filesystems\trashcan_empty.png">
            <a:extLst>
              <a:ext uri="{FF2B5EF4-FFF2-40B4-BE49-F238E27FC236}">
                <a16:creationId xmlns:a16="http://schemas.microsoft.com/office/drawing/2014/main" xmlns="" id="{133387E1-9C6C-49AB-9B7E-8A529AC0E683}"/>
              </a:ext>
            </a:extLst>
          </p:cNvPr>
          <p:cNvPicPr>
            <a:picLocks noChangeAspect="1" noChangeArrowheads="1"/>
          </p:cNvPicPr>
          <p:nvPr/>
        </p:nvPicPr>
        <p:blipFill>
          <a:blip r:embed="rId6"/>
          <a:srcRect/>
          <a:stretch>
            <a:fillRect/>
          </a:stretch>
        </p:blipFill>
        <p:spPr bwMode="auto">
          <a:xfrm>
            <a:off x="6851904" y="4212110"/>
            <a:ext cx="1219200" cy="1219200"/>
          </a:xfrm>
          <a:prstGeom prst="rect">
            <a:avLst/>
          </a:prstGeom>
          <a:noFill/>
        </p:spPr>
      </p:pic>
      <p:cxnSp>
        <p:nvCxnSpPr>
          <p:cNvPr id="33" name="Straight Arrow Connector 32">
            <a:extLst>
              <a:ext uri="{FF2B5EF4-FFF2-40B4-BE49-F238E27FC236}">
                <a16:creationId xmlns:a16="http://schemas.microsoft.com/office/drawing/2014/main" xmlns="" id="{63A43E33-1A54-40DE-8AB3-7217C4D54961}"/>
              </a:ext>
            </a:extLst>
          </p:cNvPr>
          <p:cNvCxnSpPr>
            <a:cxnSpLocks/>
          </p:cNvCxnSpPr>
          <p:nvPr/>
        </p:nvCxnSpPr>
        <p:spPr bwMode="auto">
          <a:xfrm flipV="1">
            <a:off x="6016596" y="3748813"/>
            <a:ext cx="80944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xmlns="" id="{96718E4A-E562-4328-9019-778D097C5E90}"/>
              </a:ext>
            </a:extLst>
          </p:cNvPr>
          <p:cNvCxnSpPr>
            <a:cxnSpLocks/>
          </p:cNvCxnSpPr>
          <p:nvPr/>
        </p:nvCxnSpPr>
        <p:spPr bwMode="auto">
          <a:xfrm>
            <a:off x="6001640" y="3913632"/>
            <a:ext cx="656872" cy="67770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41" name="Straight Arrow Connector 40">
            <a:extLst>
              <a:ext uri="{FF2B5EF4-FFF2-40B4-BE49-F238E27FC236}">
                <a16:creationId xmlns:a16="http://schemas.microsoft.com/office/drawing/2014/main" xmlns="" id="{3BF98883-2D82-4FF5-9C3C-0B2178040B77}"/>
              </a:ext>
            </a:extLst>
          </p:cNvPr>
          <p:cNvCxnSpPr>
            <a:cxnSpLocks/>
          </p:cNvCxnSpPr>
          <p:nvPr/>
        </p:nvCxnSpPr>
        <p:spPr bwMode="auto">
          <a:xfrm flipH="1" flipV="1">
            <a:off x="4696970" y="2243328"/>
            <a:ext cx="2014726" cy="871502"/>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xmlns=""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xmlns="" id="{B3D89377-D291-4A19-B19F-9B2B21703C99}"/>
              </a:ext>
            </a:extLst>
          </p:cNvPr>
          <p:cNvPicPr>
            <a:picLocks noChangeAspect="1" noChangeArrowheads="1"/>
          </p:cNvPicPr>
          <p:nvPr/>
        </p:nvPicPr>
        <p:blipFill>
          <a:blip r:embed="rId7"/>
          <a:srcRect/>
          <a:stretch>
            <a:fillRect/>
          </a:stretch>
        </p:blipFill>
        <p:spPr bwMode="auto">
          <a:xfrm>
            <a:off x="9860893" y="3300950"/>
            <a:ext cx="962025" cy="962025"/>
          </a:xfrm>
          <a:prstGeom prst="rect">
            <a:avLst/>
          </a:prstGeom>
          <a:noFill/>
        </p:spPr>
      </p:pic>
      <p:sp>
        <p:nvSpPr>
          <p:cNvPr id="27" name="TextBox 26">
            <a:extLst>
              <a:ext uri="{FF2B5EF4-FFF2-40B4-BE49-F238E27FC236}">
                <a16:creationId xmlns:a16="http://schemas.microsoft.com/office/drawing/2014/main" xmlns="" id="{24DA39E3-9696-4F0E-B146-6863E7330AB9}"/>
              </a:ext>
            </a:extLst>
          </p:cNvPr>
          <p:cNvSpPr txBox="1"/>
          <p:nvPr/>
        </p:nvSpPr>
        <p:spPr>
          <a:xfrm>
            <a:off x="6290329" y="550013"/>
            <a:ext cx="5675400" cy="1200329"/>
          </a:xfrm>
          <a:prstGeom prst="rect">
            <a:avLst/>
          </a:prstGeom>
          <a:noFill/>
        </p:spPr>
        <p:txBody>
          <a:bodyPr wrap="none" rtlCol="0">
            <a:spAutoFit/>
          </a:bodyPr>
          <a:lstStyle/>
          <a:p>
            <a:pPr algn="r"/>
            <a:r>
              <a:rPr lang="en-US" sz="3600" dirty="0"/>
              <a:t>Process a large dataset based</a:t>
            </a:r>
          </a:p>
          <a:p>
            <a:pPr algn="r"/>
            <a:r>
              <a:rPr lang="en-US" sz="3600" dirty="0"/>
              <a:t>on UI input</a:t>
            </a:r>
          </a:p>
        </p:txBody>
      </p:sp>
      <p:pic>
        <p:nvPicPr>
          <p:cNvPr id="34" name="Picture 33" descr="C:\Documents and Settings\carcassi\Desktop\nuvola-1.0.tar\nuvola\128x128\apps\kcmkwm.png">
            <a:extLst>
              <a:ext uri="{FF2B5EF4-FFF2-40B4-BE49-F238E27FC236}">
                <a16:creationId xmlns:a16="http://schemas.microsoft.com/office/drawing/2014/main" xmlns="" id="{DB6E9D27-0473-48F5-8AEA-373DF4BFDD14}"/>
              </a:ext>
            </a:extLst>
          </p:cNvPr>
          <p:cNvPicPr>
            <a:picLocks noChangeAspect="1" noChangeArrowheads="1"/>
          </p:cNvPicPr>
          <p:nvPr/>
        </p:nvPicPr>
        <p:blipFill>
          <a:blip r:embed="rId2"/>
          <a:srcRect/>
          <a:stretch>
            <a:fillRect/>
          </a:stretch>
        </p:blipFill>
        <p:spPr bwMode="auto">
          <a:xfrm>
            <a:off x="9729976" y="4419601"/>
            <a:ext cx="1219200" cy="1219200"/>
          </a:xfrm>
          <a:prstGeom prst="rect">
            <a:avLst/>
          </a:prstGeom>
          <a:noFill/>
        </p:spPr>
      </p:pic>
      <p:cxnSp>
        <p:nvCxnSpPr>
          <p:cNvPr id="35" name="Straight Arrow Connector 34">
            <a:extLst>
              <a:ext uri="{FF2B5EF4-FFF2-40B4-BE49-F238E27FC236}">
                <a16:creationId xmlns:a16="http://schemas.microsoft.com/office/drawing/2014/main" xmlns="" id="{D205BBDF-85B7-4737-9F05-3514FE6B2D13}"/>
              </a:ext>
            </a:extLst>
          </p:cNvPr>
          <p:cNvCxnSpPr/>
          <p:nvPr/>
        </p:nvCxnSpPr>
        <p:spPr bwMode="auto">
          <a:xfrm rot="10800000" flipV="1">
            <a:off x="8328660" y="4949727"/>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5" name="Rectangle 4">
            <a:extLst>
              <a:ext uri="{FF2B5EF4-FFF2-40B4-BE49-F238E27FC236}">
                <a16:creationId xmlns:a16="http://schemas.microsoft.com/office/drawing/2014/main" xmlns="" id="{DDD7D4CA-953F-40F9-A313-60D860B226D7}"/>
              </a:ext>
            </a:extLst>
          </p:cNvPr>
          <p:cNvSpPr/>
          <p:nvPr/>
        </p:nvSpPr>
        <p:spPr>
          <a:xfrm>
            <a:off x="8013610" y="1699976"/>
            <a:ext cx="4003873" cy="923330"/>
          </a:xfrm>
          <a:prstGeom prst="rect">
            <a:avLst/>
          </a:prstGeom>
        </p:spPr>
        <p:txBody>
          <a:bodyPr wrap="square">
            <a:spAutoFit/>
          </a:bodyPr>
          <a:lstStyle/>
          <a:p>
            <a:pPr algn="r"/>
            <a:r>
              <a:rPr lang="en-US" dirty="0"/>
              <a:t>(e.g. from a large waveform, calculate the average/mean/min/max of a </a:t>
            </a:r>
          </a:p>
          <a:p>
            <a:pPr algn="r"/>
            <a:r>
              <a:rPr lang="en-US" dirty="0"/>
              <a:t>selected window)</a:t>
            </a:r>
          </a:p>
        </p:txBody>
      </p:sp>
    </p:spTree>
    <p:extLst>
      <p:ext uri="{BB962C8B-B14F-4D97-AF65-F5344CB8AC3E}">
        <p14:creationId xmlns:p14="http://schemas.microsoft.com/office/powerpoint/2010/main" val="3188886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6" name="Picture 2" descr="C:\Documents and Settings\carcassi\Desktop\nuvola-1.0.tar\nuvola\128x128\apps\edu_mathematics.png"/>
          <p:cNvPicPr>
            <a:picLocks noChangeAspect="1" noChangeArrowheads="1"/>
          </p:cNvPicPr>
          <p:nvPr/>
        </p:nvPicPr>
        <p:blipFill>
          <a:blip r:embed="rId3"/>
          <a:srcRect/>
          <a:stretch>
            <a:fillRect/>
          </a:stretch>
        </p:blipFill>
        <p:spPr bwMode="auto">
          <a:xfrm>
            <a:off x="4838700" y="3297710"/>
            <a:ext cx="990600" cy="9906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4"/>
          <a:srcRect/>
          <a:stretch>
            <a:fillRect/>
          </a:stretch>
        </p:blipFill>
        <p:spPr bwMode="auto">
          <a:xfrm flipH="1">
            <a:off x="3182112" y="2200430"/>
            <a:ext cx="914400" cy="9144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096512" y="3166645"/>
            <a:ext cx="569848" cy="576526"/>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p:nvPr/>
        </p:nvCxnSpPr>
        <p:spPr bwMode="auto">
          <a:xfrm rot="10800000" flipV="1">
            <a:off x="8328660" y="3724430"/>
            <a:ext cx="1143000" cy="1"/>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sp>
        <p:nvSpPr>
          <p:cNvPr id="25" name="TextBox 24"/>
          <p:cNvSpPr txBox="1"/>
          <p:nvPr/>
        </p:nvSpPr>
        <p:spPr>
          <a:xfrm>
            <a:off x="4738810" y="4334030"/>
            <a:ext cx="1277786" cy="584775"/>
          </a:xfrm>
          <a:prstGeom prst="rect">
            <a:avLst/>
          </a:prstGeom>
          <a:noFill/>
        </p:spPr>
        <p:txBody>
          <a:bodyPr wrap="none" rtlCol="0">
            <a:spAutoFit/>
          </a:bodyPr>
          <a:lstStyle/>
          <a:p>
            <a:pPr algn="ctr"/>
            <a:r>
              <a:rPr lang="en-US" sz="1600" b="1" dirty="0">
                <a:ln w="19050">
                  <a:noFill/>
                  <a:prstDash val="solid"/>
                </a:ln>
                <a:effectLst>
                  <a:outerShdw blurRad="50000" dist="50800" dir="7500000" algn="tl">
                    <a:srgbClr val="000000">
                      <a:shade val="5000"/>
                      <a:alpha val="35000"/>
                    </a:srgbClr>
                  </a:outerShdw>
                </a:effectLst>
              </a:rPr>
              <a:t>Background</a:t>
            </a:r>
            <a:br>
              <a:rPr lang="en-US" sz="1600" b="1" dirty="0">
                <a:ln w="19050">
                  <a:noFill/>
                  <a:prstDash val="solid"/>
                </a:ln>
                <a:effectLst>
                  <a:outerShdw blurRad="50000" dist="50800" dir="7500000" algn="tl">
                    <a:srgbClr val="000000">
                      <a:shade val="5000"/>
                      <a:alpha val="35000"/>
                    </a:srgbClr>
                  </a:outerShdw>
                </a:effectLst>
              </a:rPr>
            </a:br>
            <a:r>
              <a:rPr lang="en-US" sz="1600" b="1" dirty="0">
                <a:ln w="19050">
                  <a:noFill/>
                  <a:prstDash val="solid"/>
                </a:ln>
                <a:effectLst>
                  <a:outerShdw blurRad="50000" dist="50800" dir="7500000" algn="tl">
                    <a:srgbClr val="000000">
                      <a:shade val="5000"/>
                      <a:alpha val="35000"/>
                    </a:srgbClr>
                  </a:outerShdw>
                </a:effectLst>
              </a:rPr>
              <a:t>computation</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pic>
        <p:nvPicPr>
          <p:cNvPr id="31" name="Picture 4" descr="C:\Documents and Settings\carcassi\Desktop\nuvola-1.0.tar\nuvola\128x128\filesystems\trashcan_empty.png">
            <a:extLst>
              <a:ext uri="{FF2B5EF4-FFF2-40B4-BE49-F238E27FC236}">
                <a16:creationId xmlns:a16="http://schemas.microsoft.com/office/drawing/2014/main" xmlns="" id="{32AAD1CF-5888-4029-B2C1-CED676445560}"/>
              </a:ext>
            </a:extLst>
          </p:cNvPr>
          <p:cNvPicPr>
            <a:picLocks noChangeAspect="1" noChangeArrowheads="1"/>
          </p:cNvPicPr>
          <p:nvPr/>
        </p:nvPicPr>
        <p:blipFill>
          <a:blip r:embed="rId6"/>
          <a:srcRect/>
          <a:stretch>
            <a:fillRect/>
          </a:stretch>
        </p:blipFill>
        <p:spPr bwMode="auto">
          <a:xfrm>
            <a:off x="6851904" y="3114830"/>
            <a:ext cx="1219200" cy="1219200"/>
          </a:xfrm>
          <a:prstGeom prst="rect">
            <a:avLst/>
          </a:prstGeom>
          <a:noFill/>
        </p:spPr>
      </p:pic>
      <p:pic>
        <p:nvPicPr>
          <p:cNvPr id="32" name="Picture 4" descr="C:\Documents and Settings\carcassi\Desktop\nuvola-1.0.tar\nuvola\128x128\filesystems\trashcan_empty.png">
            <a:extLst>
              <a:ext uri="{FF2B5EF4-FFF2-40B4-BE49-F238E27FC236}">
                <a16:creationId xmlns:a16="http://schemas.microsoft.com/office/drawing/2014/main" xmlns="" id="{133387E1-9C6C-49AB-9B7E-8A529AC0E683}"/>
              </a:ext>
            </a:extLst>
          </p:cNvPr>
          <p:cNvPicPr>
            <a:picLocks noChangeAspect="1" noChangeArrowheads="1"/>
          </p:cNvPicPr>
          <p:nvPr/>
        </p:nvPicPr>
        <p:blipFill>
          <a:blip r:embed="rId6"/>
          <a:srcRect/>
          <a:stretch>
            <a:fillRect/>
          </a:stretch>
        </p:blipFill>
        <p:spPr bwMode="auto">
          <a:xfrm>
            <a:off x="6851904" y="4212110"/>
            <a:ext cx="1219200" cy="1219200"/>
          </a:xfrm>
          <a:prstGeom prst="rect">
            <a:avLst/>
          </a:prstGeom>
          <a:noFill/>
        </p:spPr>
      </p:pic>
      <p:cxnSp>
        <p:nvCxnSpPr>
          <p:cNvPr id="33" name="Straight Arrow Connector 32">
            <a:extLst>
              <a:ext uri="{FF2B5EF4-FFF2-40B4-BE49-F238E27FC236}">
                <a16:creationId xmlns:a16="http://schemas.microsoft.com/office/drawing/2014/main" xmlns="" id="{63A43E33-1A54-40DE-8AB3-7217C4D54961}"/>
              </a:ext>
            </a:extLst>
          </p:cNvPr>
          <p:cNvCxnSpPr>
            <a:cxnSpLocks/>
          </p:cNvCxnSpPr>
          <p:nvPr/>
        </p:nvCxnSpPr>
        <p:spPr bwMode="auto">
          <a:xfrm flipV="1">
            <a:off x="6016596" y="3748813"/>
            <a:ext cx="80944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xmlns="" id="{96718E4A-E562-4328-9019-778D097C5E90}"/>
              </a:ext>
            </a:extLst>
          </p:cNvPr>
          <p:cNvCxnSpPr>
            <a:cxnSpLocks/>
          </p:cNvCxnSpPr>
          <p:nvPr/>
        </p:nvCxnSpPr>
        <p:spPr bwMode="auto">
          <a:xfrm>
            <a:off x="6001640" y="3913632"/>
            <a:ext cx="656872" cy="67770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41" name="Straight Arrow Connector 40">
            <a:extLst>
              <a:ext uri="{FF2B5EF4-FFF2-40B4-BE49-F238E27FC236}">
                <a16:creationId xmlns:a16="http://schemas.microsoft.com/office/drawing/2014/main" xmlns="" id="{3BF98883-2D82-4FF5-9C3C-0B2178040B77}"/>
              </a:ext>
            </a:extLst>
          </p:cNvPr>
          <p:cNvCxnSpPr>
            <a:cxnSpLocks/>
          </p:cNvCxnSpPr>
          <p:nvPr/>
        </p:nvCxnSpPr>
        <p:spPr bwMode="auto">
          <a:xfrm flipH="1" flipV="1">
            <a:off x="4696970" y="2243328"/>
            <a:ext cx="2014726" cy="871502"/>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xmlns=""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xmlns="" id="{B3D89377-D291-4A19-B19F-9B2B21703C99}"/>
              </a:ext>
            </a:extLst>
          </p:cNvPr>
          <p:cNvPicPr>
            <a:picLocks noChangeAspect="1" noChangeArrowheads="1"/>
          </p:cNvPicPr>
          <p:nvPr/>
        </p:nvPicPr>
        <p:blipFill>
          <a:blip r:embed="rId7"/>
          <a:srcRect/>
          <a:stretch>
            <a:fillRect/>
          </a:stretch>
        </p:blipFill>
        <p:spPr bwMode="auto">
          <a:xfrm>
            <a:off x="9860893" y="3300950"/>
            <a:ext cx="962025" cy="962025"/>
          </a:xfrm>
          <a:prstGeom prst="rect">
            <a:avLst/>
          </a:prstGeom>
          <a:noFill/>
        </p:spPr>
      </p:pic>
      <p:sp>
        <p:nvSpPr>
          <p:cNvPr id="27" name="TextBox 26">
            <a:extLst>
              <a:ext uri="{FF2B5EF4-FFF2-40B4-BE49-F238E27FC236}">
                <a16:creationId xmlns:a16="http://schemas.microsoft.com/office/drawing/2014/main" xmlns="" id="{24DA39E3-9696-4F0E-B146-6863E7330AB9}"/>
              </a:ext>
            </a:extLst>
          </p:cNvPr>
          <p:cNvSpPr txBox="1"/>
          <p:nvPr/>
        </p:nvSpPr>
        <p:spPr>
          <a:xfrm>
            <a:off x="7179161" y="550013"/>
            <a:ext cx="4786568" cy="646331"/>
          </a:xfrm>
          <a:prstGeom prst="rect">
            <a:avLst/>
          </a:prstGeom>
          <a:noFill/>
        </p:spPr>
        <p:txBody>
          <a:bodyPr wrap="none" rtlCol="0">
            <a:spAutoFit/>
          </a:bodyPr>
          <a:lstStyle/>
          <a:p>
            <a:pPr algn="r"/>
            <a:r>
              <a:rPr lang="en-US" sz="3600" dirty="0">
                <a:solidFill>
                  <a:schemeClr val="accent6">
                    <a:lumMod val="75000"/>
                  </a:schemeClr>
                </a:solidFill>
              </a:rPr>
              <a:t>New waveform comes in</a:t>
            </a:r>
          </a:p>
        </p:txBody>
      </p:sp>
      <p:pic>
        <p:nvPicPr>
          <p:cNvPr id="34" name="Picture 33" descr="C:\Documents and Settings\carcassi\Desktop\nuvola-1.0.tar\nuvola\128x128\apps\kcmkwm.png">
            <a:extLst>
              <a:ext uri="{FF2B5EF4-FFF2-40B4-BE49-F238E27FC236}">
                <a16:creationId xmlns:a16="http://schemas.microsoft.com/office/drawing/2014/main" xmlns="" id="{DB6E9D27-0473-48F5-8AEA-373DF4BFDD14}"/>
              </a:ext>
            </a:extLst>
          </p:cNvPr>
          <p:cNvPicPr>
            <a:picLocks noChangeAspect="1" noChangeArrowheads="1"/>
          </p:cNvPicPr>
          <p:nvPr/>
        </p:nvPicPr>
        <p:blipFill>
          <a:blip r:embed="rId2"/>
          <a:srcRect/>
          <a:stretch>
            <a:fillRect/>
          </a:stretch>
        </p:blipFill>
        <p:spPr bwMode="auto">
          <a:xfrm>
            <a:off x="9729976" y="4419601"/>
            <a:ext cx="1219200" cy="1219200"/>
          </a:xfrm>
          <a:prstGeom prst="rect">
            <a:avLst/>
          </a:prstGeom>
          <a:noFill/>
        </p:spPr>
      </p:pic>
      <p:cxnSp>
        <p:nvCxnSpPr>
          <p:cNvPr id="35" name="Straight Arrow Connector 34">
            <a:extLst>
              <a:ext uri="{FF2B5EF4-FFF2-40B4-BE49-F238E27FC236}">
                <a16:creationId xmlns:a16="http://schemas.microsoft.com/office/drawing/2014/main" xmlns="" id="{D205BBDF-85B7-4737-9F05-3514FE6B2D13}"/>
              </a:ext>
            </a:extLst>
          </p:cNvPr>
          <p:cNvCxnSpPr/>
          <p:nvPr/>
        </p:nvCxnSpPr>
        <p:spPr bwMode="auto">
          <a:xfrm rot="10800000" flipV="1">
            <a:off x="8328660" y="4949727"/>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4085851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6" name="Picture 2" descr="C:\Documents and Settings\carcassi\Desktop\nuvola-1.0.tar\nuvola\128x128\apps\edu_mathematics.png"/>
          <p:cNvPicPr>
            <a:picLocks noChangeAspect="1" noChangeArrowheads="1"/>
          </p:cNvPicPr>
          <p:nvPr/>
        </p:nvPicPr>
        <p:blipFill>
          <a:blip r:embed="rId3"/>
          <a:srcRect/>
          <a:stretch>
            <a:fillRect/>
          </a:stretch>
        </p:blipFill>
        <p:spPr bwMode="auto">
          <a:xfrm>
            <a:off x="4838700" y="3297710"/>
            <a:ext cx="990600" cy="9906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4"/>
          <a:srcRect/>
          <a:stretch>
            <a:fillRect/>
          </a:stretch>
        </p:blipFill>
        <p:spPr bwMode="auto">
          <a:xfrm flipH="1">
            <a:off x="3182112" y="2200430"/>
            <a:ext cx="914400" cy="9144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096512" y="3166645"/>
            <a:ext cx="569848" cy="576526"/>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8" name="Straight Arrow Connector 17"/>
          <p:cNvCxnSpPr/>
          <p:nvPr/>
        </p:nvCxnSpPr>
        <p:spPr bwMode="auto">
          <a:xfrm rot="10800000" flipV="1">
            <a:off x="8328660" y="3724430"/>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sp>
        <p:nvSpPr>
          <p:cNvPr id="25" name="TextBox 24"/>
          <p:cNvSpPr txBox="1"/>
          <p:nvPr/>
        </p:nvSpPr>
        <p:spPr>
          <a:xfrm>
            <a:off x="4738810" y="4334030"/>
            <a:ext cx="1277786" cy="584775"/>
          </a:xfrm>
          <a:prstGeom prst="rect">
            <a:avLst/>
          </a:prstGeom>
          <a:noFill/>
        </p:spPr>
        <p:txBody>
          <a:bodyPr wrap="none" rtlCol="0">
            <a:spAutoFit/>
          </a:bodyPr>
          <a:lstStyle/>
          <a:p>
            <a:pPr algn="ctr"/>
            <a:r>
              <a:rPr lang="en-US" sz="1600" b="1" dirty="0">
                <a:ln w="19050">
                  <a:noFill/>
                  <a:prstDash val="solid"/>
                </a:ln>
                <a:effectLst>
                  <a:outerShdw blurRad="50000" dist="50800" dir="7500000" algn="tl">
                    <a:srgbClr val="000000">
                      <a:shade val="5000"/>
                      <a:alpha val="35000"/>
                    </a:srgbClr>
                  </a:outerShdw>
                </a:effectLst>
              </a:rPr>
              <a:t>Background</a:t>
            </a:r>
            <a:br>
              <a:rPr lang="en-US" sz="1600" b="1" dirty="0">
                <a:ln w="19050">
                  <a:noFill/>
                  <a:prstDash val="solid"/>
                </a:ln>
                <a:effectLst>
                  <a:outerShdw blurRad="50000" dist="50800" dir="7500000" algn="tl">
                    <a:srgbClr val="000000">
                      <a:shade val="5000"/>
                      <a:alpha val="35000"/>
                    </a:srgbClr>
                  </a:outerShdw>
                </a:effectLst>
              </a:rPr>
            </a:br>
            <a:r>
              <a:rPr lang="en-US" sz="1600" b="1" dirty="0">
                <a:ln w="19050">
                  <a:noFill/>
                  <a:prstDash val="solid"/>
                </a:ln>
                <a:effectLst>
                  <a:outerShdw blurRad="50000" dist="50800" dir="7500000" algn="tl">
                    <a:srgbClr val="000000">
                      <a:shade val="5000"/>
                      <a:alpha val="35000"/>
                    </a:srgbClr>
                  </a:outerShdw>
                </a:effectLst>
              </a:rPr>
              <a:t>computation</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pic>
        <p:nvPicPr>
          <p:cNvPr id="31" name="Picture 4" descr="C:\Documents and Settings\carcassi\Desktop\nuvola-1.0.tar\nuvola\128x128\filesystems\trashcan_empty.png">
            <a:extLst>
              <a:ext uri="{FF2B5EF4-FFF2-40B4-BE49-F238E27FC236}">
                <a16:creationId xmlns:a16="http://schemas.microsoft.com/office/drawing/2014/main" xmlns="" id="{32AAD1CF-5888-4029-B2C1-CED676445560}"/>
              </a:ext>
            </a:extLst>
          </p:cNvPr>
          <p:cNvPicPr>
            <a:picLocks noChangeAspect="1" noChangeArrowheads="1"/>
          </p:cNvPicPr>
          <p:nvPr/>
        </p:nvPicPr>
        <p:blipFill>
          <a:blip r:embed="rId6"/>
          <a:srcRect/>
          <a:stretch>
            <a:fillRect/>
          </a:stretch>
        </p:blipFill>
        <p:spPr bwMode="auto">
          <a:xfrm>
            <a:off x="6851904" y="3114830"/>
            <a:ext cx="1219200" cy="1219200"/>
          </a:xfrm>
          <a:prstGeom prst="rect">
            <a:avLst/>
          </a:prstGeom>
          <a:noFill/>
        </p:spPr>
      </p:pic>
      <p:pic>
        <p:nvPicPr>
          <p:cNvPr id="32" name="Picture 4" descr="C:\Documents and Settings\carcassi\Desktop\nuvola-1.0.tar\nuvola\128x128\filesystems\trashcan_empty.png">
            <a:extLst>
              <a:ext uri="{FF2B5EF4-FFF2-40B4-BE49-F238E27FC236}">
                <a16:creationId xmlns:a16="http://schemas.microsoft.com/office/drawing/2014/main" xmlns="" id="{133387E1-9C6C-49AB-9B7E-8A529AC0E683}"/>
              </a:ext>
            </a:extLst>
          </p:cNvPr>
          <p:cNvPicPr>
            <a:picLocks noChangeAspect="1" noChangeArrowheads="1"/>
          </p:cNvPicPr>
          <p:nvPr/>
        </p:nvPicPr>
        <p:blipFill>
          <a:blip r:embed="rId6"/>
          <a:srcRect/>
          <a:stretch>
            <a:fillRect/>
          </a:stretch>
        </p:blipFill>
        <p:spPr bwMode="auto">
          <a:xfrm>
            <a:off x="6851904" y="4212110"/>
            <a:ext cx="1219200" cy="1219200"/>
          </a:xfrm>
          <a:prstGeom prst="rect">
            <a:avLst/>
          </a:prstGeom>
          <a:noFill/>
        </p:spPr>
      </p:pic>
      <p:cxnSp>
        <p:nvCxnSpPr>
          <p:cNvPr id="33" name="Straight Arrow Connector 32">
            <a:extLst>
              <a:ext uri="{FF2B5EF4-FFF2-40B4-BE49-F238E27FC236}">
                <a16:creationId xmlns:a16="http://schemas.microsoft.com/office/drawing/2014/main" xmlns="" id="{63A43E33-1A54-40DE-8AB3-7217C4D54961}"/>
              </a:ext>
            </a:extLst>
          </p:cNvPr>
          <p:cNvCxnSpPr>
            <a:cxnSpLocks/>
          </p:cNvCxnSpPr>
          <p:nvPr/>
        </p:nvCxnSpPr>
        <p:spPr bwMode="auto">
          <a:xfrm flipV="1">
            <a:off x="6016596" y="3748813"/>
            <a:ext cx="809440" cy="1"/>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xmlns="" id="{96718E4A-E562-4328-9019-778D097C5E90}"/>
              </a:ext>
            </a:extLst>
          </p:cNvPr>
          <p:cNvCxnSpPr>
            <a:cxnSpLocks/>
          </p:cNvCxnSpPr>
          <p:nvPr/>
        </p:nvCxnSpPr>
        <p:spPr bwMode="auto">
          <a:xfrm>
            <a:off x="6001640" y="3913632"/>
            <a:ext cx="656872" cy="67770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41" name="Straight Arrow Connector 40">
            <a:extLst>
              <a:ext uri="{FF2B5EF4-FFF2-40B4-BE49-F238E27FC236}">
                <a16:creationId xmlns:a16="http://schemas.microsoft.com/office/drawing/2014/main" xmlns="" id="{3BF98883-2D82-4FF5-9C3C-0B2178040B77}"/>
              </a:ext>
            </a:extLst>
          </p:cNvPr>
          <p:cNvCxnSpPr>
            <a:cxnSpLocks/>
          </p:cNvCxnSpPr>
          <p:nvPr/>
        </p:nvCxnSpPr>
        <p:spPr bwMode="auto">
          <a:xfrm flipH="1" flipV="1">
            <a:off x="4696970" y="2243328"/>
            <a:ext cx="2014726" cy="871502"/>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xmlns=""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xmlns="" id="{B3D89377-D291-4A19-B19F-9B2B21703C99}"/>
              </a:ext>
            </a:extLst>
          </p:cNvPr>
          <p:cNvPicPr>
            <a:picLocks noChangeAspect="1" noChangeArrowheads="1"/>
          </p:cNvPicPr>
          <p:nvPr/>
        </p:nvPicPr>
        <p:blipFill>
          <a:blip r:embed="rId7"/>
          <a:srcRect/>
          <a:stretch>
            <a:fillRect/>
          </a:stretch>
        </p:blipFill>
        <p:spPr bwMode="auto">
          <a:xfrm>
            <a:off x="9860893" y="3300950"/>
            <a:ext cx="962025" cy="962025"/>
          </a:xfrm>
          <a:prstGeom prst="rect">
            <a:avLst/>
          </a:prstGeom>
          <a:noFill/>
        </p:spPr>
      </p:pic>
      <p:sp>
        <p:nvSpPr>
          <p:cNvPr id="27" name="TextBox 26">
            <a:extLst>
              <a:ext uri="{FF2B5EF4-FFF2-40B4-BE49-F238E27FC236}">
                <a16:creationId xmlns:a16="http://schemas.microsoft.com/office/drawing/2014/main" xmlns="" id="{24DA39E3-9696-4F0E-B146-6863E7330AB9}"/>
              </a:ext>
            </a:extLst>
          </p:cNvPr>
          <p:cNvSpPr txBox="1"/>
          <p:nvPr/>
        </p:nvSpPr>
        <p:spPr>
          <a:xfrm>
            <a:off x="7862426" y="550013"/>
            <a:ext cx="4103303" cy="1200329"/>
          </a:xfrm>
          <a:prstGeom prst="rect">
            <a:avLst/>
          </a:prstGeom>
          <a:noFill/>
        </p:spPr>
        <p:txBody>
          <a:bodyPr wrap="none" rtlCol="0">
            <a:spAutoFit/>
          </a:bodyPr>
          <a:lstStyle/>
          <a:p>
            <a:pPr algn="r"/>
            <a:r>
              <a:rPr lang="en-US" sz="3600" dirty="0">
                <a:solidFill>
                  <a:schemeClr val="accent6">
                    <a:lumMod val="75000"/>
                  </a:schemeClr>
                </a:solidFill>
              </a:rPr>
              <a:t>Calculation starts on </a:t>
            </a:r>
            <a:br>
              <a:rPr lang="en-US" sz="3600" dirty="0">
                <a:solidFill>
                  <a:schemeClr val="accent6">
                    <a:lumMod val="75000"/>
                  </a:schemeClr>
                </a:solidFill>
              </a:rPr>
            </a:br>
            <a:r>
              <a:rPr lang="en-US" sz="3600" dirty="0">
                <a:solidFill>
                  <a:schemeClr val="accent6">
                    <a:lumMod val="75000"/>
                  </a:schemeClr>
                </a:solidFill>
              </a:rPr>
              <a:t>background thread</a:t>
            </a:r>
          </a:p>
        </p:txBody>
      </p:sp>
      <p:pic>
        <p:nvPicPr>
          <p:cNvPr id="34" name="Picture 33" descr="C:\Documents and Settings\carcassi\Desktop\nuvola-1.0.tar\nuvola\128x128\apps\kcmkwm.png">
            <a:extLst>
              <a:ext uri="{FF2B5EF4-FFF2-40B4-BE49-F238E27FC236}">
                <a16:creationId xmlns:a16="http://schemas.microsoft.com/office/drawing/2014/main" xmlns="" id="{DB6E9D27-0473-48F5-8AEA-373DF4BFDD14}"/>
              </a:ext>
            </a:extLst>
          </p:cNvPr>
          <p:cNvPicPr>
            <a:picLocks noChangeAspect="1" noChangeArrowheads="1"/>
          </p:cNvPicPr>
          <p:nvPr/>
        </p:nvPicPr>
        <p:blipFill>
          <a:blip r:embed="rId2"/>
          <a:srcRect/>
          <a:stretch>
            <a:fillRect/>
          </a:stretch>
        </p:blipFill>
        <p:spPr bwMode="auto">
          <a:xfrm>
            <a:off x="9729976" y="4419601"/>
            <a:ext cx="1219200" cy="1219200"/>
          </a:xfrm>
          <a:prstGeom prst="rect">
            <a:avLst/>
          </a:prstGeom>
          <a:noFill/>
        </p:spPr>
      </p:pic>
      <p:cxnSp>
        <p:nvCxnSpPr>
          <p:cNvPr id="35" name="Straight Arrow Connector 34">
            <a:extLst>
              <a:ext uri="{FF2B5EF4-FFF2-40B4-BE49-F238E27FC236}">
                <a16:creationId xmlns:a16="http://schemas.microsoft.com/office/drawing/2014/main" xmlns="" id="{D205BBDF-85B7-4737-9F05-3514FE6B2D13}"/>
              </a:ext>
            </a:extLst>
          </p:cNvPr>
          <p:cNvCxnSpPr/>
          <p:nvPr/>
        </p:nvCxnSpPr>
        <p:spPr bwMode="auto">
          <a:xfrm rot="10800000" flipV="1">
            <a:off x="8328660" y="4949727"/>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1846207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6" name="Picture 2" descr="C:\Documents and Settings\carcassi\Desktop\nuvola-1.0.tar\nuvola\128x128\apps\edu_mathematics.png"/>
          <p:cNvPicPr>
            <a:picLocks noChangeAspect="1" noChangeArrowheads="1"/>
          </p:cNvPicPr>
          <p:nvPr/>
        </p:nvPicPr>
        <p:blipFill>
          <a:blip r:embed="rId3"/>
          <a:srcRect/>
          <a:stretch>
            <a:fillRect/>
          </a:stretch>
        </p:blipFill>
        <p:spPr bwMode="auto">
          <a:xfrm>
            <a:off x="4838700" y="3297710"/>
            <a:ext cx="990600" cy="9906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4"/>
          <a:srcRect/>
          <a:stretch>
            <a:fillRect/>
          </a:stretch>
        </p:blipFill>
        <p:spPr bwMode="auto">
          <a:xfrm flipH="1">
            <a:off x="3182112" y="2200430"/>
            <a:ext cx="914400" cy="9144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096512" y="3166645"/>
            <a:ext cx="569848" cy="576526"/>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8" name="Straight Arrow Connector 17"/>
          <p:cNvCxnSpPr/>
          <p:nvPr/>
        </p:nvCxnSpPr>
        <p:spPr bwMode="auto">
          <a:xfrm rot="10800000" flipV="1">
            <a:off x="8328660" y="3724430"/>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sp>
        <p:nvSpPr>
          <p:cNvPr id="25" name="TextBox 24"/>
          <p:cNvSpPr txBox="1"/>
          <p:nvPr/>
        </p:nvSpPr>
        <p:spPr>
          <a:xfrm>
            <a:off x="4738810" y="4334030"/>
            <a:ext cx="1277786" cy="584775"/>
          </a:xfrm>
          <a:prstGeom prst="rect">
            <a:avLst/>
          </a:prstGeom>
          <a:noFill/>
        </p:spPr>
        <p:txBody>
          <a:bodyPr wrap="none" rtlCol="0">
            <a:spAutoFit/>
          </a:bodyPr>
          <a:lstStyle/>
          <a:p>
            <a:pPr algn="ctr"/>
            <a:r>
              <a:rPr lang="en-US" sz="1600" b="1" dirty="0">
                <a:ln w="19050">
                  <a:noFill/>
                  <a:prstDash val="solid"/>
                </a:ln>
                <a:effectLst>
                  <a:outerShdw blurRad="50000" dist="50800" dir="7500000" algn="tl">
                    <a:srgbClr val="000000">
                      <a:shade val="5000"/>
                      <a:alpha val="35000"/>
                    </a:srgbClr>
                  </a:outerShdw>
                </a:effectLst>
              </a:rPr>
              <a:t>Background</a:t>
            </a:r>
            <a:br>
              <a:rPr lang="en-US" sz="1600" b="1" dirty="0">
                <a:ln w="19050">
                  <a:noFill/>
                  <a:prstDash val="solid"/>
                </a:ln>
                <a:effectLst>
                  <a:outerShdw blurRad="50000" dist="50800" dir="7500000" algn="tl">
                    <a:srgbClr val="000000">
                      <a:shade val="5000"/>
                      <a:alpha val="35000"/>
                    </a:srgbClr>
                  </a:outerShdw>
                </a:effectLst>
              </a:rPr>
            </a:br>
            <a:r>
              <a:rPr lang="en-US" sz="1600" b="1" dirty="0">
                <a:ln w="19050">
                  <a:noFill/>
                  <a:prstDash val="solid"/>
                </a:ln>
                <a:effectLst>
                  <a:outerShdw blurRad="50000" dist="50800" dir="7500000" algn="tl">
                    <a:srgbClr val="000000">
                      <a:shade val="5000"/>
                      <a:alpha val="35000"/>
                    </a:srgbClr>
                  </a:outerShdw>
                </a:effectLst>
              </a:rPr>
              <a:t>computation</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pic>
        <p:nvPicPr>
          <p:cNvPr id="31" name="Picture 4" descr="C:\Documents and Settings\carcassi\Desktop\nuvola-1.0.tar\nuvola\128x128\filesystems\trashcan_empty.png">
            <a:extLst>
              <a:ext uri="{FF2B5EF4-FFF2-40B4-BE49-F238E27FC236}">
                <a16:creationId xmlns:a16="http://schemas.microsoft.com/office/drawing/2014/main" xmlns="" id="{32AAD1CF-5888-4029-B2C1-CED676445560}"/>
              </a:ext>
            </a:extLst>
          </p:cNvPr>
          <p:cNvPicPr>
            <a:picLocks noChangeAspect="1" noChangeArrowheads="1"/>
          </p:cNvPicPr>
          <p:nvPr/>
        </p:nvPicPr>
        <p:blipFill>
          <a:blip r:embed="rId6"/>
          <a:srcRect/>
          <a:stretch>
            <a:fillRect/>
          </a:stretch>
        </p:blipFill>
        <p:spPr bwMode="auto">
          <a:xfrm>
            <a:off x="6851904" y="3114830"/>
            <a:ext cx="1219200" cy="1219200"/>
          </a:xfrm>
          <a:prstGeom prst="rect">
            <a:avLst/>
          </a:prstGeom>
          <a:noFill/>
        </p:spPr>
      </p:pic>
      <p:pic>
        <p:nvPicPr>
          <p:cNvPr id="32" name="Picture 4" descr="C:\Documents and Settings\carcassi\Desktop\nuvola-1.0.tar\nuvola\128x128\filesystems\trashcan_empty.png">
            <a:extLst>
              <a:ext uri="{FF2B5EF4-FFF2-40B4-BE49-F238E27FC236}">
                <a16:creationId xmlns:a16="http://schemas.microsoft.com/office/drawing/2014/main" xmlns="" id="{133387E1-9C6C-49AB-9B7E-8A529AC0E683}"/>
              </a:ext>
            </a:extLst>
          </p:cNvPr>
          <p:cNvPicPr>
            <a:picLocks noChangeAspect="1" noChangeArrowheads="1"/>
          </p:cNvPicPr>
          <p:nvPr/>
        </p:nvPicPr>
        <p:blipFill>
          <a:blip r:embed="rId6"/>
          <a:srcRect/>
          <a:stretch>
            <a:fillRect/>
          </a:stretch>
        </p:blipFill>
        <p:spPr bwMode="auto">
          <a:xfrm>
            <a:off x="6851904" y="4212110"/>
            <a:ext cx="1219200" cy="1219200"/>
          </a:xfrm>
          <a:prstGeom prst="rect">
            <a:avLst/>
          </a:prstGeom>
          <a:noFill/>
        </p:spPr>
      </p:pic>
      <p:cxnSp>
        <p:nvCxnSpPr>
          <p:cNvPr id="33" name="Straight Arrow Connector 32">
            <a:extLst>
              <a:ext uri="{FF2B5EF4-FFF2-40B4-BE49-F238E27FC236}">
                <a16:creationId xmlns:a16="http://schemas.microsoft.com/office/drawing/2014/main" xmlns="" id="{63A43E33-1A54-40DE-8AB3-7217C4D54961}"/>
              </a:ext>
            </a:extLst>
          </p:cNvPr>
          <p:cNvCxnSpPr>
            <a:cxnSpLocks/>
          </p:cNvCxnSpPr>
          <p:nvPr/>
        </p:nvCxnSpPr>
        <p:spPr bwMode="auto">
          <a:xfrm flipV="1">
            <a:off x="6016596" y="3748813"/>
            <a:ext cx="80944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xmlns="" id="{96718E4A-E562-4328-9019-778D097C5E90}"/>
              </a:ext>
            </a:extLst>
          </p:cNvPr>
          <p:cNvCxnSpPr>
            <a:cxnSpLocks/>
          </p:cNvCxnSpPr>
          <p:nvPr/>
        </p:nvCxnSpPr>
        <p:spPr bwMode="auto">
          <a:xfrm>
            <a:off x="6001640" y="3913632"/>
            <a:ext cx="656872" cy="67770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41" name="Straight Arrow Connector 40">
            <a:extLst>
              <a:ext uri="{FF2B5EF4-FFF2-40B4-BE49-F238E27FC236}">
                <a16:creationId xmlns:a16="http://schemas.microsoft.com/office/drawing/2014/main" xmlns="" id="{3BF98883-2D82-4FF5-9C3C-0B2178040B77}"/>
              </a:ext>
            </a:extLst>
          </p:cNvPr>
          <p:cNvCxnSpPr>
            <a:cxnSpLocks/>
          </p:cNvCxnSpPr>
          <p:nvPr/>
        </p:nvCxnSpPr>
        <p:spPr bwMode="auto">
          <a:xfrm flipH="1" flipV="1">
            <a:off x="4696970" y="2243328"/>
            <a:ext cx="2014726" cy="871502"/>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xmlns=""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xmlns="" id="{B3D89377-D291-4A19-B19F-9B2B21703C99}"/>
              </a:ext>
            </a:extLst>
          </p:cNvPr>
          <p:cNvPicPr>
            <a:picLocks noChangeAspect="1" noChangeArrowheads="1"/>
          </p:cNvPicPr>
          <p:nvPr/>
        </p:nvPicPr>
        <p:blipFill>
          <a:blip r:embed="rId7"/>
          <a:srcRect/>
          <a:stretch>
            <a:fillRect/>
          </a:stretch>
        </p:blipFill>
        <p:spPr bwMode="auto">
          <a:xfrm>
            <a:off x="9860893" y="3300950"/>
            <a:ext cx="962025" cy="962025"/>
          </a:xfrm>
          <a:prstGeom prst="rect">
            <a:avLst/>
          </a:prstGeom>
          <a:noFill/>
        </p:spPr>
      </p:pic>
      <p:sp>
        <p:nvSpPr>
          <p:cNvPr id="27" name="TextBox 26">
            <a:extLst>
              <a:ext uri="{FF2B5EF4-FFF2-40B4-BE49-F238E27FC236}">
                <a16:creationId xmlns:a16="http://schemas.microsoft.com/office/drawing/2014/main" xmlns="" id="{24DA39E3-9696-4F0E-B146-6863E7330AB9}"/>
              </a:ext>
            </a:extLst>
          </p:cNvPr>
          <p:cNvSpPr txBox="1"/>
          <p:nvPr/>
        </p:nvSpPr>
        <p:spPr>
          <a:xfrm>
            <a:off x="6038209" y="550013"/>
            <a:ext cx="5927520" cy="2308324"/>
          </a:xfrm>
          <a:prstGeom prst="rect">
            <a:avLst/>
          </a:prstGeom>
          <a:noFill/>
        </p:spPr>
        <p:txBody>
          <a:bodyPr wrap="none" rtlCol="0">
            <a:spAutoFit/>
          </a:bodyPr>
          <a:lstStyle/>
          <a:p>
            <a:pPr algn="r"/>
            <a:r>
              <a:rPr lang="en-US" sz="3600" dirty="0">
                <a:solidFill>
                  <a:schemeClr val="accent6">
                    <a:lumMod val="75000"/>
                  </a:schemeClr>
                </a:solidFill>
              </a:rPr>
              <a:t>While calculating user changes</a:t>
            </a:r>
            <a:br>
              <a:rPr lang="en-US" sz="3600" dirty="0">
                <a:solidFill>
                  <a:schemeClr val="accent6">
                    <a:lumMod val="75000"/>
                  </a:schemeClr>
                </a:solidFill>
              </a:rPr>
            </a:br>
            <a:r>
              <a:rPr lang="en-US" sz="3600" dirty="0">
                <a:solidFill>
                  <a:schemeClr val="accent6">
                    <a:lumMod val="75000"/>
                  </a:schemeClr>
                </a:solidFill>
              </a:rPr>
              <a:t>selection, current</a:t>
            </a:r>
            <a:br>
              <a:rPr lang="en-US" sz="3600" dirty="0">
                <a:solidFill>
                  <a:schemeClr val="accent6">
                    <a:lumMod val="75000"/>
                  </a:schemeClr>
                </a:solidFill>
              </a:rPr>
            </a:br>
            <a:r>
              <a:rPr lang="en-US" sz="3600" dirty="0">
                <a:solidFill>
                  <a:schemeClr val="accent6">
                    <a:lumMod val="75000"/>
                  </a:schemeClr>
                </a:solidFill>
              </a:rPr>
              <a:t>calculation is not</a:t>
            </a:r>
            <a:br>
              <a:rPr lang="en-US" sz="3600" dirty="0">
                <a:solidFill>
                  <a:schemeClr val="accent6">
                    <a:lumMod val="75000"/>
                  </a:schemeClr>
                </a:solidFill>
              </a:rPr>
            </a:br>
            <a:r>
              <a:rPr lang="en-US" sz="3600" dirty="0">
                <a:solidFill>
                  <a:schemeClr val="accent6">
                    <a:lumMod val="75000"/>
                  </a:schemeClr>
                </a:solidFill>
              </a:rPr>
              <a:t>affected</a:t>
            </a:r>
          </a:p>
        </p:txBody>
      </p:sp>
      <p:pic>
        <p:nvPicPr>
          <p:cNvPr id="34" name="Picture 33" descr="C:\Documents and Settings\carcassi\Desktop\nuvola-1.0.tar\nuvola\128x128\apps\kcmkwm.png">
            <a:extLst>
              <a:ext uri="{FF2B5EF4-FFF2-40B4-BE49-F238E27FC236}">
                <a16:creationId xmlns:a16="http://schemas.microsoft.com/office/drawing/2014/main" xmlns="" id="{DB6E9D27-0473-48F5-8AEA-373DF4BFDD14}"/>
              </a:ext>
            </a:extLst>
          </p:cNvPr>
          <p:cNvPicPr>
            <a:picLocks noChangeAspect="1" noChangeArrowheads="1"/>
          </p:cNvPicPr>
          <p:nvPr/>
        </p:nvPicPr>
        <p:blipFill>
          <a:blip r:embed="rId2"/>
          <a:srcRect/>
          <a:stretch>
            <a:fillRect/>
          </a:stretch>
        </p:blipFill>
        <p:spPr bwMode="auto">
          <a:xfrm>
            <a:off x="9729976" y="4419601"/>
            <a:ext cx="1219200" cy="1219200"/>
          </a:xfrm>
          <a:prstGeom prst="rect">
            <a:avLst/>
          </a:prstGeom>
          <a:noFill/>
        </p:spPr>
      </p:pic>
      <p:cxnSp>
        <p:nvCxnSpPr>
          <p:cNvPr id="35" name="Straight Arrow Connector 34">
            <a:extLst>
              <a:ext uri="{FF2B5EF4-FFF2-40B4-BE49-F238E27FC236}">
                <a16:creationId xmlns:a16="http://schemas.microsoft.com/office/drawing/2014/main" xmlns="" id="{D205BBDF-85B7-4737-9F05-3514FE6B2D13}"/>
              </a:ext>
            </a:extLst>
          </p:cNvPr>
          <p:cNvCxnSpPr/>
          <p:nvPr/>
        </p:nvCxnSpPr>
        <p:spPr bwMode="auto">
          <a:xfrm rot="10800000" flipV="1">
            <a:off x="8328660" y="4949727"/>
            <a:ext cx="1143000" cy="1"/>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spTree>
    <p:extLst>
      <p:ext uri="{BB962C8B-B14F-4D97-AF65-F5344CB8AC3E}">
        <p14:creationId xmlns:p14="http://schemas.microsoft.com/office/powerpoint/2010/main" val="2366161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CEC1A-D542-44F0-AF38-A445FCB245AF}"/>
              </a:ext>
            </a:extLst>
          </p:cNvPr>
          <p:cNvSpPr>
            <a:spLocks noGrp="1"/>
          </p:cNvSpPr>
          <p:nvPr>
            <p:ph type="title"/>
          </p:nvPr>
        </p:nvSpPr>
        <p:spPr/>
        <p:txBody>
          <a:bodyPr/>
          <a:lstStyle/>
          <a:p>
            <a:r>
              <a:rPr lang="en-US" dirty="0"/>
              <a:t>What is the Generic Purpose Client?</a:t>
            </a:r>
          </a:p>
        </p:txBody>
      </p:sp>
      <p:sp>
        <p:nvSpPr>
          <p:cNvPr id="3" name="Content Placeholder 2">
            <a:extLst>
              <a:ext uri="{FF2B5EF4-FFF2-40B4-BE49-F238E27FC236}">
                <a16:creationId xmlns:a16="http://schemas.microsoft.com/office/drawing/2014/main" xmlns="" id="{9DE45ADC-3FD7-4A0A-9E01-53BBB0D4C6AE}"/>
              </a:ext>
            </a:extLst>
          </p:cNvPr>
          <p:cNvSpPr>
            <a:spLocks noGrp="1"/>
          </p:cNvSpPr>
          <p:nvPr>
            <p:ph idx="1"/>
          </p:nvPr>
        </p:nvSpPr>
        <p:spPr/>
        <p:txBody>
          <a:bodyPr/>
          <a:lstStyle/>
          <a:p>
            <a:r>
              <a:rPr lang="en-US" dirty="0" smtClean="0"/>
              <a:t>It’s </a:t>
            </a:r>
            <a:r>
              <a:rPr lang="en-US" dirty="0"/>
              <a:t>the “just give me some data and take care of all the threading stuff” client library</a:t>
            </a:r>
          </a:p>
        </p:txBody>
      </p:sp>
      <p:sp>
        <p:nvSpPr>
          <p:cNvPr id="4" name="Rectangle 3">
            <a:extLst>
              <a:ext uri="{FF2B5EF4-FFF2-40B4-BE49-F238E27FC236}">
                <a16:creationId xmlns:a16="http://schemas.microsoft.com/office/drawing/2014/main" xmlns="" id="{F1212504-7BAA-4953-98E3-53D7A8227BD7}"/>
              </a:ext>
            </a:extLst>
          </p:cNvPr>
          <p:cNvSpPr/>
          <p:nvPr/>
        </p:nvSpPr>
        <p:spPr>
          <a:xfrm>
            <a:off x="673768" y="2762451"/>
            <a:ext cx="11271184" cy="1815882"/>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PVReader</a:t>
            </a: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VType</a:t>
            </a:r>
            <a:r>
              <a:rPr lang="en-US" sz="1600" dirty="0">
                <a:latin typeface="Courier New" panose="02070309020205020404" pitchFamily="49" charset="0"/>
                <a:cs typeface="Courier New" panose="02070309020205020404" pitchFamily="49" charset="0"/>
              </a:rPr>
              <a:t>&gt; </a:t>
            </a:r>
            <a:r>
              <a:rPr lang="en-US" sz="1600" dirty="0" err="1">
                <a:latin typeface="Courier New" panose="02070309020205020404" pitchFamily="49" charset="0"/>
                <a:cs typeface="Courier New" panose="02070309020205020404" pitchFamily="49" charset="0"/>
              </a:rPr>
              <a:t>pv</a:t>
            </a:r>
            <a:r>
              <a:rPr lang="en-US" sz="1600" dirty="0">
                <a:latin typeface="Courier New" panose="02070309020205020404" pitchFamily="49" charset="0"/>
                <a:cs typeface="Courier New" panose="02070309020205020404" pitchFamily="49" charset="0"/>
              </a:rPr>
              <a:t> = </a:t>
            </a:r>
            <a:r>
              <a:rPr lang="en-US" sz="1600" dirty="0" err="1" smtClean="0">
                <a:latin typeface="Courier New" panose="02070309020205020404" pitchFamily="49" charset="0"/>
                <a:cs typeface="Courier New" panose="02070309020205020404" pitchFamily="49" charset="0"/>
              </a:rPr>
              <a:t>GPClient</a:t>
            </a:r>
            <a:endParaRPr lang="en-US" sz="1600" dirty="0" smtClean="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read(“</a:t>
            </a:r>
            <a:r>
              <a:rPr lang="en-US" sz="1600" dirty="0" err="1">
                <a:latin typeface="Courier New" panose="02070309020205020404" pitchFamily="49" charset="0"/>
                <a:cs typeface="Courier New" panose="02070309020205020404" pitchFamily="49" charset="0"/>
              </a:rPr>
              <a:t>pva</a:t>
            </a:r>
            <a:r>
              <a:rPr lang="en-US" sz="1600" dirty="0">
                <a:latin typeface="Courier New" panose="02070309020205020404" pitchFamily="49" charset="0"/>
                <a:cs typeface="Courier New" panose="02070309020205020404" pitchFamily="49" charset="0"/>
              </a:rPr>
              <a:t>://MGNT10:CurrRB")</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addListener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PVEvent</a:t>
            </a:r>
            <a:r>
              <a:rPr lang="en-US" sz="1600" dirty="0">
                <a:latin typeface="Courier New" panose="02070309020205020404" pitchFamily="49" charset="0"/>
                <a:cs typeface="Courier New" panose="02070309020205020404" pitchFamily="49" charset="0"/>
              </a:rPr>
              <a:t> event, </a:t>
            </a:r>
            <a:r>
              <a:rPr lang="en-US" sz="1600" dirty="0" err="1">
                <a:latin typeface="Courier New" panose="02070309020205020404" pitchFamily="49" charset="0"/>
                <a:cs typeface="Courier New" panose="02070309020205020404" pitchFamily="49" charset="0"/>
              </a:rPr>
              <a:t>PVReader</a:t>
            </a: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VType</a:t>
            </a:r>
            <a:r>
              <a:rPr lang="en-US" sz="1600" dirty="0">
                <a:latin typeface="Courier New" panose="02070309020205020404" pitchFamily="49" charset="0"/>
                <a:cs typeface="Courier New" panose="02070309020205020404" pitchFamily="49" charset="0"/>
              </a:rPr>
              <a:t>&gt; p) -&gt; </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lvl="2"/>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(event + " " + </a:t>
            </a:r>
            <a:r>
              <a:rPr lang="en-US" sz="1600" dirty="0" err="1" smtClean="0">
                <a:latin typeface="Courier New" panose="02070309020205020404" pitchFamily="49" charset="0"/>
                <a:cs typeface="Courier New" panose="02070309020205020404" pitchFamily="49" charset="0"/>
              </a:rPr>
              <a:t>p.isConnected</a:t>
            </a:r>
            <a:r>
              <a:rPr lang="en-US" sz="1600" dirty="0">
                <a:latin typeface="Courier New" panose="02070309020205020404" pitchFamily="49" charset="0"/>
                <a:cs typeface="Courier New" panose="02070309020205020404" pitchFamily="49" charset="0"/>
              </a:rPr>
              <a:t>() + " " +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p.getValue</a:t>
            </a:r>
            <a:r>
              <a:rPr lang="en-US" sz="1600" dirty="0">
                <a:latin typeface="Courier New" panose="02070309020205020404" pitchFamily="49" charset="0"/>
                <a:cs typeface="Courier New" panose="02070309020205020404" pitchFamily="49" charset="0"/>
              </a:rPr>
              <a:t>());</a:t>
            </a:r>
          </a:p>
          <a:p>
            <a:pPr lvl="2"/>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start();</a:t>
            </a:r>
          </a:p>
        </p:txBody>
      </p:sp>
    </p:spTree>
    <p:extLst>
      <p:ext uri="{BB962C8B-B14F-4D97-AF65-F5344CB8AC3E}">
        <p14:creationId xmlns:p14="http://schemas.microsoft.com/office/powerpoint/2010/main" val="1131482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6" name="Picture 2" descr="C:\Documents and Settings\carcassi\Desktop\nuvola-1.0.tar\nuvola\128x128\apps\edu_mathematics.png"/>
          <p:cNvPicPr>
            <a:picLocks noChangeAspect="1" noChangeArrowheads="1"/>
          </p:cNvPicPr>
          <p:nvPr/>
        </p:nvPicPr>
        <p:blipFill>
          <a:blip r:embed="rId3"/>
          <a:srcRect/>
          <a:stretch>
            <a:fillRect/>
          </a:stretch>
        </p:blipFill>
        <p:spPr bwMode="auto">
          <a:xfrm>
            <a:off x="4838700" y="3297710"/>
            <a:ext cx="990600" cy="9906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4"/>
          <a:srcRect/>
          <a:stretch>
            <a:fillRect/>
          </a:stretch>
        </p:blipFill>
        <p:spPr bwMode="auto">
          <a:xfrm flipH="1">
            <a:off x="3182112" y="2200430"/>
            <a:ext cx="914400" cy="9144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3" name="Straight Arrow Connector 12"/>
          <p:cNvCxnSpPr>
            <a:cxnSpLocks/>
          </p:cNvCxnSpPr>
          <p:nvPr/>
        </p:nvCxnSpPr>
        <p:spPr bwMode="auto">
          <a:xfrm>
            <a:off x="4096512" y="3166645"/>
            <a:ext cx="569848" cy="576526"/>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p:nvPr/>
        </p:nvCxnSpPr>
        <p:spPr bwMode="auto">
          <a:xfrm rot="10800000" flipV="1">
            <a:off x="8328660" y="3724430"/>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sp>
        <p:nvSpPr>
          <p:cNvPr id="25" name="TextBox 24"/>
          <p:cNvSpPr txBox="1"/>
          <p:nvPr/>
        </p:nvSpPr>
        <p:spPr>
          <a:xfrm>
            <a:off x="4738810" y="4334030"/>
            <a:ext cx="1277786" cy="584775"/>
          </a:xfrm>
          <a:prstGeom prst="rect">
            <a:avLst/>
          </a:prstGeom>
          <a:noFill/>
        </p:spPr>
        <p:txBody>
          <a:bodyPr wrap="none" rtlCol="0">
            <a:spAutoFit/>
          </a:bodyPr>
          <a:lstStyle/>
          <a:p>
            <a:pPr algn="ctr"/>
            <a:r>
              <a:rPr lang="en-US" sz="1600" b="1" dirty="0">
                <a:ln w="19050">
                  <a:noFill/>
                  <a:prstDash val="solid"/>
                </a:ln>
                <a:effectLst>
                  <a:outerShdw blurRad="50000" dist="50800" dir="7500000" algn="tl">
                    <a:srgbClr val="000000">
                      <a:shade val="5000"/>
                      <a:alpha val="35000"/>
                    </a:srgbClr>
                  </a:outerShdw>
                </a:effectLst>
              </a:rPr>
              <a:t>Background</a:t>
            </a:r>
            <a:br>
              <a:rPr lang="en-US" sz="1600" b="1" dirty="0">
                <a:ln w="19050">
                  <a:noFill/>
                  <a:prstDash val="solid"/>
                </a:ln>
                <a:effectLst>
                  <a:outerShdw blurRad="50000" dist="50800" dir="7500000" algn="tl">
                    <a:srgbClr val="000000">
                      <a:shade val="5000"/>
                      <a:alpha val="35000"/>
                    </a:srgbClr>
                  </a:outerShdw>
                </a:effectLst>
              </a:rPr>
            </a:br>
            <a:r>
              <a:rPr lang="en-US" sz="1600" b="1" dirty="0">
                <a:ln w="19050">
                  <a:noFill/>
                  <a:prstDash val="solid"/>
                </a:ln>
                <a:effectLst>
                  <a:outerShdw blurRad="50000" dist="50800" dir="7500000" algn="tl">
                    <a:srgbClr val="000000">
                      <a:shade val="5000"/>
                      <a:alpha val="35000"/>
                    </a:srgbClr>
                  </a:outerShdw>
                </a:effectLst>
              </a:rPr>
              <a:t>computation</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pic>
        <p:nvPicPr>
          <p:cNvPr id="31" name="Picture 4" descr="C:\Documents and Settings\carcassi\Desktop\nuvola-1.0.tar\nuvola\128x128\filesystems\trashcan_empty.png">
            <a:extLst>
              <a:ext uri="{FF2B5EF4-FFF2-40B4-BE49-F238E27FC236}">
                <a16:creationId xmlns:a16="http://schemas.microsoft.com/office/drawing/2014/main" xmlns="" id="{32AAD1CF-5888-4029-B2C1-CED676445560}"/>
              </a:ext>
            </a:extLst>
          </p:cNvPr>
          <p:cNvPicPr>
            <a:picLocks noChangeAspect="1" noChangeArrowheads="1"/>
          </p:cNvPicPr>
          <p:nvPr/>
        </p:nvPicPr>
        <p:blipFill>
          <a:blip r:embed="rId6"/>
          <a:srcRect/>
          <a:stretch>
            <a:fillRect/>
          </a:stretch>
        </p:blipFill>
        <p:spPr bwMode="auto">
          <a:xfrm>
            <a:off x="6851904" y="3114830"/>
            <a:ext cx="1219200" cy="1219200"/>
          </a:xfrm>
          <a:prstGeom prst="rect">
            <a:avLst/>
          </a:prstGeom>
          <a:noFill/>
        </p:spPr>
      </p:pic>
      <p:pic>
        <p:nvPicPr>
          <p:cNvPr id="32" name="Picture 4" descr="C:\Documents and Settings\carcassi\Desktop\nuvola-1.0.tar\nuvola\128x128\filesystems\trashcan_empty.png">
            <a:extLst>
              <a:ext uri="{FF2B5EF4-FFF2-40B4-BE49-F238E27FC236}">
                <a16:creationId xmlns:a16="http://schemas.microsoft.com/office/drawing/2014/main" xmlns="" id="{133387E1-9C6C-49AB-9B7E-8A529AC0E683}"/>
              </a:ext>
            </a:extLst>
          </p:cNvPr>
          <p:cNvPicPr>
            <a:picLocks noChangeAspect="1" noChangeArrowheads="1"/>
          </p:cNvPicPr>
          <p:nvPr/>
        </p:nvPicPr>
        <p:blipFill>
          <a:blip r:embed="rId6"/>
          <a:srcRect/>
          <a:stretch>
            <a:fillRect/>
          </a:stretch>
        </p:blipFill>
        <p:spPr bwMode="auto">
          <a:xfrm>
            <a:off x="6851904" y="4212110"/>
            <a:ext cx="1219200" cy="1219200"/>
          </a:xfrm>
          <a:prstGeom prst="rect">
            <a:avLst/>
          </a:prstGeom>
          <a:noFill/>
        </p:spPr>
      </p:pic>
      <p:cxnSp>
        <p:nvCxnSpPr>
          <p:cNvPr id="33" name="Straight Arrow Connector 32">
            <a:extLst>
              <a:ext uri="{FF2B5EF4-FFF2-40B4-BE49-F238E27FC236}">
                <a16:creationId xmlns:a16="http://schemas.microsoft.com/office/drawing/2014/main" xmlns="" id="{63A43E33-1A54-40DE-8AB3-7217C4D54961}"/>
              </a:ext>
            </a:extLst>
          </p:cNvPr>
          <p:cNvCxnSpPr>
            <a:cxnSpLocks/>
          </p:cNvCxnSpPr>
          <p:nvPr/>
        </p:nvCxnSpPr>
        <p:spPr bwMode="auto">
          <a:xfrm flipV="1">
            <a:off x="6016596" y="3748813"/>
            <a:ext cx="80944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xmlns="" id="{96718E4A-E562-4328-9019-778D097C5E90}"/>
              </a:ext>
            </a:extLst>
          </p:cNvPr>
          <p:cNvCxnSpPr>
            <a:cxnSpLocks/>
          </p:cNvCxnSpPr>
          <p:nvPr/>
        </p:nvCxnSpPr>
        <p:spPr bwMode="auto">
          <a:xfrm>
            <a:off x="6001640" y="3913632"/>
            <a:ext cx="656872" cy="67770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41" name="Straight Arrow Connector 40">
            <a:extLst>
              <a:ext uri="{FF2B5EF4-FFF2-40B4-BE49-F238E27FC236}">
                <a16:creationId xmlns:a16="http://schemas.microsoft.com/office/drawing/2014/main" xmlns="" id="{3BF98883-2D82-4FF5-9C3C-0B2178040B77}"/>
              </a:ext>
            </a:extLst>
          </p:cNvPr>
          <p:cNvCxnSpPr>
            <a:cxnSpLocks/>
          </p:cNvCxnSpPr>
          <p:nvPr/>
        </p:nvCxnSpPr>
        <p:spPr bwMode="auto">
          <a:xfrm flipH="1" flipV="1">
            <a:off x="4696970" y="2243328"/>
            <a:ext cx="2014726" cy="871502"/>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xmlns=""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xmlns="" id="{B3D89377-D291-4A19-B19F-9B2B21703C99}"/>
              </a:ext>
            </a:extLst>
          </p:cNvPr>
          <p:cNvPicPr>
            <a:picLocks noChangeAspect="1" noChangeArrowheads="1"/>
          </p:cNvPicPr>
          <p:nvPr/>
        </p:nvPicPr>
        <p:blipFill>
          <a:blip r:embed="rId7"/>
          <a:srcRect/>
          <a:stretch>
            <a:fillRect/>
          </a:stretch>
        </p:blipFill>
        <p:spPr bwMode="auto">
          <a:xfrm>
            <a:off x="9860893" y="3300950"/>
            <a:ext cx="962025" cy="962025"/>
          </a:xfrm>
          <a:prstGeom prst="rect">
            <a:avLst/>
          </a:prstGeom>
          <a:noFill/>
        </p:spPr>
      </p:pic>
      <p:sp>
        <p:nvSpPr>
          <p:cNvPr id="27" name="TextBox 26">
            <a:extLst>
              <a:ext uri="{FF2B5EF4-FFF2-40B4-BE49-F238E27FC236}">
                <a16:creationId xmlns:a16="http://schemas.microsoft.com/office/drawing/2014/main" xmlns="" id="{24DA39E3-9696-4F0E-B146-6863E7330AB9}"/>
              </a:ext>
            </a:extLst>
          </p:cNvPr>
          <p:cNvSpPr txBox="1"/>
          <p:nvPr/>
        </p:nvSpPr>
        <p:spPr>
          <a:xfrm>
            <a:off x="8126345" y="550013"/>
            <a:ext cx="3839384" cy="1200329"/>
          </a:xfrm>
          <a:prstGeom prst="rect">
            <a:avLst/>
          </a:prstGeom>
          <a:noFill/>
        </p:spPr>
        <p:txBody>
          <a:bodyPr wrap="none" rtlCol="0">
            <a:spAutoFit/>
          </a:bodyPr>
          <a:lstStyle/>
          <a:p>
            <a:pPr algn="r"/>
            <a:r>
              <a:rPr lang="en-US" sz="3600" dirty="0">
                <a:solidFill>
                  <a:schemeClr val="accent6">
                    <a:lumMod val="75000"/>
                  </a:schemeClr>
                </a:solidFill>
              </a:rPr>
              <a:t>Notification is done</a:t>
            </a:r>
          </a:p>
          <a:p>
            <a:pPr algn="r"/>
            <a:r>
              <a:rPr lang="en-US" sz="3600" dirty="0">
                <a:solidFill>
                  <a:schemeClr val="accent6">
                    <a:lumMod val="75000"/>
                  </a:schemeClr>
                </a:solidFill>
              </a:rPr>
              <a:t>on the UI thread</a:t>
            </a:r>
          </a:p>
        </p:txBody>
      </p:sp>
      <p:pic>
        <p:nvPicPr>
          <p:cNvPr id="34" name="Picture 33" descr="C:\Documents and Settings\carcassi\Desktop\nuvola-1.0.tar\nuvola\128x128\apps\kcmkwm.png">
            <a:extLst>
              <a:ext uri="{FF2B5EF4-FFF2-40B4-BE49-F238E27FC236}">
                <a16:creationId xmlns:a16="http://schemas.microsoft.com/office/drawing/2014/main" xmlns="" id="{DB6E9D27-0473-48F5-8AEA-373DF4BFDD14}"/>
              </a:ext>
            </a:extLst>
          </p:cNvPr>
          <p:cNvPicPr>
            <a:picLocks noChangeAspect="1" noChangeArrowheads="1"/>
          </p:cNvPicPr>
          <p:nvPr/>
        </p:nvPicPr>
        <p:blipFill>
          <a:blip r:embed="rId2"/>
          <a:srcRect/>
          <a:stretch>
            <a:fillRect/>
          </a:stretch>
        </p:blipFill>
        <p:spPr bwMode="auto">
          <a:xfrm>
            <a:off x="9729976" y="4419601"/>
            <a:ext cx="1219200" cy="1219200"/>
          </a:xfrm>
          <a:prstGeom prst="rect">
            <a:avLst/>
          </a:prstGeom>
          <a:noFill/>
        </p:spPr>
      </p:pic>
      <p:cxnSp>
        <p:nvCxnSpPr>
          <p:cNvPr id="35" name="Straight Arrow Connector 34">
            <a:extLst>
              <a:ext uri="{FF2B5EF4-FFF2-40B4-BE49-F238E27FC236}">
                <a16:creationId xmlns:a16="http://schemas.microsoft.com/office/drawing/2014/main" xmlns="" id="{D205BBDF-85B7-4737-9F05-3514FE6B2D13}"/>
              </a:ext>
            </a:extLst>
          </p:cNvPr>
          <p:cNvCxnSpPr/>
          <p:nvPr/>
        </p:nvCxnSpPr>
        <p:spPr bwMode="auto">
          <a:xfrm rot="10800000" flipV="1">
            <a:off x="8328660" y="4949727"/>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3282818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6" name="Picture 2" descr="C:\Documents and Settings\carcassi\Desktop\nuvola-1.0.tar\nuvola\128x128\apps\edu_mathematics.png"/>
          <p:cNvPicPr>
            <a:picLocks noChangeAspect="1" noChangeArrowheads="1"/>
          </p:cNvPicPr>
          <p:nvPr/>
        </p:nvPicPr>
        <p:blipFill>
          <a:blip r:embed="rId3"/>
          <a:srcRect/>
          <a:stretch>
            <a:fillRect/>
          </a:stretch>
        </p:blipFill>
        <p:spPr bwMode="auto">
          <a:xfrm>
            <a:off x="4838700" y="3297710"/>
            <a:ext cx="990600" cy="9906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4"/>
          <a:srcRect/>
          <a:stretch>
            <a:fillRect/>
          </a:stretch>
        </p:blipFill>
        <p:spPr bwMode="auto">
          <a:xfrm flipH="1">
            <a:off x="3182112" y="2200430"/>
            <a:ext cx="914400" cy="9144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096512" y="3166645"/>
            <a:ext cx="569848" cy="576526"/>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8" name="Straight Arrow Connector 17"/>
          <p:cNvCxnSpPr/>
          <p:nvPr/>
        </p:nvCxnSpPr>
        <p:spPr bwMode="auto">
          <a:xfrm rot="10800000" flipV="1">
            <a:off x="8328660" y="3724430"/>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sp>
        <p:nvSpPr>
          <p:cNvPr id="25" name="TextBox 24"/>
          <p:cNvSpPr txBox="1"/>
          <p:nvPr/>
        </p:nvSpPr>
        <p:spPr>
          <a:xfrm>
            <a:off x="4738810" y="4334030"/>
            <a:ext cx="1277786" cy="584775"/>
          </a:xfrm>
          <a:prstGeom prst="rect">
            <a:avLst/>
          </a:prstGeom>
          <a:noFill/>
        </p:spPr>
        <p:txBody>
          <a:bodyPr wrap="none" rtlCol="0">
            <a:spAutoFit/>
          </a:bodyPr>
          <a:lstStyle/>
          <a:p>
            <a:pPr algn="ctr"/>
            <a:r>
              <a:rPr lang="en-US" sz="1600" b="1" dirty="0">
                <a:ln w="19050">
                  <a:noFill/>
                  <a:prstDash val="solid"/>
                </a:ln>
                <a:effectLst>
                  <a:outerShdw blurRad="50000" dist="50800" dir="7500000" algn="tl">
                    <a:srgbClr val="000000">
                      <a:shade val="5000"/>
                      <a:alpha val="35000"/>
                    </a:srgbClr>
                  </a:outerShdw>
                </a:effectLst>
              </a:rPr>
              <a:t>Background</a:t>
            </a:r>
            <a:br>
              <a:rPr lang="en-US" sz="1600" b="1" dirty="0">
                <a:ln w="19050">
                  <a:noFill/>
                  <a:prstDash val="solid"/>
                </a:ln>
                <a:effectLst>
                  <a:outerShdw blurRad="50000" dist="50800" dir="7500000" algn="tl">
                    <a:srgbClr val="000000">
                      <a:shade val="5000"/>
                      <a:alpha val="35000"/>
                    </a:srgbClr>
                  </a:outerShdw>
                </a:effectLst>
              </a:rPr>
            </a:br>
            <a:r>
              <a:rPr lang="en-US" sz="1600" b="1" dirty="0">
                <a:ln w="19050">
                  <a:noFill/>
                  <a:prstDash val="solid"/>
                </a:ln>
                <a:effectLst>
                  <a:outerShdw blurRad="50000" dist="50800" dir="7500000" algn="tl">
                    <a:srgbClr val="000000">
                      <a:shade val="5000"/>
                      <a:alpha val="35000"/>
                    </a:srgbClr>
                  </a:outerShdw>
                </a:effectLst>
              </a:rPr>
              <a:t>computation</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pic>
        <p:nvPicPr>
          <p:cNvPr id="31" name="Picture 4" descr="C:\Documents and Settings\carcassi\Desktop\nuvola-1.0.tar\nuvola\128x128\filesystems\trashcan_empty.png">
            <a:extLst>
              <a:ext uri="{FF2B5EF4-FFF2-40B4-BE49-F238E27FC236}">
                <a16:creationId xmlns:a16="http://schemas.microsoft.com/office/drawing/2014/main" xmlns="" id="{32AAD1CF-5888-4029-B2C1-CED676445560}"/>
              </a:ext>
            </a:extLst>
          </p:cNvPr>
          <p:cNvPicPr>
            <a:picLocks noChangeAspect="1" noChangeArrowheads="1"/>
          </p:cNvPicPr>
          <p:nvPr/>
        </p:nvPicPr>
        <p:blipFill>
          <a:blip r:embed="rId6"/>
          <a:srcRect/>
          <a:stretch>
            <a:fillRect/>
          </a:stretch>
        </p:blipFill>
        <p:spPr bwMode="auto">
          <a:xfrm>
            <a:off x="6851904" y="3114830"/>
            <a:ext cx="1219200" cy="1219200"/>
          </a:xfrm>
          <a:prstGeom prst="rect">
            <a:avLst/>
          </a:prstGeom>
          <a:noFill/>
        </p:spPr>
      </p:pic>
      <p:pic>
        <p:nvPicPr>
          <p:cNvPr id="32" name="Picture 4" descr="C:\Documents and Settings\carcassi\Desktop\nuvola-1.0.tar\nuvola\128x128\filesystems\trashcan_empty.png">
            <a:extLst>
              <a:ext uri="{FF2B5EF4-FFF2-40B4-BE49-F238E27FC236}">
                <a16:creationId xmlns:a16="http://schemas.microsoft.com/office/drawing/2014/main" xmlns="" id="{133387E1-9C6C-49AB-9B7E-8A529AC0E683}"/>
              </a:ext>
            </a:extLst>
          </p:cNvPr>
          <p:cNvPicPr>
            <a:picLocks noChangeAspect="1" noChangeArrowheads="1"/>
          </p:cNvPicPr>
          <p:nvPr/>
        </p:nvPicPr>
        <p:blipFill>
          <a:blip r:embed="rId6"/>
          <a:srcRect/>
          <a:stretch>
            <a:fillRect/>
          </a:stretch>
        </p:blipFill>
        <p:spPr bwMode="auto">
          <a:xfrm>
            <a:off x="6851904" y="4212110"/>
            <a:ext cx="1219200" cy="1219200"/>
          </a:xfrm>
          <a:prstGeom prst="rect">
            <a:avLst/>
          </a:prstGeom>
          <a:noFill/>
        </p:spPr>
      </p:pic>
      <p:cxnSp>
        <p:nvCxnSpPr>
          <p:cNvPr id="33" name="Straight Arrow Connector 32">
            <a:extLst>
              <a:ext uri="{FF2B5EF4-FFF2-40B4-BE49-F238E27FC236}">
                <a16:creationId xmlns:a16="http://schemas.microsoft.com/office/drawing/2014/main" xmlns="" id="{63A43E33-1A54-40DE-8AB3-7217C4D54961}"/>
              </a:ext>
            </a:extLst>
          </p:cNvPr>
          <p:cNvCxnSpPr>
            <a:cxnSpLocks/>
          </p:cNvCxnSpPr>
          <p:nvPr/>
        </p:nvCxnSpPr>
        <p:spPr bwMode="auto">
          <a:xfrm flipV="1">
            <a:off x="6016596" y="3748813"/>
            <a:ext cx="809440" cy="1"/>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xmlns="" id="{96718E4A-E562-4328-9019-778D097C5E90}"/>
              </a:ext>
            </a:extLst>
          </p:cNvPr>
          <p:cNvCxnSpPr>
            <a:cxnSpLocks/>
          </p:cNvCxnSpPr>
          <p:nvPr/>
        </p:nvCxnSpPr>
        <p:spPr bwMode="auto">
          <a:xfrm>
            <a:off x="6001640" y="3913632"/>
            <a:ext cx="656872" cy="67770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41" name="Straight Arrow Connector 40">
            <a:extLst>
              <a:ext uri="{FF2B5EF4-FFF2-40B4-BE49-F238E27FC236}">
                <a16:creationId xmlns:a16="http://schemas.microsoft.com/office/drawing/2014/main" xmlns="" id="{3BF98883-2D82-4FF5-9C3C-0B2178040B77}"/>
              </a:ext>
            </a:extLst>
          </p:cNvPr>
          <p:cNvCxnSpPr>
            <a:cxnSpLocks/>
          </p:cNvCxnSpPr>
          <p:nvPr/>
        </p:nvCxnSpPr>
        <p:spPr bwMode="auto">
          <a:xfrm flipH="1" flipV="1">
            <a:off x="4696970" y="2243328"/>
            <a:ext cx="2014726" cy="871502"/>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xmlns=""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xmlns="" id="{B3D89377-D291-4A19-B19F-9B2B21703C99}"/>
              </a:ext>
            </a:extLst>
          </p:cNvPr>
          <p:cNvPicPr>
            <a:picLocks noChangeAspect="1" noChangeArrowheads="1"/>
          </p:cNvPicPr>
          <p:nvPr/>
        </p:nvPicPr>
        <p:blipFill>
          <a:blip r:embed="rId7"/>
          <a:srcRect/>
          <a:stretch>
            <a:fillRect/>
          </a:stretch>
        </p:blipFill>
        <p:spPr bwMode="auto">
          <a:xfrm>
            <a:off x="9860893" y="3300950"/>
            <a:ext cx="962025" cy="962025"/>
          </a:xfrm>
          <a:prstGeom prst="rect">
            <a:avLst/>
          </a:prstGeom>
          <a:noFill/>
        </p:spPr>
      </p:pic>
      <p:sp>
        <p:nvSpPr>
          <p:cNvPr id="27" name="TextBox 26">
            <a:extLst>
              <a:ext uri="{FF2B5EF4-FFF2-40B4-BE49-F238E27FC236}">
                <a16:creationId xmlns:a16="http://schemas.microsoft.com/office/drawing/2014/main" xmlns="" id="{24DA39E3-9696-4F0E-B146-6863E7330AB9}"/>
              </a:ext>
            </a:extLst>
          </p:cNvPr>
          <p:cNvSpPr txBox="1"/>
          <p:nvPr/>
        </p:nvSpPr>
        <p:spPr>
          <a:xfrm>
            <a:off x="7862426" y="550013"/>
            <a:ext cx="4103303" cy="1200329"/>
          </a:xfrm>
          <a:prstGeom prst="rect">
            <a:avLst/>
          </a:prstGeom>
          <a:noFill/>
        </p:spPr>
        <p:txBody>
          <a:bodyPr wrap="none" rtlCol="0">
            <a:spAutoFit/>
          </a:bodyPr>
          <a:lstStyle/>
          <a:p>
            <a:pPr algn="r"/>
            <a:r>
              <a:rPr lang="en-US" sz="3600" dirty="0">
                <a:solidFill>
                  <a:schemeClr val="accent6">
                    <a:lumMod val="75000"/>
                  </a:schemeClr>
                </a:solidFill>
              </a:rPr>
              <a:t>Calculation starts on </a:t>
            </a:r>
            <a:br>
              <a:rPr lang="en-US" sz="3600" dirty="0">
                <a:solidFill>
                  <a:schemeClr val="accent6">
                    <a:lumMod val="75000"/>
                  </a:schemeClr>
                </a:solidFill>
              </a:rPr>
            </a:br>
            <a:r>
              <a:rPr lang="en-US" sz="3600" dirty="0">
                <a:solidFill>
                  <a:schemeClr val="accent6">
                    <a:lumMod val="75000"/>
                  </a:schemeClr>
                </a:solidFill>
              </a:rPr>
              <a:t>new values</a:t>
            </a:r>
          </a:p>
        </p:txBody>
      </p:sp>
      <p:pic>
        <p:nvPicPr>
          <p:cNvPr id="34" name="Picture 33" descr="C:\Documents and Settings\carcassi\Desktop\nuvola-1.0.tar\nuvola\128x128\apps\kcmkwm.png">
            <a:extLst>
              <a:ext uri="{FF2B5EF4-FFF2-40B4-BE49-F238E27FC236}">
                <a16:creationId xmlns:a16="http://schemas.microsoft.com/office/drawing/2014/main" xmlns="" id="{DB6E9D27-0473-48F5-8AEA-373DF4BFDD14}"/>
              </a:ext>
            </a:extLst>
          </p:cNvPr>
          <p:cNvPicPr>
            <a:picLocks noChangeAspect="1" noChangeArrowheads="1"/>
          </p:cNvPicPr>
          <p:nvPr/>
        </p:nvPicPr>
        <p:blipFill>
          <a:blip r:embed="rId2"/>
          <a:srcRect/>
          <a:stretch>
            <a:fillRect/>
          </a:stretch>
        </p:blipFill>
        <p:spPr bwMode="auto">
          <a:xfrm>
            <a:off x="9729976" y="4419601"/>
            <a:ext cx="1219200" cy="1219200"/>
          </a:xfrm>
          <a:prstGeom prst="rect">
            <a:avLst/>
          </a:prstGeom>
          <a:noFill/>
        </p:spPr>
      </p:pic>
      <p:cxnSp>
        <p:nvCxnSpPr>
          <p:cNvPr id="35" name="Straight Arrow Connector 34">
            <a:extLst>
              <a:ext uri="{FF2B5EF4-FFF2-40B4-BE49-F238E27FC236}">
                <a16:creationId xmlns:a16="http://schemas.microsoft.com/office/drawing/2014/main" xmlns="" id="{D205BBDF-85B7-4737-9F05-3514FE6B2D13}"/>
              </a:ext>
            </a:extLst>
          </p:cNvPr>
          <p:cNvCxnSpPr/>
          <p:nvPr/>
        </p:nvCxnSpPr>
        <p:spPr bwMode="auto">
          <a:xfrm rot="10800000" flipV="1">
            <a:off x="8328660" y="4949727"/>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2394750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6" name="Picture 2" descr="C:\Documents and Settings\carcassi\Desktop\nuvola-1.0.tar\nuvola\128x128\apps\edu_mathematics.png"/>
          <p:cNvPicPr>
            <a:picLocks noChangeAspect="1" noChangeArrowheads="1"/>
          </p:cNvPicPr>
          <p:nvPr/>
        </p:nvPicPr>
        <p:blipFill>
          <a:blip r:embed="rId3"/>
          <a:srcRect/>
          <a:stretch>
            <a:fillRect/>
          </a:stretch>
        </p:blipFill>
        <p:spPr bwMode="auto">
          <a:xfrm>
            <a:off x="4838700" y="3297710"/>
            <a:ext cx="990600" cy="9906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4"/>
          <a:srcRect/>
          <a:stretch>
            <a:fillRect/>
          </a:stretch>
        </p:blipFill>
        <p:spPr bwMode="auto">
          <a:xfrm flipH="1">
            <a:off x="3182112" y="2200430"/>
            <a:ext cx="914400" cy="9144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3" name="Straight Arrow Connector 12"/>
          <p:cNvCxnSpPr>
            <a:cxnSpLocks/>
          </p:cNvCxnSpPr>
          <p:nvPr/>
        </p:nvCxnSpPr>
        <p:spPr bwMode="auto">
          <a:xfrm>
            <a:off x="4096512" y="3166645"/>
            <a:ext cx="569848" cy="576526"/>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p:nvPr/>
        </p:nvCxnSpPr>
        <p:spPr bwMode="auto">
          <a:xfrm rot="10800000" flipV="1">
            <a:off x="8328660" y="3724430"/>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sp>
        <p:nvSpPr>
          <p:cNvPr id="25" name="TextBox 24"/>
          <p:cNvSpPr txBox="1"/>
          <p:nvPr/>
        </p:nvSpPr>
        <p:spPr>
          <a:xfrm>
            <a:off x="4738810" y="4334030"/>
            <a:ext cx="1277786" cy="584775"/>
          </a:xfrm>
          <a:prstGeom prst="rect">
            <a:avLst/>
          </a:prstGeom>
          <a:noFill/>
        </p:spPr>
        <p:txBody>
          <a:bodyPr wrap="none" rtlCol="0">
            <a:spAutoFit/>
          </a:bodyPr>
          <a:lstStyle/>
          <a:p>
            <a:pPr algn="ctr"/>
            <a:r>
              <a:rPr lang="en-US" sz="1600" b="1" dirty="0">
                <a:ln w="19050">
                  <a:noFill/>
                  <a:prstDash val="solid"/>
                </a:ln>
                <a:effectLst>
                  <a:outerShdw blurRad="50000" dist="50800" dir="7500000" algn="tl">
                    <a:srgbClr val="000000">
                      <a:shade val="5000"/>
                      <a:alpha val="35000"/>
                    </a:srgbClr>
                  </a:outerShdw>
                </a:effectLst>
              </a:rPr>
              <a:t>Background</a:t>
            </a:r>
            <a:br>
              <a:rPr lang="en-US" sz="1600" b="1" dirty="0">
                <a:ln w="19050">
                  <a:noFill/>
                  <a:prstDash val="solid"/>
                </a:ln>
                <a:effectLst>
                  <a:outerShdw blurRad="50000" dist="50800" dir="7500000" algn="tl">
                    <a:srgbClr val="000000">
                      <a:shade val="5000"/>
                      <a:alpha val="35000"/>
                    </a:srgbClr>
                  </a:outerShdw>
                </a:effectLst>
              </a:rPr>
            </a:br>
            <a:r>
              <a:rPr lang="en-US" sz="1600" b="1" dirty="0">
                <a:ln w="19050">
                  <a:noFill/>
                  <a:prstDash val="solid"/>
                </a:ln>
                <a:effectLst>
                  <a:outerShdw blurRad="50000" dist="50800" dir="7500000" algn="tl">
                    <a:srgbClr val="000000">
                      <a:shade val="5000"/>
                      <a:alpha val="35000"/>
                    </a:srgbClr>
                  </a:outerShdw>
                </a:effectLst>
              </a:rPr>
              <a:t>computation</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pic>
        <p:nvPicPr>
          <p:cNvPr id="31" name="Picture 4" descr="C:\Documents and Settings\carcassi\Desktop\nuvola-1.0.tar\nuvola\128x128\filesystems\trashcan_empty.png">
            <a:extLst>
              <a:ext uri="{FF2B5EF4-FFF2-40B4-BE49-F238E27FC236}">
                <a16:creationId xmlns:a16="http://schemas.microsoft.com/office/drawing/2014/main" xmlns="" id="{32AAD1CF-5888-4029-B2C1-CED676445560}"/>
              </a:ext>
            </a:extLst>
          </p:cNvPr>
          <p:cNvPicPr>
            <a:picLocks noChangeAspect="1" noChangeArrowheads="1"/>
          </p:cNvPicPr>
          <p:nvPr/>
        </p:nvPicPr>
        <p:blipFill>
          <a:blip r:embed="rId6"/>
          <a:srcRect/>
          <a:stretch>
            <a:fillRect/>
          </a:stretch>
        </p:blipFill>
        <p:spPr bwMode="auto">
          <a:xfrm>
            <a:off x="6851904" y="3114830"/>
            <a:ext cx="1219200" cy="1219200"/>
          </a:xfrm>
          <a:prstGeom prst="rect">
            <a:avLst/>
          </a:prstGeom>
          <a:noFill/>
        </p:spPr>
      </p:pic>
      <p:pic>
        <p:nvPicPr>
          <p:cNvPr id="32" name="Picture 4" descr="C:\Documents and Settings\carcassi\Desktop\nuvola-1.0.tar\nuvola\128x128\filesystems\trashcan_empty.png">
            <a:extLst>
              <a:ext uri="{FF2B5EF4-FFF2-40B4-BE49-F238E27FC236}">
                <a16:creationId xmlns:a16="http://schemas.microsoft.com/office/drawing/2014/main" xmlns="" id="{133387E1-9C6C-49AB-9B7E-8A529AC0E683}"/>
              </a:ext>
            </a:extLst>
          </p:cNvPr>
          <p:cNvPicPr>
            <a:picLocks noChangeAspect="1" noChangeArrowheads="1"/>
          </p:cNvPicPr>
          <p:nvPr/>
        </p:nvPicPr>
        <p:blipFill>
          <a:blip r:embed="rId6"/>
          <a:srcRect/>
          <a:stretch>
            <a:fillRect/>
          </a:stretch>
        </p:blipFill>
        <p:spPr bwMode="auto">
          <a:xfrm>
            <a:off x="6851904" y="4212110"/>
            <a:ext cx="1219200" cy="1219200"/>
          </a:xfrm>
          <a:prstGeom prst="rect">
            <a:avLst/>
          </a:prstGeom>
          <a:noFill/>
        </p:spPr>
      </p:pic>
      <p:cxnSp>
        <p:nvCxnSpPr>
          <p:cNvPr id="33" name="Straight Arrow Connector 32">
            <a:extLst>
              <a:ext uri="{FF2B5EF4-FFF2-40B4-BE49-F238E27FC236}">
                <a16:creationId xmlns:a16="http://schemas.microsoft.com/office/drawing/2014/main" xmlns="" id="{63A43E33-1A54-40DE-8AB3-7217C4D54961}"/>
              </a:ext>
            </a:extLst>
          </p:cNvPr>
          <p:cNvCxnSpPr>
            <a:cxnSpLocks/>
          </p:cNvCxnSpPr>
          <p:nvPr/>
        </p:nvCxnSpPr>
        <p:spPr bwMode="auto">
          <a:xfrm flipV="1">
            <a:off x="6016596" y="3748813"/>
            <a:ext cx="80944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xmlns="" id="{96718E4A-E562-4328-9019-778D097C5E90}"/>
              </a:ext>
            </a:extLst>
          </p:cNvPr>
          <p:cNvCxnSpPr>
            <a:cxnSpLocks/>
          </p:cNvCxnSpPr>
          <p:nvPr/>
        </p:nvCxnSpPr>
        <p:spPr bwMode="auto">
          <a:xfrm>
            <a:off x="6001640" y="3913632"/>
            <a:ext cx="656872" cy="67770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41" name="Straight Arrow Connector 40">
            <a:extLst>
              <a:ext uri="{FF2B5EF4-FFF2-40B4-BE49-F238E27FC236}">
                <a16:creationId xmlns:a16="http://schemas.microsoft.com/office/drawing/2014/main" xmlns="" id="{3BF98883-2D82-4FF5-9C3C-0B2178040B77}"/>
              </a:ext>
            </a:extLst>
          </p:cNvPr>
          <p:cNvCxnSpPr>
            <a:cxnSpLocks/>
          </p:cNvCxnSpPr>
          <p:nvPr/>
        </p:nvCxnSpPr>
        <p:spPr bwMode="auto">
          <a:xfrm flipH="1" flipV="1">
            <a:off x="4696970" y="2243328"/>
            <a:ext cx="2014726" cy="871502"/>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xmlns=""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xmlns="" id="{B3D89377-D291-4A19-B19F-9B2B21703C99}"/>
              </a:ext>
            </a:extLst>
          </p:cNvPr>
          <p:cNvPicPr>
            <a:picLocks noChangeAspect="1" noChangeArrowheads="1"/>
          </p:cNvPicPr>
          <p:nvPr/>
        </p:nvPicPr>
        <p:blipFill>
          <a:blip r:embed="rId7"/>
          <a:srcRect/>
          <a:stretch>
            <a:fillRect/>
          </a:stretch>
        </p:blipFill>
        <p:spPr bwMode="auto">
          <a:xfrm>
            <a:off x="9860893" y="3300950"/>
            <a:ext cx="962025" cy="962025"/>
          </a:xfrm>
          <a:prstGeom prst="rect">
            <a:avLst/>
          </a:prstGeom>
          <a:noFill/>
        </p:spPr>
      </p:pic>
      <p:sp>
        <p:nvSpPr>
          <p:cNvPr id="27" name="TextBox 26">
            <a:extLst>
              <a:ext uri="{FF2B5EF4-FFF2-40B4-BE49-F238E27FC236}">
                <a16:creationId xmlns:a16="http://schemas.microsoft.com/office/drawing/2014/main" xmlns="" id="{24DA39E3-9696-4F0E-B146-6863E7330AB9}"/>
              </a:ext>
            </a:extLst>
          </p:cNvPr>
          <p:cNvSpPr txBox="1"/>
          <p:nvPr/>
        </p:nvSpPr>
        <p:spPr>
          <a:xfrm>
            <a:off x="6850674" y="550013"/>
            <a:ext cx="5115055" cy="1200329"/>
          </a:xfrm>
          <a:prstGeom prst="rect">
            <a:avLst/>
          </a:prstGeom>
          <a:noFill/>
        </p:spPr>
        <p:txBody>
          <a:bodyPr wrap="none" rtlCol="0">
            <a:spAutoFit/>
          </a:bodyPr>
          <a:lstStyle/>
          <a:p>
            <a:pPr algn="r"/>
            <a:r>
              <a:rPr lang="en-US" sz="3600" dirty="0">
                <a:solidFill>
                  <a:schemeClr val="accent6">
                    <a:lumMod val="75000"/>
                  </a:schemeClr>
                </a:solidFill>
              </a:rPr>
              <a:t>Notification of latest value</a:t>
            </a:r>
          </a:p>
          <a:p>
            <a:pPr algn="r"/>
            <a:r>
              <a:rPr lang="en-US" sz="3600" dirty="0">
                <a:solidFill>
                  <a:schemeClr val="accent6">
                    <a:lumMod val="75000"/>
                  </a:schemeClr>
                </a:solidFill>
              </a:rPr>
              <a:t>on the UI thread</a:t>
            </a:r>
          </a:p>
        </p:txBody>
      </p:sp>
      <p:pic>
        <p:nvPicPr>
          <p:cNvPr id="34" name="Picture 33" descr="C:\Documents and Settings\carcassi\Desktop\nuvola-1.0.tar\nuvola\128x128\apps\kcmkwm.png">
            <a:extLst>
              <a:ext uri="{FF2B5EF4-FFF2-40B4-BE49-F238E27FC236}">
                <a16:creationId xmlns:a16="http://schemas.microsoft.com/office/drawing/2014/main" xmlns="" id="{DB6E9D27-0473-48F5-8AEA-373DF4BFDD14}"/>
              </a:ext>
            </a:extLst>
          </p:cNvPr>
          <p:cNvPicPr>
            <a:picLocks noChangeAspect="1" noChangeArrowheads="1"/>
          </p:cNvPicPr>
          <p:nvPr/>
        </p:nvPicPr>
        <p:blipFill>
          <a:blip r:embed="rId2"/>
          <a:srcRect/>
          <a:stretch>
            <a:fillRect/>
          </a:stretch>
        </p:blipFill>
        <p:spPr bwMode="auto">
          <a:xfrm>
            <a:off x="9729976" y="4419601"/>
            <a:ext cx="1219200" cy="1219200"/>
          </a:xfrm>
          <a:prstGeom prst="rect">
            <a:avLst/>
          </a:prstGeom>
          <a:noFill/>
        </p:spPr>
      </p:pic>
      <p:cxnSp>
        <p:nvCxnSpPr>
          <p:cNvPr id="35" name="Straight Arrow Connector 34">
            <a:extLst>
              <a:ext uri="{FF2B5EF4-FFF2-40B4-BE49-F238E27FC236}">
                <a16:creationId xmlns:a16="http://schemas.microsoft.com/office/drawing/2014/main" xmlns="" id="{D205BBDF-85B7-4737-9F05-3514FE6B2D13}"/>
              </a:ext>
            </a:extLst>
          </p:cNvPr>
          <p:cNvCxnSpPr/>
          <p:nvPr/>
        </p:nvCxnSpPr>
        <p:spPr bwMode="auto">
          <a:xfrm rot="10800000" flipV="1">
            <a:off x="8328660" y="4949727"/>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3725321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CCF279-F178-4B1F-BA08-CA925DDE3340}"/>
              </a:ext>
            </a:extLst>
          </p:cNvPr>
          <p:cNvSpPr>
            <a:spLocks noGrp="1"/>
          </p:cNvSpPr>
          <p:nvPr>
            <p:ph type="title"/>
          </p:nvPr>
        </p:nvSpPr>
        <p:spPr/>
        <p:txBody>
          <a:bodyPr/>
          <a:lstStyle/>
          <a:p>
            <a:r>
              <a:rPr lang="en-US" dirty="0"/>
              <a:t>Flexible pipeline</a:t>
            </a:r>
          </a:p>
        </p:txBody>
      </p:sp>
      <p:sp>
        <p:nvSpPr>
          <p:cNvPr id="3" name="Content Placeholder 2">
            <a:extLst>
              <a:ext uri="{FF2B5EF4-FFF2-40B4-BE49-F238E27FC236}">
                <a16:creationId xmlns:a16="http://schemas.microsoft.com/office/drawing/2014/main" xmlns="" id="{A095F5DB-E3E6-48B8-88B2-A6598739962D}"/>
              </a:ext>
            </a:extLst>
          </p:cNvPr>
          <p:cNvSpPr>
            <a:spLocks noGrp="1"/>
          </p:cNvSpPr>
          <p:nvPr>
            <p:ph idx="1"/>
          </p:nvPr>
        </p:nvSpPr>
        <p:spPr/>
        <p:txBody>
          <a:bodyPr>
            <a:normAutofit fontScale="92500" lnSpcReduction="20000"/>
          </a:bodyPr>
          <a:lstStyle/>
          <a:p>
            <a:r>
              <a:rPr lang="en-US" dirty="0"/>
              <a:t>The </a:t>
            </a:r>
            <a:r>
              <a:rPr lang="en-US" dirty="0" err="1"/>
              <a:t>GPClient</a:t>
            </a:r>
            <a:r>
              <a:rPr lang="en-US" dirty="0"/>
              <a:t> allows the creation of flexible pipelines that combine notifications from various source (e.g. multiple EPICS channels, services, UI, …) into a well controlled stream</a:t>
            </a:r>
          </a:p>
          <a:p>
            <a:pPr lvl="1"/>
            <a:r>
              <a:rPr lang="en-US" dirty="0"/>
              <a:t>This is important because if each processing piece has its own queuing, background thread, </a:t>
            </a:r>
            <a:r>
              <a:rPr lang="en-US" dirty="0" err="1"/>
              <a:t>etc</a:t>
            </a:r>
            <a:r>
              <a:rPr lang="en-US" dirty="0"/>
              <a:t> it becomes very hard to coordinate them</a:t>
            </a:r>
          </a:p>
          <a:p>
            <a:r>
              <a:rPr lang="en-US" dirty="0"/>
              <a:t>The idea is to work on a customizable framework that covers multiple use cases instead of one pipeline for each application</a:t>
            </a:r>
          </a:p>
          <a:p>
            <a:pPr lvl="1"/>
            <a:r>
              <a:rPr lang="en-US" dirty="0"/>
              <a:t>It allows to use the same knowledge/testing/features in different setups</a:t>
            </a:r>
          </a:p>
          <a:p>
            <a:r>
              <a:rPr lang="en-US" dirty="0"/>
              <a:t>Putting all events in a single processing engine is necessary to handle them correctly and efficiently as a whole</a:t>
            </a:r>
          </a:p>
          <a:p>
            <a:pPr lvl="1"/>
            <a:r>
              <a:rPr lang="en-US" dirty="0"/>
              <a:t>If you have a widget that displays the values of a list of channels taken from a database filtered by the user, you have 3 sources of events that need to be coordinated (i.e. you need to define what happens if an event of one arrives while the pipeline for another is still processing)</a:t>
            </a:r>
          </a:p>
        </p:txBody>
      </p:sp>
    </p:spTree>
    <p:extLst>
      <p:ext uri="{BB962C8B-B14F-4D97-AF65-F5344CB8AC3E}">
        <p14:creationId xmlns:p14="http://schemas.microsoft.com/office/powerpoint/2010/main" val="154361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BF568-A437-4B90-98C0-4989EAE314D1}"/>
              </a:ext>
            </a:extLst>
          </p:cNvPr>
          <p:cNvSpPr>
            <a:spLocks noGrp="1"/>
          </p:cNvSpPr>
          <p:nvPr>
            <p:ph type="title"/>
          </p:nvPr>
        </p:nvSpPr>
        <p:spPr/>
        <p:txBody>
          <a:bodyPr/>
          <a:lstStyle/>
          <a:p>
            <a:r>
              <a:rPr lang="en-US" dirty="0"/>
              <a:t>Example 1</a:t>
            </a:r>
          </a:p>
        </p:txBody>
      </p:sp>
      <p:sp>
        <p:nvSpPr>
          <p:cNvPr id="3" name="Text Placeholder 2">
            <a:extLst>
              <a:ext uri="{FF2B5EF4-FFF2-40B4-BE49-F238E27FC236}">
                <a16:creationId xmlns:a16="http://schemas.microsoft.com/office/drawing/2014/main" xmlns="" id="{7A0D7A2E-D772-480E-9998-651DE339BC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99461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A58AF1-5BB6-426B-88FE-5F93CF8DBF76}"/>
              </a:ext>
            </a:extLst>
          </p:cNvPr>
          <p:cNvSpPr>
            <a:spLocks noGrp="1"/>
          </p:cNvSpPr>
          <p:nvPr>
            <p:ph type="title"/>
          </p:nvPr>
        </p:nvSpPr>
        <p:spPr/>
        <p:txBody>
          <a:bodyPr/>
          <a:lstStyle/>
          <a:p>
            <a:r>
              <a:rPr lang="en-US" dirty="0"/>
              <a:t>Example 1a</a:t>
            </a:r>
            <a:endParaRPr lang="en-US" dirty="0"/>
          </a:p>
        </p:txBody>
      </p:sp>
      <p:sp>
        <p:nvSpPr>
          <p:cNvPr id="3" name="Content Placeholder 2">
            <a:extLst>
              <a:ext uri="{FF2B5EF4-FFF2-40B4-BE49-F238E27FC236}">
                <a16:creationId xmlns:a16="http://schemas.microsoft.com/office/drawing/2014/main" xmlns="" id="{3EF60512-6FF2-4913-8F04-13093AB9B9F1}"/>
              </a:ext>
            </a:extLst>
          </p:cNvPr>
          <p:cNvSpPr>
            <a:spLocks noGrp="1"/>
          </p:cNvSpPr>
          <p:nvPr>
            <p:ph idx="1"/>
          </p:nvPr>
        </p:nvSpPr>
        <p:spPr/>
        <p:txBody>
          <a:bodyPr/>
          <a:lstStyle/>
          <a:p>
            <a:r>
              <a:rPr lang="en-US" dirty="0"/>
              <a:t>Add a connection timeout while reading a channel. To test, use channel sim://delayedConnectionChannel(2, "</a:t>
            </a:r>
            <a:r>
              <a:rPr lang="en-US" dirty="0" err="1"/>
              <a:t>init</a:t>
            </a:r>
            <a:r>
              <a:rPr lang="en-US" dirty="0"/>
              <a:t>") which will connect with a two-second delay and then send the string value "</a:t>
            </a:r>
            <a:r>
              <a:rPr lang="en-US" dirty="0" err="1"/>
              <a:t>init</a:t>
            </a:r>
            <a:r>
              <a:rPr lang="en-US" dirty="0"/>
              <a:t>"</a:t>
            </a:r>
          </a:p>
        </p:txBody>
      </p:sp>
    </p:spTree>
    <p:extLst>
      <p:ext uri="{BB962C8B-B14F-4D97-AF65-F5344CB8AC3E}">
        <p14:creationId xmlns:p14="http://schemas.microsoft.com/office/powerpoint/2010/main" val="3672273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BF568-A437-4B90-98C0-4989EAE314D1}"/>
              </a:ext>
            </a:extLst>
          </p:cNvPr>
          <p:cNvSpPr>
            <a:spLocks noGrp="1"/>
          </p:cNvSpPr>
          <p:nvPr>
            <p:ph type="title"/>
          </p:nvPr>
        </p:nvSpPr>
        <p:spPr/>
        <p:txBody>
          <a:bodyPr/>
          <a:lstStyle/>
          <a:p>
            <a:r>
              <a:rPr lang="en-US" dirty="0"/>
              <a:t>Client-side rate and notifications</a:t>
            </a:r>
          </a:p>
        </p:txBody>
      </p:sp>
      <p:sp>
        <p:nvSpPr>
          <p:cNvPr id="3" name="Text Placeholder 2">
            <a:extLst>
              <a:ext uri="{FF2B5EF4-FFF2-40B4-BE49-F238E27FC236}">
                <a16:creationId xmlns:a16="http://schemas.microsoft.com/office/drawing/2014/main" xmlns="" id="{7A0D7A2E-D772-480E-9998-651DE339BC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91677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CCF279-F178-4B1F-BA08-CA925DDE3340}"/>
              </a:ext>
            </a:extLst>
          </p:cNvPr>
          <p:cNvSpPr>
            <a:spLocks noGrp="1"/>
          </p:cNvSpPr>
          <p:nvPr>
            <p:ph type="title"/>
          </p:nvPr>
        </p:nvSpPr>
        <p:spPr/>
        <p:txBody>
          <a:bodyPr/>
          <a:lstStyle/>
          <a:p>
            <a:r>
              <a:rPr lang="en-US" dirty="0"/>
              <a:t>Client-side rate and notifications</a:t>
            </a:r>
          </a:p>
        </p:txBody>
      </p:sp>
      <p:sp>
        <p:nvSpPr>
          <p:cNvPr id="3" name="Content Placeholder 2">
            <a:extLst>
              <a:ext uri="{FF2B5EF4-FFF2-40B4-BE49-F238E27FC236}">
                <a16:creationId xmlns:a16="http://schemas.microsoft.com/office/drawing/2014/main" xmlns="" id="{A095F5DB-E3E6-48B8-88B2-A6598739962D}"/>
              </a:ext>
            </a:extLst>
          </p:cNvPr>
          <p:cNvSpPr>
            <a:spLocks noGrp="1"/>
          </p:cNvSpPr>
          <p:nvPr>
            <p:ph idx="1"/>
          </p:nvPr>
        </p:nvSpPr>
        <p:spPr/>
        <p:txBody>
          <a:bodyPr>
            <a:normAutofit/>
          </a:bodyPr>
          <a:lstStyle/>
          <a:p>
            <a:r>
              <a:rPr lang="en-US" dirty="0"/>
              <a:t>There are 3 key features that interact with your callbacks and allow you to write real-time clients that behave correctly</a:t>
            </a:r>
          </a:p>
          <a:p>
            <a:pPr lvl="1"/>
            <a:r>
              <a:rPr lang="en-US" dirty="0"/>
              <a:t>Rate throttling: this makes sure that you won’t get a notification rate that is too much for your client to handle (e.g. your client is temporarily busy, the event rate will slow down)</a:t>
            </a:r>
          </a:p>
          <a:p>
            <a:pPr lvl="1"/>
            <a:r>
              <a:rPr lang="en-US" dirty="0"/>
              <a:t>Rate limiting: this makes sure that you won’t get a notification rate that is too fast for your client to be useful (e.g. your client is a UI and there is no point in processing data faster than 50 Hz)</a:t>
            </a:r>
          </a:p>
          <a:p>
            <a:pPr lvl="1"/>
            <a:r>
              <a:rPr lang="en-US" dirty="0"/>
              <a:t>Notification thread: this makes sure that you will get notified on the thread or thread pool you need (e.g. you need to be notified on the UI thread)</a:t>
            </a:r>
          </a:p>
          <a:p>
            <a:r>
              <a:rPr lang="en-US" dirty="0"/>
              <a:t>These three features work together, let’s see how</a:t>
            </a:r>
          </a:p>
        </p:txBody>
      </p:sp>
    </p:spTree>
    <p:extLst>
      <p:ext uri="{BB962C8B-B14F-4D97-AF65-F5344CB8AC3E}">
        <p14:creationId xmlns:p14="http://schemas.microsoft.com/office/powerpoint/2010/main" val="1701288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985658-F400-4CB3-94AE-C3365C8B05C4}"/>
              </a:ext>
            </a:extLst>
          </p:cNvPr>
          <p:cNvSpPr>
            <a:spLocks noGrp="1"/>
          </p:cNvSpPr>
          <p:nvPr>
            <p:ph type="title"/>
          </p:nvPr>
        </p:nvSpPr>
        <p:spPr/>
        <p:txBody>
          <a:bodyPr/>
          <a:lstStyle/>
          <a:p>
            <a:r>
              <a:rPr lang="en-US" dirty="0"/>
              <a:t>Event lagging</a:t>
            </a:r>
          </a:p>
        </p:txBody>
      </p:sp>
      <p:sp>
        <p:nvSpPr>
          <p:cNvPr id="3" name="Content Placeholder 2">
            <a:extLst>
              <a:ext uri="{FF2B5EF4-FFF2-40B4-BE49-F238E27FC236}">
                <a16:creationId xmlns:a16="http://schemas.microsoft.com/office/drawing/2014/main" xmlns="" id="{DABE091C-811E-4A74-907E-1D6D56A7D2AC}"/>
              </a:ext>
            </a:extLst>
          </p:cNvPr>
          <p:cNvSpPr>
            <a:spLocks noGrp="1"/>
          </p:cNvSpPr>
          <p:nvPr>
            <p:ph idx="1"/>
          </p:nvPr>
        </p:nvSpPr>
        <p:spPr/>
        <p:txBody>
          <a:bodyPr>
            <a:normAutofit fontScale="92500" lnSpcReduction="10000"/>
          </a:bodyPr>
          <a:lstStyle/>
          <a:p>
            <a:r>
              <a:rPr lang="en-US" dirty="0"/>
              <a:t>A typical badly written EPICS UI client may behave like this:</a:t>
            </a:r>
          </a:p>
          <a:p>
            <a:pPr lvl="1"/>
            <a:r>
              <a:rPr lang="en-US" dirty="0"/>
              <a:t>Connects to the library and every event that comes in results in a UI refresh</a:t>
            </a:r>
          </a:p>
          <a:p>
            <a:pPr lvl="1"/>
            <a:r>
              <a:rPr lang="en-US" dirty="0"/>
              <a:t>A burst of notifications comes in</a:t>
            </a:r>
          </a:p>
          <a:p>
            <a:pPr lvl="1"/>
            <a:r>
              <a:rPr lang="en-US" dirty="0"/>
              <a:t>The burst is too fast for the client to handle, so events start queuing</a:t>
            </a:r>
          </a:p>
          <a:p>
            <a:pPr lvl="1"/>
            <a:r>
              <a:rPr lang="en-US" dirty="0"/>
              <a:t>The data displayed by the UI starts being stale (e.g. half a minute behind)</a:t>
            </a:r>
          </a:p>
          <a:p>
            <a:pPr lvl="1"/>
            <a:r>
              <a:rPr lang="en-US" dirty="0"/>
              <a:t>The queues start failing in an unpredictable ways</a:t>
            </a:r>
          </a:p>
          <a:p>
            <a:r>
              <a:rPr lang="en-US" dirty="0"/>
              <a:t>That is: exactly when you need your monitoring tool the most (e.g. when there is a lot of stuff going on) it behaves poorly</a:t>
            </a:r>
          </a:p>
          <a:p>
            <a:r>
              <a:rPr lang="en-US" b="1" dirty="0"/>
              <a:t>Writing a good EPICS client means understanding what happens in these conditions</a:t>
            </a:r>
            <a:endParaRPr lang="en-US" dirty="0"/>
          </a:p>
          <a:p>
            <a:pPr lvl="1"/>
            <a:r>
              <a:rPr lang="en-US" dirty="0"/>
              <a:t>The </a:t>
            </a:r>
            <a:r>
              <a:rPr lang="en-US" dirty="0" err="1"/>
              <a:t>GPClient</a:t>
            </a:r>
            <a:r>
              <a:rPr lang="en-US" dirty="0"/>
              <a:t>, if used correctly, will help handle these conditions without writing extra code</a:t>
            </a:r>
          </a:p>
        </p:txBody>
      </p:sp>
    </p:spTree>
    <p:extLst>
      <p:ext uri="{BB962C8B-B14F-4D97-AF65-F5344CB8AC3E}">
        <p14:creationId xmlns:p14="http://schemas.microsoft.com/office/powerpoint/2010/main" val="3333737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D292E-8C36-40E5-86A0-CE63C7219D09}"/>
              </a:ext>
            </a:extLst>
          </p:cNvPr>
          <p:cNvSpPr>
            <a:spLocks noGrp="1"/>
          </p:cNvSpPr>
          <p:nvPr>
            <p:ph type="title"/>
          </p:nvPr>
        </p:nvSpPr>
        <p:spPr/>
        <p:txBody>
          <a:bodyPr/>
          <a:lstStyle/>
          <a:p>
            <a:r>
              <a:rPr lang="en-US" dirty="0"/>
              <a:t>Rate throttling</a:t>
            </a:r>
          </a:p>
        </p:txBody>
      </p:sp>
      <p:sp>
        <p:nvSpPr>
          <p:cNvPr id="3" name="Content Placeholder 2">
            <a:extLst>
              <a:ext uri="{FF2B5EF4-FFF2-40B4-BE49-F238E27FC236}">
                <a16:creationId xmlns:a16="http://schemas.microsoft.com/office/drawing/2014/main" xmlns="" id="{C2D63495-745C-49B2-9999-F70DCE856A10}"/>
              </a:ext>
            </a:extLst>
          </p:cNvPr>
          <p:cNvSpPr>
            <a:spLocks noGrp="1"/>
          </p:cNvSpPr>
          <p:nvPr>
            <p:ph idx="1"/>
          </p:nvPr>
        </p:nvSpPr>
        <p:spPr/>
        <p:txBody>
          <a:bodyPr>
            <a:normAutofit/>
          </a:bodyPr>
          <a:lstStyle/>
          <a:p>
            <a:r>
              <a:rPr lang="en-US" dirty="0"/>
              <a:t>Rate throttling means that a new event is not sent (in fact, is not even prepared) before the old event was finished</a:t>
            </a:r>
          </a:p>
          <a:p>
            <a:pPr lvl="1"/>
            <a:r>
              <a:rPr lang="en-US" dirty="0"/>
              <a:t>If your client is temporarily slowed down, you get fewer events so that you can </a:t>
            </a:r>
            <a:r>
              <a:rPr lang="en-US" b="1" dirty="0"/>
              <a:t>catch up</a:t>
            </a:r>
          </a:p>
          <a:p>
            <a:pPr lvl="1"/>
            <a:r>
              <a:rPr lang="en-US" b="1" dirty="0"/>
              <a:t>Events are serialized </a:t>
            </a:r>
            <a:r>
              <a:rPr lang="en-US" dirty="0"/>
              <a:t>(i.e. come one after the other, not written on disk), which avoids a whole class of race conditions</a:t>
            </a:r>
          </a:p>
          <a:p>
            <a:pPr lvl="1"/>
            <a:r>
              <a:rPr lang="en-US" dirty="0"/>
              <a:t>During a notification, all background processing is suspended (i.e. new events are simply queued in the collectors) so </a:t>
            </a:r>
            <a:r>
              <a:rPr lang="en-US" b="1" dirty="0"/>
              <a:t>only processing that actually results in a notification ever occurs</a:t>
            </a:r>
          </a:p>
          <a:p>
            <a:r>
              <a:rPr lang="en-US" dirty="0"/>
              <a:t>The default is to skip the intermediate events. Later we see how this can be changed/customized</a:t>
            </a:r>
          </a:p>
        </p:txBody>
      </p:sp>
    </p:spTree>
    <p:extLst>
      <p:ext uri="{BB962C8B-B14F-4D97-AF65-F5344CB8AC3E}">
        <p14:creationId xmlns:p14="http://schemas.microsoft.com/office/powerpoint/2010/main" val="3438098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CEC1A-D542-44F0-AF38-A445FCB245AF}"/>
              </a:ext>
            </a:extLst>
          </p:cNvPr>
          <p:cNvSpPr>
            <a:spLocks noGrp="1"/>
          </p:cNvSpPr>
          <p:nvPr>
            <p:ph type="title"/>
          </p:nvPr>
        </p:nvSpPr>
        <p:spPr/>
        <p:txBody>
          <a:bodyPr/>
          <a:lstStyle/>
          <a:p>
            <a:r>
              <a:rPr lang="en-US" dirty="0"/>
              <a:t>What is the Generic Purpose Client?</a:t>
            </a:r>
          </a:p>
        </p:txBody>
      </p:sp>
      <p:sp>
        <p:nvSpPr>
          <p:cNvPr id="3" name="Content Placeholder 2">
            <a:extLst>
              <a:ext uri="{FF2B5EF4-FFF2-40B4-BE49-F238E27FC236}">
                <a16:creationId xmlns:a16="http://schemas.microsoft.com/office/drawing/2014/main" xmlns="" id="{9DE45ADC-3FD7-4A0A-9E01-53BBB0D4C6AE}"/>
              </a:ext>
            </a:extLst>
          </p:cNvPr>
          <p:cNvSpPr>
            <a:spLocks noGrp="1"/>
          </p:cNvSpPr>
          <p:nvPr>
            <p:ph idx="1"/>
          </p:nvPr>
        </p:nvSpPr>
        <p:spPr/>
        <p:txBody>
          <a:bodyPr/>
          <a:lstStyle/>
          <a:p>
            <a:r>
              <a:rPr lang="en-US" dirty="0"/>
              <a:t>It’s a better version of </a:t>
            </a:r>
            <a:r>
              <a:rPr lang="en-US" dirty="0" err="1"/>
              <a:t>pvmanager</a:t>
            </a:r>
            <a:r>
              <a:rPr lang="en-US" dirty="0"/>
              <a:t>/</a:t>
            </a:r>
            <a:r>
              <a:rPr lang="en-US" dirty="0" err="1"/>
              <a:t>diirt</a:t>
            </a:r>
            <a:endParaRPr lang="en-US" dirty="0"/>
          </a:p>
          <a:p>
            <a:pPr lvl="1"/>
            <a:r>
              <a:rPr lang="en-US" dirty="0"/>
              <a:t>Client library to be used when writing a generic purpose application, that does not particularly care about protocol details and does not need an ad-hoc caching and synchronization model</a:t>
            </a:r>
          </a:p>
          <a:p>
            <a:pPr lvl="1"/>
            <a:r>
              <a:rPr lang="en-US" dirty="0"/>
              <a:t>It’s a redesign based on the past experience: we kept what was working, removed the parts of the architecture that we never actually used and better generalized the parts that were </a:t>
            </a:r>
            <a:r>
              <a:rPr lang="en-US" dirty="0" smtClean="0"/>
              <a:t>used</a:t>
            </a:r>
            <a:endParaRPr lang="en-US" dirty="0"/>
          </a:p>
        </p:txBody>
      </p:sp>
    </p:spTree>
    <p:extLst>
      <p:ext uri="{BB962C8B-B14F-4D97-AF65-F5344CB8AC3E}">
        <p14:creationId xmlns:p14="http://schemas.microsoft.com/office/powerpoint/2010/main" val="2949623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BF568-A437-4B90-98C0-4989EAE314D1}"/>
              </a:ext>
            </a:extLst>
          </p:cNvPr>
          <p:cNvSpPr>
            <a:spLocks noGrp="1"/>
          </p:cNvSpPr>
          <p:nvPr>
            <p:ph type="title"/>
          </p:nvPr>
        </p:nvSpPr>
        <p:spPr/>
        <p:txBody>
          <a:bodyPr/>
          <a:lstStyle/>
          <a:p>
            <a:r>
              <a:rPr lang="en-US" dirty="0"/>
              <a:t>Example 2a</a:t>
            </a:r>
          </a:p>
        </p:txBody>
      </p:sp>
      <p:sp>
        <p:nvSpPr>
          <p:cNvPr id="3" name="Text Placeholder 2">
            <a:extLst>
              <a:ext uri="{FF2B5EF4-FFF2-40B4-BE49-F238E27FC236}">
                <a16:creationId xmlns:a16="http://schemas.microsoft.com/office/drawing/2014/main" xmlns=""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0856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D292E-8C36-40E5-86A0-CE63C7219D09}"/>
              </a:ext>
            </a:extLst>
          </p:cNvPr>
          <p:cNvSpPr>
            <a:spLocks noGrp="1"/>
          </p:cNvSpPr>
          <p:nvPr>
            <p:ph type="title"/>
          </p:nvPr>
        </p:nvSpPr>
        <p:spPr/>
        <p:txBody>
          <a:bodyPr/>
          <a:lstStyle/>
          <a:p>
            <a:r>
              <a:rPr lang="en-US" dirty="0"/>
              <a:t>Caching and queueing</a:t>
            </a:r>
          </a:p>
        </p:txBody>
      </p:sp>
      <p:sp>
        <p:nvSpPr>
          <p:cNvPr id="3" name="Content Placeholder 2">
            <a:extLst>
              <a:ext uri="{FF2B5EF4-FFF2-40B4-BE49-F238E27FC236}">
                <a16:creationId xmlns:a16="http://schemas.microsoft.com/office/drawing/2014/main" xmlns="" id="{C2D63495-745C-49B2-9999-F70DCE856A10}"/>
              </a:ext>
            </a:extLst>
          </p:cNvPr>
          <p:cNvSpPr>
            <a:spLocks noGrp="1"/>
          </p:cNvSpPr>
          <p:nvPr>
            <p:ph idx="1"/>
          </p:nvPr>
        </p:nvSpPr>
        <p:spPr/>
        <p:txBody>
          <a:bodyPr>
            <a:normAutofit lnSpcReduction="10000"/>
          </a:bodyPr>
          <a:lstStyle/>
          <a:p>
            <a:r>
              <a:rPr lang="en-US" dirty="0"/>
              <a:t>As we said, the collector is the part that takes the events coming in while the client is processing. The collector is the part that decides what to do with the new values coming in. There are two standard implementations:</a:t>
            </a:r>
          </a:p>
          <a:p>
            <a:pPr lvl="1"/>
            <a:r>
              <a:rPr lang="en-US" dirty="0" err="1"/>
              <a:t>LatestValueCollector</a:t>
            </a:r>
            <a:r>
              <a:rPr lang="en-US" dirty="0"/>
              <a:t>: this only keeps the latest value and skips everything in between. This is the most common desired behavior and it is the default. If you are displaying the value of a channel, for example, you most likely want to be displaying the latest one.</a:t>
            </a:r>
          </a:p>
          <a:p>
            <a:pPr lvl="1"/>
            <a:r>
              <a:rPr lang="en-US" dirty="0" err="1"/>
              <a:t>AllValuesCollector</a:t>
            </a:r>
            <a:r>
              <a:rPr lang="en-US" dirty="0"/>
              <a:t>: this keeps all the values that arrive between notifications. It means that the client notification is on a list of values and not on a single value. If you are displaying a graph, for example, you most likely want to display all the values in between</a:t>
            </a:r>
          </a:p>
        </p:txBody>
      </p:sp>
    </p:spTree>
    <p:extLst>
      <p:ext uri="{BB962C8B-B14F-4D97-AF65-F5344CB8AC3E}">
        <p14:creationId xmlns:p14="http://schemas.microsoft.com/office/powerpoint/2010/main" val="3890284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D292E-8C36-40E5-86A0-CE63C7219D09}"/>
              </a:ext>
            </a:extLst>
          </p:cNvPr>
          <p:cNvSpPr>
            <a:spLocks noGrp="1"/>
          </p:cNvSpPr>
          <p:nvPr>
            <p:ph type="title"/>
          </p:nvPr>
        </p:nvSpPr>
        <p:spPr/>
        <p:txBody>
          <a:bodyPr/>
          <a:lstStyle/>
          <a:p>
            <a:r>
              <a:rPr lang="en-US" dirty="0"/>
              <a:t>Rate limiting</a:t>
            </a:r>
          </a:p>
        </p:txBody>
      </p:sp>
      <p:sp>
        <p:nvSpPr>
          <p:cNvPr id="3" name="Content Placeholder 2">
            <a:extLst>
              <a:ext uri="{FF2B5EF4-FFF2-40B4-BE49-F238E27FC236}">
                <a16:creationId xmlns:a16="http://schemas.microsoft.com/office/drawing/2014/main" xmlns="" id="{C2D63495-745C-49B2-9999-F70DCE856A10}"/>
              </a:ext>
            </a:extLst>
          </p:cNvPr>
          <p:cNvSpPr>
            <a:spLocks noGrp="1"/>
          </p:cNvSpPr>
          <p:nvPr>
            <p:ph idx="1"/>
          </p:nvPr>
        </p:nvSpPr>
        <p:spPr/>
        <p:txBody>
          <a:bodyPr>
            <a:normAutofit/>
          </a:bodyPr>
          <a:lstStyle/>
          <a:p>
            <a:r>
              <a:rPr lang="en-US" dirty="0"/>
              <a:t>Regardless of rate throttling, you most likely will want to limit the rate of events coming in: there is usually a rate above which processing events becomes inefficient</a:t>
            </a:r>
          </a:p>
          <a:p>
            <a:pPr lvl="1"/>
            <a:r>
              <a:rPr lang="en-US" dirty="0"/>
              <a:t>If logging values to a database, it is better to send one query every 100 </a:t>
            </a:r>
            <a:r>
              <a:rPr lang="en-US" dirty="0" err="1"/>
              <a:t>ms</a:t>
            </a:r>
            <a:r>
              <a:rPr lang="en-US" dirty="0"/>
              <a:t> with all the values instead of a 100 queries every 1 </a:t>
            </a:r>
            <a:r>
              <a:rPr lang="en-US" dirty="0" err="1"/>
              <a:t>ms</a:t>
            </a:r>
            <a:endParaRPr lang="en-US" dirty="0"/>
          </a:p>
          <a:p>
            <a:pPr lvl="1"/>
            <a:r>
              <a:rPr lang="en-US" dirty="0"/>
              <a:t>If displaying values in a UI, processing events at a rate higher than 50Hz means the eye can’t see the change, while updating a string faster than 10Hz means you can’t read it</a:t>
            </a:r>
          </a:p>
          <a:p>
            <a:r>
              <a:rPr lang="en-US" dirty="0"/>
              <a:t>Rate limiting allows you to adjust the maximum rate you are going to receive, and you are always guaranteed that the last value is not skipped</a:t>
            </a:r>
          </a:p>
        </p:txBody>
      </p:sp>
    </p:spTree>
    <p:extLst>
      <p:ext uri="{BB962C8B-B14F-4D97-AF65-F5344CB8AC3E}">
        <p14:creationId xmlns:p14="http://schemas.microsoft.com/office/powerpoint/2010/main" val="3549564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BF568-A437-4B90-98C0-4989EAE314D1}"/>
              </a:ext>
            </a:extLst>
          </p:cNvPr>
          <p:cNvSpPr>
            <a:spLocks noGrp="1"/>
          </p:cNvSpPr>
          <p:nvPr>
            <p:ph type="title"/>
          </p:nvPr>
        </p:nvSpPr>
        <p:spPr/>
        <p:txBody>
          <a:bodyPr/>
          <a:lstStyle/>
          <a:p>
            <a:r>
              <a:rPr lang="en-US" dirty="0"/>
              <a:t>Example 2b</a:t>
            </a:r>
          </a:p>
        </p:txBody>
      </p:sp>
      <p:sp>
        <p:nvSpPr>
          <p:cNvPr id="3" name="Text Placeholder 2">
            <a:extLst>
              <a:ext uri="{FF2B5EF4-FFF2-40B4-BE49-F238E27FC236}">
                <a16:creationId xmlns:a16="http://schemas.microsoft.com/office/drawing/2014/main" xmlns=""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281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D292E-8C36-40E5-86A0-CE63C7219D09}"/>
              </a:ext>
            </a:extLst>
          </p:cNvPr>
          <p:cNvSpPr>
            <a:spLocks noGrp="1"/>
          </p:cNvSpPr>
          <p:nvPr>
            <p:ph type="title"/>
          </p:nvPr>
        </p:nvSpPr>
        <p:spPr/>
        <p:txBody>
          <a:bodyPr/>
          <a:lstStyle/>
          <a:p>
            <a:r>
              <a:rPr lang="en-US" dirty="0"/>
              <a:t>Notification thread</a:t>
            </a:r>
          </a:p>
        </p:txBody>
      </p:sp>
      <p:sp>
        <p:nvSpPr>
          <p:cNvPr id="3" name="Content Placeholder 2">
            <a:extLst>
              <a:ext uri="{FF2B5EF4-FFF2-40B4-BE49-F238E27FC236}">
                <a16:creationId xmlns:a16="http://schemas.microsoft.com/office/drawing/2014/main" xmlns="" id="{C2D63495-745C-49B2-9999-F70DCE856A10}"/>
              </a:ext>
            </a:extLst>
          </p:cNvPr>
          <p:cNvSpPr>
            <a:spLocks noGrp="1"/>
          </p:cNvSpPr>
          <p:nvPr>
            <p:ph idx="1"/>
          </p:nvPr>
        </p:nvSpPr>
        <p:spPr/>
        <p:txBody>
          <a:bodyPr>
            <a:normAutofit/>
          </a:bodyPr>
          <a:lstStyle/>
          <a:p>
            <a:r>
              <a:rPr lang="en-US" dirty="0"/>
              <a:t>All these functionality works assuming all your processing happens within the callback. This means: you should not forward events to other queues.</a:t>
            </a:r>
          </a:p>
          <a:p>
            <a:pPr lvl="1"/>
            <a:r>
              <a:rPr lang="en-US" dirty="0"/>
              <a:t>Event throttling would just sense that you finished forwarding the event, events would pile up on another queue (i.e. the UI thread queue) and you are back where you started</a:t>
            </a:r>
          </a:p>
          <a:p>
            <a:r>
              <a:rPr lang="en-US" dirty="0"/>
              <a:t>This means you have to tell the </a:t>
            </a:r>
            <a:r>
              <a:rPr lang="en-US" dirty="0" err="1"/>
              <a:t>GPClient</a:t>
            </a:r>
            <a:r>
              <a:rPr lang="en-US" dirty="0"/>
              <a:t> on what thread or thread pool you want to be notified on</a:t>
            </a:r>
          </a:p>
          <a:p>
            <a:pPr lvl="1"/>
            <a:r>
              <a:rPr lang="en-US" dirty="0"/>
              <a:t>This is done through the standard Java Executor class</a:t>
            </a:r>
          </a:p>
        </p:txBody>
      </p:sp>
    </p:spTree>
    <p:extLst>
      <p:ext uri="{BB962C8B-B14F-4D97-AF65-F5344CB8AC3E}">
        <p14:creationId xmlns:p14="http://schemas.microsoft.com/office/powerpoint/2010/main" val="2066456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A58AF1-5BB6-426B-88FE-5F93CF8DBF76}"/>
              </a:ext>
            </a:extLst>
          </p:cNvPr>
          <p:cNvSpPr>
            <a:spLocks noGrp="1"/>
          </p:cNvSpPr>
          <p:nvPr>
            <p:ph type="title"/>
          </p:nvPr>
        </p:nvSpPr>
        <p:spPr/>
        <p:txBody>
          <a:bodyPr/>
          <a:lstStyle/>
          <a:p>
            <a:r>
              <a:rPr lang="en-US" dirty="0"/>
              <a:t>Exercise 2a</a:t>
            </a:r>
          </a:p>
        </p:txBody>
      </p:sp>
      <p:sp>
        <p:nvSpPr>
          <p:cNvPr id="3" name="Content Placeholder 2">
            <a:extLst>
              <a:ext uri="{FF2B5EF4-FFF2-40B4-BE49-F238E27FC236}">
                <a16:creationId xmlns:a16="http://schemas.microsoft.com/office/drawing/2014/main" xmlns="" id="{3EF60512-6FF2-4913-8F04-13093AB9B9F1}"/>
              </a:ext>
            </a:extLst>
          </p:cNvPr>
          <p:cNvSpPr>
            <a:spLocks noGrp="1"/>
          </p:cNvSpPr>
          <p:nvPr>
            <p:ph idx="1"/>
          </p:nvPr>
        </p:nvSpPr>
        <p:spPr/>
        <p:txBody>
          <a:bodyPr/>
          <a:lstStyle/>
          <a:p>
            <a:r>
              <a:rPr lang="en-US" dirty="0"/>
              <a:t>Use </a:t>
            </a:r>
            <a:r>
              <a:rPr lang="en-US" dirty="0" err="1"/>
              <a:t>notifyOn</a:t>
            </a:r>
            <a:r>
              <a:rPr lang="en-US" dirty="0"/>
              <a:t>, tell the </a:t>
            </a:r>
            <a:r>
              <a:rPr lang="en-US" dirty="0" err="1"/>
              <a:t>GPClient</a:t>
            </a:r>
            <a:r>
              <a:rPr lang="en-US" dirty="0"/>
              <a:t> to send the event to the UI thread. For example, use </a:t>
            </a:r>
            <a:r>
              <a:rPr lang="en-US" dirty="0" err="1"/>
              <a:t>org.epics.util.concurrent.Executors.swingEDT</a:t>
            </a:r>
            <a:r>
              <a:rPr lang="en-US" dirty="0"/>
              <a:t>() to send events to the Swing thread.</a:t>
            </a:r>
          </a:p>
        </p:txBody>
      </p:sp>
    </p:spTree>
    <p:extLst>
      <p:ext uri="{BB962C8B-B14F-4D97-AF65-F5344CB8AC3E}">
        <p14:creationId xmlns:p14="http://schemas.microsoft.com/office/powerpoint/2010/main" val="13543622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BF568-A437-4B90-98C0-4989EAE314D1}"/>
              </a:ext>
            </a:extLst>
          </p:cNvPr>
          <p:cNvSpPr>
            <a:spLocks noGrp="1"/>
          </p:cNvSpPr>
          <p:nvPr>
            <p:ph type="title"/>
          </p:nvPr>
        </p:nvSpPr>
        <p:spPr/>
        <p:txBody>
          <a:bodyPr/>
          <a:lstStyle/>
          <a:p>
            <a:r>
              <a:rPr lang="en-US" dirty="0"/>
              <a:t>Requesting specific types</a:t>
            </a:r>
          </a:p>
        </p:txBody>
      </p:sp>
      <p:sp>
        <p:nvSpPr>
          <p:cNvPr id="3" name="Text Placeholder 2">
            <a:extLst>
              <a:ext uri="{FF2B5EF4-FFF2-40B4-BE49-F238E27FC236}">
                <a16:creationId xmlns:a16="http://schemas.microsoft.com/office/drawing/2014/main" xmlns="" id="{7A0D7A2E-D772-480E-9998-651DE339BC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05702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D292E-8C36-40E5-86A0-CE63C7219D09}"/>
              </a:ext>
            </a:extLst>
          </p:cNvPr>
          <p:cNvSpPr>
            <a:spLocks noGrp="1"/>
          </p:cNvSpPr>
          <p:nvPr>
            <p:ph type="title"/>
          </p:nvPr>
        </p:nvSpPr>
        <p:spPr/>
        <p:txBody>
          <a:bodyPr/>
          <a:lstStyle/>
          <a:p>
            <a:r>
              <a:rPr lang="en-US" dirty="0"/>
              <a:t>Type specific clients</a:t>
            </a:r>
          </a:p>
        </p:txBody>
      </p:sp>
      <p:sp>
        <p:nvSpPr>
          <p:cNvPr id="3" name="Content Placeholder 2">
            <a:extLst>
              <a:ext uri="{FF2B5EF4-FFF2-40B4-BE49-F238E27FC236}">
                <a16:creationId xmlns:a16="http://schemas.microsoft.com/office/drawing/2014/main" xmlns="" id="{C2D63495-745C-49B2-9999-F70DCE856A10}"/>
              </a:ext>
            </a:extLst>
          </p:cNvPr>
          <p:cNvSpPr>
            <a:spLocks noGrp="1"/>
          </p:cNvSpPr>
          <p:nvPr>
            <p:ph idx="1"/>
          </p:nvPr>
        </p:nvSpPr>
        <p:spPr/>
        <p:txBody>
          <a:bodyPr>
            <a:normAutofit/>
          </a:bodyPr>
          <a:lstStyle/>
          <a:p>
            <a:r>
              <a:rPr lang="en-US" dirty="0"/>
              <a:t>While some clients are generic, many will require a specific type to function:</a:t>
            </a:r>
          </a:p>
          <a:p>
            <a:pPr lvl="1"/>
            <a:r>
              <a:rPr lang="en-US" dirty="0"/>
              <a:t>A graph widget will only work on numeric types</a:t>
            </a:r>
          </a:p>
          <a:p>
            <a:pPr lvl="1"/>
            <a:r>
              <a:rPr lang="en-US" dirty="0"/>
              <a:t>An LED widget will only work on a Boolean type</a:t>
            </a:r>
          </a:p>
          <a:p>
            <a:r>
              <a:rPr lang="en-US" dirty="0"/>
              <a:t>In these cases, you want to tell the </a:t>
            </a:r>
            <a:r>
              <a:rPr lang="en-US" dirty="0" err="1"/>
              <a:t>GPClient</a:t>
            </a:r>
            <a:r>
              <a:rPr lang="en-US" dirty="0"/>
              <a:t> API what type you want and, if the values do not match, be sent a recognizable exception instead of the value itself</a:t>
            </a:r>
          </a:p>
        </p:txBody>
      </p:sp>
    </p:spTree>
    <p:extLst>
      <p:ext uri="{BB962C8B-B14F-4D97-AF65-F5344CB8AC3E}">
        <p14:creationId xmlns:p14="http://schemas.microsoft.com/office/powerpoint/2010/main" val="4000066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BF568-A437-4B90-98C0-4989EAE314D1}"/>
              </a:ext>
            </a:extLst>
          </p:cNvPr>
          <p:cNvSpPr>
            <a:spLocks noGrp="1"/>
          </p:cNvSpPr>
          <p:nvPr>
            <p:ph type="title"/>
          </p:nvPr>
        </p:nvSpPr>
        <p:spPr/>
        <p:txBody>
          <a:bodyPr/>
          <a:lstStyle/>
          <a:p>
            <a:r>
              <a:rPr lang="en-US" dirty="0"/>
              <a:t>Example 3</a:t>
            </a:r>
          </a:p>
        </p:txBody>
      </p:sp>
      <p:sp>
        <p:nvSpPr>
          <p:cNvPr id="3" name="Text Placeholder 2">
            <a:extLst>
              <a:ext uri="{FF2B5EF4-FFF2-40B4-BE49-F238E27FC236}">
                <a16:creationId xmlns:a16="http://schemas.microsoft.com/office/drawing/2014/main" xmlns=""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8267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BF568-A437-4B90-98C0-4989EAE314D1}"/>
              </a:ext>
            </a:extLst>
          </p:cNvPr>
          <p:cNvSpPr>
            <a:spLocks noGrp="1"/>
          </p:cNvSpPr>
          <p:nvPr>
            <p:ph type="title"/>
          </p:nvPr>
        </p:nvSpPr>
        <p:spPr/>
        <p:txBody>
          <a:bodyPr/>
          <a:lstStyle/>
          <a:p>
            <a:r>
              <a:rPr lang="en-US" dirty="0"/>
              <a:t>Writing values</a:t>
            </a:r>
          </a:p>
        </p:txBody>
      </p:sp>
      <p:sp>
        <p:nvSpPr>
          <p:cNvPr id="3" name="Text Placeholder 2">
            <a:extLst>
              <a:ext uri="{FF2B5EF4-FFF2-40B4-BE49-F238E27FC236}">
                <a16:creationId xmlns:a16="http://schemas.microsoft.com/office/drawing/2014/main" xmlns="" id="{7A0D7A2E-D772-480E-9998-651DE339BC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94638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CA4CB1-D83D-4E45-9B7C-AE61F012D948}"/>
              </a:ext>
            </a:extLst>
          </p:cNvPr>
          <p:cNvSpPr>
            <a:spLocks noGrp="1"/>
          </p:cNvSpPr>
          <p:nvPr>
            <p:ph type="title"/>
          </p:nvPr>
        </p:nvSpPr>
        <p:spPr/>
        <p:txBody>
          <a:bodyPr/>
          <a:lstStyle/>
          <a:p>
            <a:r>
              <a:rPr lang="en-US" dirty="0"/>
              <a:t>What is the Generic Purpose Client?</a:t>
            </a:r>
          </a:p>
        </p:txBody>
      </p:sp>
      <p:sp>
        <p:nvSpPr>
          <p:cNvPr id="6" name="Rectangle 5">
            <a:extLst>
              <a:ext uri="{FF2B5EF4-FFF2-40B4-BE49-F238E27FC236}">
                <a16:creationId xmlns:a16="http://schemas.microsoft.com/office/drawing/2014/main" xmlns="" id="{2693D53E-5FED-4AC4-9A3E-8DE2CF7BA51E}"/>
              </a:ext>
            </a:extLst>
          </p:cNvPr>
          <p:cNvSpPr/>
          <p:nvPr/>
        </p:nvSpPr>
        <p:spPr>
          <a:xfrm>
            <a:off x="838201" y="5037990"/>
            <a:ext cx="10515600" cy="120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Protocol Level API (focus on raw performance and feature completeness) </a:t>
            </a:r>
          </a:p>
        </p:txBody>
      </p:sp>
      <p:sp>
        <p:nvSpPr>
          <p:cNvPr id="8" name="Rectangle 7">
            <a:extLst>
              <a:ext uri="{FF2B5EF4-FFF2-40B4-BE49-F238E27FC236}">
                <a16:creationId xmlns:a16="http://schemas.microsoft.com/office/drawing/2014/main" xmlns="" id="{89B6DD56-67E7-49BA-B248-8069C165B74D}"/>
              </a:ext>
            </a:extLst>
          </p:cNvPr>
          <p:cNvSpPr/>
          <p:nvPr/>
        </p:nvSpPr>
        <p:spPr>
          <a:xfrm>
            <a:off x="838199" y="3493112"/>
            <a:ext cx="5191858" cy="1544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Generic Purpose API</a:t>
            </a:r>
          </a:p>
          <a:p>
            <a:pPr algn="ctr"/>
            <a:r>
              <a:rPr lang="en-US" sz="2400" dirty="0"/>
              <a:t>(focus on user productivity)</a:t>
            </a:r>
          </a:p>
        </p:txBody>
      </p:sp>
      <p:sp>
        <p:nvSpPr>
          <p:cNvPr id="9" name="Rectangle 8">
            <a:extLst>
              <a:ext uri="{FF2B5EF4-FFF2-40B4-BE49-F238E27FC236}">
                <a16:creationId xmlns:a16="http://schemas.microsoft.com/office/drawing/2014/main" xmlns="" id="{0C0DF8C0-4DD5-4CAE-95B0-1304F9396B61}"/>
              </a:ext>
            </a:extLst>
          </p:cNvPr>
          <p:cNvSpPr/>
          <p:nvPr/>
        </p:nvSpPr>
        <p:spPr>
          <a:xfrm>
            <a:off x="838200" y="1690688"/>
            <a:ext cx="990600" cy="180242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sz="2400" dirty="0"/>
              <a:t>Scripts</a:t>
            </a:r>
          </a:p>
        </p:txBody>
      </p:sp>
      <p:sp>
        <p:nvSpPr>
          <p:cNvPr id="11" name="Rectangle 10">
            <a:extLst>
              <a:ext uri="{FF2B5EF4-FFF2-40B4-BE49-F238E27FC236}">
                <a16:creationId xmlns:a16="http://schemas.microsoft.com/office/drawing/2014/main" xmlns="" id="{1C972A3E-0A4F-4FD8-9D54-9C9C9B7FB2A5}"/>
              </a:ext>
            </a:extLst>
          </p:cNvPr>
          <p:cNvSpPr/>
          <p:nvPr/>
        </p:nvSpPr>
        <p:spPr>
          <a:xfrm>
            <a:off x="1828800" y="1690687"/>
            <a:ext cx="990600" cy="180242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sz="2400" dirty="0"/>
              <a:t>User interfaces</a:t>
            </a:r>
          </a:p>
        </p:txBody>
      </p:sp>
      <p:sp>
        <p:nvSpPr>
          <p:cNvPr id="12" name="Rectangle 11">
            <a:extLst>
              <a:ext uri="{FF2B5EF4-FFF2-40B4-BE49-F238E27FC236}">
                <a16:creationId xmlns:a16="http://schemas.microsoft.com/office/drawing/2014/main" xmlns="" id="{71CE6B05-9791-42E4-89B9-C3333EE3377E}"/>
              </a:ext>
            </a:extLst>
          </p:cNvPr>
          <p:cNvSpPr/>
          <p:nvPr/>
        </p:nvSpPr>
        <p:spPr>
          <a:xfrm>
            <a:off x="2816469" y="1687571"/>
            <a:ext cx="990600" cy="180242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sz="2400" dirty="0"/>
              <a:t>Testing </a:t>
            </a:r>
          </a:p>
        </p:txBody>
      </p:sp>
      <p:sp>
        <p:nvSpPr>
          <p:cNvPr id="13" name="Rectangle 12">
            <a:extLst>
              <a:ext uri="{FF2B5EF4-FFF2-40B4-BE49-F238E27FC236}">
                <a16:creationId xmlns:a16="http://schemas.microsoft.com/office/drawing/2014/main" xmlns="" id="{65575CB0-0AE0-47BD-97B7-FDBD85B223E1}"/>
              </a:ext>
            </a:extLst>
          </p:cNvPr>
          <p:cNvSpPr/>
          <p:nvPr/>
        </p:nvSpPr>
        <p:spPr>
          <a:xfrm>
            <a:off x="3804138" y="1684453"/>
            <a:ext cx="990600" cy="180242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sz="2400" dirty="0"/>
              <a:t>Data integration</a:t>
            </a:r>
          </a:p>
        </p:txBody>
      </p:sp>
      <p:sp>
        <p:nvSpPr>
          <p:cNvPr id="15" name="Content Placeholder 2">
            <a:extLst>
              <a:ext uri="{FF2B5EF4-FFF2-40B4-BE49-F238E27FC236}">
                <a16:creationId xmlns:a16="http://schemas.microsoft.com/office/drawing/2014/main" xmlns="" id="{186E0F9B-6D1C-48E4-B3DB-78C32C083938}"/>
              </a:ext>
            </a:extLst>
          </p:cNvPr>
          <p:cNvSpPr>
            <a:spLocks noGrp="1"/>
          </p:cNvSpPr>
          <p:nvPr>
            <p:ph idx="1"/>
          </p:nvPr>
        </p:nvSpPr>
        <p:spPr>
          <a:xfrm>
            <a:off x="6096000" y="1416265"/>
            <a:ext cx="5816110" cy="3558076"/>
          </a:xfrm>
        </p:spPr>
        <p:txBody>
          <a:bodyPr>
            <a:normAutofit lnSpcReduction="10000"/>
          </a:bodyPr>
          <a:lstStyle/>
          <a:p>
            <a:r>
              <a:rPr lang="en-US" dirty="0"/>
              <a:t>A generic purpose API that focuses on user productivity</a:t>
            </a:r>
          </a:p>
          <a:p>
            <a:pPr lvl="1"/>
            <a:r>
              <a:rPr lang="en-US" dirty="0"/>
              <a:t>Generic (not general) in the sense that is good for 90% of the use cases (but not all)</a:t>
            </a:r>
          </a:p>
          <a:p>
            <a:pPr lvl="1"/>
            <a:r>
              <a:rPr lang="en-US" dirty="0"/>
              <a:t>Give a quick way to implement complex cases with all the hard bits taken care</a:t>
            </a:r>
          </a:p>
          <a:p>
            <a:r>
              <a:rPr lang="en-US" dirty="0"/>
              <a:t>User interfaces, scripts and productivity tooling would typically bind to this API</a:t>
            </a:r>
          </a:p>
        </p:txBody>
      </p:sp>
    </p:spTree>
    <p:extLst>
      <p:ext uri="{BB962C8B-B14F-4D97-AF65-F5344CB8AC3E}">
        <p14:creationId xmlns:p14="http://schemas.microsoft.com/office/powerpoint/2010/main" val="3634184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D292E-8C36-40E5-86A0-CE63C7219D09}"/>
              </a:ext>
            </a:extLst>
          </p:cNvPr>
          <p:cNvSpPr>
            <a:spLocks noGrp="1"/>
          </p:cNvSpPr>
          <p:nvPr>
            <p:ph type="title"/>
          </p:nvPr>
        </p:nvSpPr>
        <p:spPr/>
        <p:txBody>
          <a:bodyPr/>
          <a:lstStyle/>
          <a:p>
            <a:r>
              <a:rPr lang="en-US" dirty="0"/>
              <a:t>Writing values</a:t>
            </a:r>
          </a:p>
        </p:txBody>
      </p:sp>
      <p:sp>
        <p:nvSpPr>
          <p:cNvPr id="3" name="Content Placeholder 2">
            <a:extLst>
              <a:ext uri="{FF2B5EF4-FFF2-40B4-BE49-F238E27FC236}">
                <a16:creationId xmlns:a16="http://schemas.microsoft.com/office/drawing/2014/main" xmlns="" id="{C2D63495-745C-49B2-9999-F70DCE856A10}"/>
              </a:ext>
            </a:extLst>
          </p:cNvPr>
          <p:cNvSpPr>
            <a:spLocks noGrp="1"/>
          </p:cNvSpPr>
          <p:nvPr>
            <p:ph idx="1"/>
          </p:nvPr>
        </p:nvSpPr>
        <p:spPr/>
        <p:txBody>
          <a:bodyPr>
            <a:normAutofit lnSpcReduction="10000"/>
          </a:bodyPr>
          <a:lstStyle/>
          <a:p>
            <a:r>
              <a:rPr lang="en-US" dirty="0"/>
              <a:t>To write values, one has to open the </a:t>
            </a:r>
            <a:r>
              <a:rPr lang="en-US" dirty="0" err="1"/>
              <a:t>pv</a:t>
            </a:r>
            <a:r>
              <a:rPr lang="en-US" dirty="0"/>
              <a:t> in write mode</a:t>
            </a:r>
          </a:p>
          <a:p>
            <a:r>
              <a:rPr lang="en-US" dirty="0"/>
              <a:t>There is a separate write connection event, which signifies that you are connected and ready to write (e.g. you have the appropriate privileges)</a:t>
            </a:r>
          </a:p>
          <a:p>
            <a:pPr lvl="1"/>
            <a:r>
              <a:rPr lang="en-US" dirty="0"/>
              <a:t>You can write only if the </a:t>
            </a:r>
            <a:r>
              <a:rPr lang="en-US" dirty="0" err="1"/>
              <a:t>pv</a:t>
            </a:r>
            <a:r>
              <a:rPr lang="en-US" dirty="0"/>
              <a:t> is </a:t>
            </a:r>
            <a:r>
              <a:rPr lang="en-US" dirty="0" err="1"/>
              <a:t>writeConnected</a:t>
            </a:r>
            <a:endParaRPr lang="en-US" dirty="0"/>
          </a:p>
          <a:p>
            <a:r>
              <a:rPr lang="en-US" dirty="0"/>
              <a:t>When writing, you can decide whether to write synchronously (i.e. on the same thread) or asynchronously. When writing asynchronously, you can decide whether the write notification (i.e. success or failure) will be routed to the standard callbacks or to callbacks that are specific for that call.</a:t>
            </a:r>
          </a:p>
          <a:p>
            <a:pPr lvl="1"/>
            <a:r>
              <a:rPr lang="en-US" dirty="0"/>
              <a:t>E.g. a script will likely use the synch call, a widget will likely use </a:t>
            </a:r>
            <a:r>
              <a:rPr lang="en-US" dirty="0" err="1"/>
              <a:t>asynch</a:t>
            </a:r>
            <a:r>
              <a:rPr lang="en-US" dirty="0"/>
              <a:t>, …</a:t>
            </a:r>
          </a:p>
        </p:txBody>
      </p:sp>
    </p:spTree>
    <p:extLst>
      <p:ext uri="{BB962C8B-B14F-4D97-AF65-F5344CB8AC3E}">
        <p14:creationId xmlns:p14="http://schemas.microsoft.com/office/powerpoint/2010/main" val="16400860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BF568-A437-4B90-98C0-4989EAE314D1}"/>
              </a:ext>
            </a:extLst>
          </p:cNvPr>
          <p:cNvSpPr>
            <a:spLocks noGrp="1"/>
          </p:cNvSpPr>
          <p:nvPr>
            <p:ph type="title"/>
          </p:nvPr>
        </p:nvSpPr>
        <p:spPr/>
        <p:txBody>
          <a:bodyPr/>
          <a:lstStyle/>
          <a:p>
            <a:r>
              <a:rPr lang="en-US"/>
              <a:t>Example 4</a:t>
            </a:r>
            <a:endParaRPr lang="en-US" dirty="0"/>
          </a:p>
        </p:txBody>
      </p:sp>
      <p:sp>
        <p:nvSpPr>
          <p:cNvPr id="3" name="Text Placeholder 2">
            <a:extLst>
              <a:ext uri="{FF2B5EF4-FFF2-40B4-BE49-F238E27FC236}">
                <a16:creationId xmlns:a16="http://schemas.microsoft.com/office/drawing/2014/main" xmlns=""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95249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D292E-8C36-40E5-86A0-CE63C7219D09}"/>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xmlns="" id="{C2D63495-745C-49B2-9999-F70DCE856A10}"/>
              </a:ext>
            </a:extLst>
          </p:cNvPr>
          <p:cNvSpPr>
            <a:spLocks noGrp="1"/>
          </p:cNvSpPr>
          <p:nvPr>
            <p:ph idx="1"/>
          </p:nvPr>
        </p:nvSpPr>
        <p:spPr/>
        <p:txBody>
          <a:bodyPr>
            <a:normAutofit/>
          </a:bodyPr>
          <a:lstStyle/>
          <a:p>
            <a:r>
              <a:rPr lang="en-US" dirty="0"/>
              <a:t>The </a:t>
            </a:r>
            <a:r>
              <a:rPr lang="en-US" dirty="0" err="1"/>
              <a:t>GPClient</a:t>
            </a:r>
            <a:r>
              <a:rPr lang="en-US" dirty="0"/>
              <a:t> API allows to write, with little code, pipelines that process real time events in a way that avoids common pitfalls</a:t>
            </a:r>
          </a:p>
          <a:p>
            <a:pPr lvl="1"/>
            <a:r>
              <a:rPr lang="en-US" dirty="0"/>
              <a:t>If you don’t use the </a:t>
            </a:r>
            <a:r>
              <a:rPr lang="en-US" dirty="0" err="1"/>
              <a:t>GPClient</a:t>
            </a:r>
            <a:r>
              <a:rPr lang="en-US" dirty="0"/>
              <a:t>, you still have to face those issues and address them in an ad-hoc way</a:t>
            </a:r>
          </a:p>
          <a:p>
            <a:r>
              <a:rPr lang="en-US" dirty="0"/>
              <a:t>By refining ideas from </a:t>
            </a:r>
            <a:r>
              <a:rPr lang="en-US" dirty="0" err="1"/>
              <a:t>diirt</a:t>
            </a:r>
            <a:r>
              <a:rPr lang="en-US" dirty="0"/>
              <a:t>/</a:t>
            </a:r>
            <a:r>
              <a:rPr lang="en-US" dirty="0" err="1"/>
              <a:t>PVManager</a:t>
            </a:r>
            <a:r>
              <a:rPr lang="en-US" dirty="0"/>
              <a:t>, we are leveraging a decade of expertise in what works and what doesn’t</a:t>
            </a:r>
          </a:p>
          <a:p>
            <a:r>
              <a:rPr lang="en-US" dirty="0"/>
              <a:t>The plan is to transfer more and more functionality from </a:t>
            </a:r>
            <a:r>
              <a:rPr lang="en-US" dirty="0" err="1"/>
              <a:t>diirt</a:t>
            </a:r>
            <a:r>
              <a:rPr lang="en-US" dirty="0"/>
              <a:t>/</a:t>
            </a:r>
            <a:r>
              <a:rPr lang="en-US" dirty="0" err="1"/>
              <a:t>PVManager</a:t>
            </a:r>
            <a:r>
              <a:rPr lang="en-US" dirty="0"/>
              <a:t> as time and funding allows</a:t>
            </a:r>
          </a:p>
          <a:p>
            <a:pPr lvl="1"/>
            <a:r>
              <a:rPr lang="en-US" dirty="0"/>
              <a:t>While the funding will decide what areas get expanded first, we already have a consistent architectural vision for the long term</a:t>
            </a:r>
          </a:p>
        </p:txBody>
      </p:sp>
    </p:spTree>
    <p:extLst>
      <p:ext uri="{BB962C8B-B14F-4D97-AF65-F5344CB8AC3E}">
        <p14:creationId xmlns:p14="http://schemas.microsoft.com/office/powerpoint/2010/main" val="16819644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BF568-A437-4B90-98C0-4989EAE314D1}"/>
              </a:ext>
            </a:extLst>
          </p:cNvPr>
          <p:cNvSpPr>
            <a:spLocks noGrp="1"/>
          </p:cNvSpPr>
          <p:nvPr>
            <p:ph type="title"/>
          </p:nvPr>
        </p:nvSpPr>
        <p:spPr/>
        <p:txBody>
          <a:bodyPr/>
          <a:lstStyle/>
          <a:p>
            <a:r>
              <a:rPr lang="en-US" dirty="0"/>
              <a:t>Advanced Topics</a:t>
            </a:r>
          </a:p>
        </p:txBody>
      </p:sp>
      <p:sp>
        <p:nvSpPr>
          <p:cNvPr id="3" name="Text Placeholder 2">
            <a:extLst>
              <a:ext uri="{FF2B5EF4-FFF2-40B4-BE49-F238E27FC236}">
                <a16:creationId xmlns:a16="http://schemas.microsoft.com/office/drawing/2014/main" xmlns=""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96769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BF568-A437-4B90-98C0-4989EAE314D1}"/>
              </a:ext>
            </a:extLst>
          </p:cNvPr>
          <p:cNvSpPr>
            <a:spLocks noGrp="1"/>
          </p:cNvSpPr>
          <p:nvPr>
            <p:ph type="title"/>
          </p:nvPr>
        </p:nvSpPr>
        <p:spPr/>
        <p:txBody>
          <a:bodyPr/>
          <a:lstStyle/>
          <a:p>
            <a:r>
              <a:rPr lang="en-US" dirty="0"/>
              <a:t>Custom </a:t>
            </a:r>
            <a:r>
              <a:rPr lang="en-US" dirty="0" err="1"/>
              <a:t>datasources</a:t>
            </a:r>
            <a:endParaRPr lang="en-US" dirty="0"/>
          </a:p>
        </p:txBody>
      </p:sp>
      <p:sp>
        <p:nvSpPr>
          <p:cNvPr id="3" name="Text Placeholder 2">
            <a:extLst>
              <a:ext uri="{FF2B5EF4-FFF2-40B4-BE49-F238E27FC236}">
                <a16:creationId xmlns:a16="http://schemas.microsoft.com/office/drawing/2014/main" xmlns=""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8354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D292E-8C36-40E5-86A0-CE63C7219D09}"/>
              </a:ext>
            </a:extLst>
          </p:cNvPr>
          <p:cNvSpPr>
            <a:spLocks noGrp="1"/>
          </p:cNvSpPr>
          <p:nvPr>
            <p:ph type="title"/>
          </p:nvPr>
        </p:nvSpPr>
        <p:spPr/>
        <p:txBody>
          <a:bodyPr/>
          <a:lstStyle/>
          <a:p>
            <a:r>
              <a:rPr lang="en-US" dirty="0"/>
              <a:t>Custom </a:t>
            </a:r>
            <a:r>
              <a:rPr lang="en-US" dirty="0" err="1"/>
              <a:t>datasources</a:t>
            </a:r>
            <a:endParaRPr lang="en-US" dirty="0"/>
          </a:p>
        </p:txBody>
      </p:sp>
      <p:sp>
        <p:nvSpPr>
          <p:cNvPr id="3" name="Content Placeholder 2">
            <a:extLst>
              <a:ext uri="{FF2B5EF4-FFF2-40B4-BE49-F238E27FC236}">
                <a16:creationId xmlns:a16="http://schemas.microsoft.com/office/drawing/2014/main" xmlns="" id="{C2D63495-745C-49B2-9999-F70DCE856A10}"/>
              </a:ext>
            </a:extLst>
          </p:cNvPr>
          <p:cNvSpPr>
            <a:spLocks noGrp="1"/>
          </p:cNvSpPr>
          <p:nvPr>
            <p:ph idx="1"/>
          </p:nvPr>
        </p:nvSpPr>
        <p:spPr/>
        <p:txBody>
          <a:bodyPr>
            <a:normAutofit fontScale="92500" lnSpcReduction="10000"/>
          </a:bodyPr>
          <a:lstStyle/>
          <a:p>
            <a:r>
              <a:rPr lang="en-US" dirty="0"/>
              <a:t>A typical way to extend the </a:t>
            </a:r>
            <a:r>
              <a:rPr lang="en-US" dirty="0" err="1"/>
              <a:t>GPClient</a:t>
            </a:r>
            <a:r>
              <a:rPr lang="en-US" dirty="0"/>
              <a:t> is to add different sources of publish/subscribe data</a:t>
            </a:r>
          </a:p>
          <a:p>
            <a:pPr lvl="1"/>
            <a:r>
              <a:rPr lang="en-US" dirty="0"/>
              <a:t>Currently, only the sim/loc/</a:t>
            </a:r>
            <a:r>
              <a:rPr lang="en-US" dirty="0" err="1"/>
              <a:t>pva</a:t>
            </a:r>
            <a:r>
              <a:rPr lang="en-US" dirty="0"/>
              <a:t> </a:t>
            </a:r>
            <a:r>
              <a:rPr lang="en-US" dirty="0" err="1"/>
              <a:t>datasources</a:t>
            </a:r>
            <a:r>
              <a:rPr lang="en-US" dirty="0"/>
              <a:t> were ported from </a:t>
            </a:r>
            <a:r>
              <a:rPr lang="en-US" dirty="0" err="1"/>
              <a:t>diirt</a:t>
            </a:r>
            <a:r>
              <a:rPr lang="en-US" dirty="0"/>
              <a:t>/</a:t>
            </a:r>
            <a:r>
              <a:rPr lang="en-US" dirty="0" err="1"/>
              <a:t>PVManager</a:t>
            </a:r>
            <a:r>
              <a:rPr lang="en-US" dirty="0"/>
              <a:t>; we will port ca/file/</a:t>
            </a:r>
            <a:r>
              <a:rPr lang="en-US" dirty="0" err="1"/>
              <a:t>jdbc</a:t>
            </a:r>
            <a:r>
              <a:rPr lang="en-US" dirty="0"/>
              <a:t>/… as time and funding allows</a:t>
            </a:r>
          </a:p>
          <a:p>
            <a:r>
              <a:rPr lang="en-US" dirty="0"/>
              <a:t>A </a:t>
            </a:r>
            <a:r>
              <a:rPr lang="en-US" dirty="0" err="1"/>
              <a:t>DataSource</a:t>
            </a:r>
            <a:r>
              <a:rPr lang="en-US" dirty="0"/>
              <a:t> takes a subscription (i.e. a channel name + a collector) and start sending data to it</a:t>
            </a:r>
          </a:p>
          <a:p>
            <a:r>
              <a:rPr lang="en-US" dirty="0"/>
              <a:t>The </a:t>
            </a:r>
            <a:r>
              <a:rPr lang="en-US" dirty="0" err="1"/>
              <a:t>MultiplexedChannelHandler</a:t>
            </a:r>
            <a:r>
              <a:rPr lang="en-US" dirty="0"/>
              <a:t> provides already the heavy lifting that takes care of sharing a single connection/data to all the subscriptions in a thread-safe way</a:t>
            </a:r>
          </a:p>
          <a:p>
            <a:pPr lvl="1"/>
            <a:r>
              <a:rPr lang="en-US" dirty="0"/>
              <a:t>There are several considerations one needs to make when creating a </a:t>
            </a:r>
            <a:r>
              <a:rPr lang="en-US" dirty="0" err="1"/>
              <a:t>DataSource</a:t>
            </a:r>
            <a:r>
              <a:rPr lang="en-US" dirty="0"/>
              <a:t> (e.g. How does the channel name map to actual channels and channel options? How do I adapt the message payloads to the type requested by the user?) We are not going to cover them all here</a:t>
            </a:r>
          </a:p>
        </p:txBody>
      </p:sp>
    </p:spTree>
    <p:extLst>
      <p:ext uri="{BB962C8B-B14F-4D97-AF65-F5344CB8AC3E}">
        <p14:creationId xmlns:p14="http://schemas.microsoft.com/office/powerpoint/2010/main" val="1397358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BF568-A437-4B90-98C0-4989EAE314D1}"/>
              </a:ext>
            </a:extLst>
          </p:cNvPr>
          <p:cNvSpPr>
            <a:spLocks noGrp="1"/>
          </p:cNvSpPr>
          <p:nvPr>
            <p:ph type="title"/>
          </p:nvPr>
        </p:nvSpPr>
        <p:spPr/>
        <p:txBody>
          <a:bodyPr/>
          <a:lstStyle/>
          <a:p>
            <a:r>
              <a:rPr lang="en-US" dirty="0"/>
              <a:t>Example 1</a:t>
            </a:r>
          </a:p>
        </p:txBody>
      </p:sp>
      <p:sp>
        <p:nvSpPr>
          <p:cNvPr id="3" name="Text Placeholder 2">
            <a:extLst>
              <a:ext uri="{FF2B5EF4-FFF2-40B4-BE49-F238E27FC236}">
                <a16:creationId xmlns:a16="http://schemas.microsoft.com/office/drawing/2014/main" xmlns=""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10381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BF568-A437-4B90-98C0-4989EAE314D1}"/>
              </a:ext>
            </a:extLst>
          </p:cNvPr>
          <p:cNvSpPr>
            <a:spLocks noGrp="1"/>
          </p:cNvSpPr>
          <p:nvPr>
            <p:ph type="title"/>
          </p:nvPr>
        </p:nvSpPr>
        <p:spPr/>
        <p:txBody>
          <a:bodyPr/>
          <a:lstStyle/>
          <a:p>
            <a:r>
              <a:rPr lang="en-US" dirty="0"/>
              <a:t>Direct data collection</a:t>
            </a:r>
          </a:p>
        </p:txBody>
      </p:sp>
      <p:sp>
        <p:nvSpPr>
          <p:cNvPr id="3" name="Text Placeholder 2">
            <a:extLst>
              <a:ext uri="{FF2B5EF4-FFF2-40B4-BE49-F238E27FC236}">
                <a16:creationId xmlns:a16="http://schemas.microsoft.com/office/drawing/2014/main" xmlns=""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46234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D292E-8C36-40E5-86A0-CE63C7219D09}"/>
              </a:ext>
            </a:extLst>
          </p:cNvPr>
          <p:cNvSpPr>
            <a:spLocks noGrp="1"/>
          </p:cNvSpPr>
          <p:nvPr>
            <p:ph type="title"/>
          </p:nvPr>
        </p:nvSpPr>
        <p:spPr/>
        <p:txBody>
          <a:bodyPr/>
          <a:lstStyle/>
          <a:p>
            <a:r>
              <a:rPr lang="en-US" dirty="0"/>
              <a:t>Collectors</a:t>
            </a:r>
          </a:p>
        </p:txBody>
      </p:sp>
      <p:sp>
        <p:nvSpPr>
          <p:cNvPr id="3" name="Content Placeholder 2">
            <a:extLst>
              <a:ext uri="{FF2B5EF4-FFF2-40B4-BE49-F238E27FC236}">
                <a16:creationId xmlns:a16="http://schemas.microsoft.com/office/drawing/2014/main" xmlns="" id="{C2D63495-745C-49B2-9999-F70DCE856A10}"/>
              </a:ext>
            </a:extLst>
          </p:cNvPr>
          <p:cNvSpPr>
            <a:spLocks noGrp="1"/>
          </p:cNvSpPr>
          <p:nvPr>
            <p:ph idx="1"/>
          </p:nvPr>
        </p:nvSpPr>
        <p:spPr/>
        <p:txBody>
          <a:bodyPr>
            <a:normAutofit/>
          </a:bodyPr>
          <a:lstStyle/>
          <a:p>
            <a:r>
              <a:rPr lang="en-US" dirty="0"/>
              <a:t>Collectors where redesigned and work differently from what </a:t>
            </a:r>
            <a:r>
              <a:rPr lang="en-US" dirty="0" err="1"/>
              <a:t>diirt</a:t>
            </a:r>
            <a:r>
              <a:rPr lang="en-US" dirty="0"/>
              <a:t>/</a:t>
            </a:r>
            <a:r>
              <a:rPr lang="en-US" dirty="0" err="1"/>
              <a:t>PVManager</a:t>
            </a:r>
            <a:r>
              <a:rPr lang="en-US" dirty="0"/>
              <a:t> had</a:t>
            </a:r>
          </a:p>
          <a:p>
            <a:pPr lvl="1"/>
            <a:r>
              <a:rPr lang="en-US" dirty="0"/>
              <a:t>In the old API, the data source was given a different callback for connection/value/error/</a:t>
            </a:r>
            <a:r>
              <a:rPr lang="en-US" dirty="0" err="1"/>
              <a:t>writeConnection</a:t>
            </a:r>
            <a:r>
              <a:rPr lang="en-US" dirty="0"/>
              <a:t>/</a:t>
            </a:r>
            <a:r>
              <a:rPr lang="en-US" dirty="0" err="1"/>
              <a:t>writeResponse</a:t>
            </a:r>
            <a:endParaRPr lang="en-US" dirty="0"/>
          </a:p>
          <a:p>
            <a:pPr lvl="1"/>
            <a:r>
              <a:rPr lang="en-US" dirty="0"/>
              <a:t>In the new API, a read request is given a </a:t>
            </a:r>
            <a:r>
              <a:rPr lang="en-US" dirty="0" err="1"/>
              <a:t>ReadCollector</a:t>
            </a:r>
            <a:r>
              <a:rPr lang="en-US" dirty="0"/>
              <a:t> and a write request is given a </a:t>
            </a:r>
            <a:r>
              <a:rPr lang="en-US" dirty="0" err="1"/>
              <a:t>WriteCollector</a:t>
            </a:r>
            <a:r>
              <a:rPr lang="en-US" dirty="0"/>
              <a:t>, and they can be used for all notifications</a:t>
            </a:r>
          </a:p>
          <a:p>
            <a:r>
              <a:rPr lang="en-US" dirty="0"/>
              <a:t>They are also intended to collect data that may not come from </a:t>
            </a:r>
            <a:r>
              <a:rPr lang="en-US" dirty="0" err="1"/>
              <a:t>datasources</a:t>
            </a:r>
            <a:endParaRPr lang="en-US" dirty="0"/>
          </a:p>
          <a:p>
            <a:pPr lvl="1"/>
            <a:r>
              <a:rPr lang="en-US" dirty="0"/>
              <a:t>Ad-hoc measures were introduced to combine UI, service and </a:t>
            </a:r>
            <a:r>
              <a:rPr lang="en-US" dirty="0" err="1"/>
              <a:t>datasource</a:t>
            </a:r>
            <a:r>
              <a:rPr lang="en-US" dirty="0"/>
              <a:t> events: after a few years it was clear that a unified solution would be better</a:t>
            </a:r>
          </a:p>
          <a:p>
            <a:pPr lvl="1"/>
            <a:r>
              <a:rPr lang="en-US" dirty="0"/>
              <a:t>Testing data pipelines was also difficult</a:t>
            </a:r>
          </a:p>
        </p:txBody>
      </p:sp>
    </p:spTree>
    <p:extLst>
      <p:ext uri="{BB962C8B-B14F-4D97-AF65-F5344CB8AC3E}">
        <p14:creationId xmlns:p14="http://schemas.microsoft.com/office/powerpoint/2010/main" val="31543664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D292E-8C36-40E5-86A0-CE63C7219D09}"/>
              </a:ext>
            </a:extLst>
          </p:cNvPr>
          <p:cNvSpPr>
            <a:spLocks noGrp="1"/>
          </p:cNvSpPr>
          <p:nvPr>
            <p:ph type="title"/>
          </p:nvPr>
        </p:nvSpPr>
        <p:spPr/>
        <p:txBody>
          <a:bodyPr/>
          <a:lstStyle/>
          <a:p>
            <a:r>
              <a:rPr lang="en-US" dirty="0"/>
              <a:t>Collectors</a:t>
            </a:r>
          </a:p>
        </p:txBody>
      </p:sp>
      <p:sp>
        <p:nvSpPr>
          <p:cNvPr id="3" name="Content Placeholder 2">
            <a:extLst>
              <a:ext uri="{FF2B5EF4-FFF2-40B4-BE49-F238E27FC236}">
                <a16:creationId xmlns:a16="http://schemas.microsoft.com/office/drawing/2014/main" xmlns="" id="{C2D63495-745C-49B2-9999-F70DCE856A10}"/>
              </a:ext>
            </a:extLst>
          </p:cNvPr>
          <p:cNvSpPr>
            <a:spLocks noGrp="1"/>
          </p:cNvSpPr>
          <p:nvPr>
            <p:ph idx="1"/>
          </p:nvPr>
        </p:nvSpPr>
        <p:spPr/>
        <p:txBody>
          <a:bodyPr>
            <a:normAutofit lnSpcReduction="10000"/>
          </a:bodyPr>
          <a:lstStyle/>
          <a:p>
            <a:r>
              <a:rPr lang="en-US" dirty="0"/>
              <a:t>In the </a:t>
            </a:r>
            <a:r>
              <a:rPr lang="en-US" dirty="0" err="1"/>
              <a:t>GPClient</a:t>
            </a:r>
            <a:r>
              <a:rPr lang="en-US" dirty="0"/>
              <a:t> API, collectors are designed so that they can accept data from any source</a:t>
            </a:r>
          </a:p>
          <a:p>
            <a:pPr lvl="1"/>
            <a:r>
              <a:rPr lang="en-US" dirty="0"/>
              <a:t>I.e. publish/subscribe </a:t>
            </a:r>
            <a:r>
              <a:rPr lang="en-US" dirty="0" err="1"/>
              <a:t>datasource</a:t>
            </a:r>
            <a:r>
              <a:rPr lang="en-US" dirty="0"/>
              <a:t>, test code, UI selection changes, command/response services, …</a:t>
            </a:r>
          </a:p>
          <a:p>
            <a:pPr lvl="1"/>
            <a:r>
              <a:rPr lang="en-US" dirty="0"/>
              <a:t>This will allow to code expression like </a:t>
            </a:r>
            <a:r>
              <a:rPr lang="en-US" sz="1800" dirty="0" err="1">
                <a:latin typeface="Courier New" panose="02070309020205020404" pitchFamily="49" charset="0"/>
                <a:cs typeface="Courier New" panose="02070309020205020404" pitchFamily="49" charset="0"/>
              </a:rPr>
              <a:t>GPClient.read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myResourceHeavyCalculation</a:t>
            </a:r>
            <a:r>
              <a:rPr lang="en-US" sz="1800" dirty="0">
                <a:latin typeface="Courier New" panose="02070309020205020404" pitchFamily="49" charset="0"/>
                <a:cs typeface="Courier New" panose="02070309020205020404" pitchFamily="49" charset="0"/>
              </a:rPr>
              <a:t>(channel(“ca://</a:t>
            </a:r>
            <a:r>
              <a:rPr lang="en-US" sz="1800" dirty="0" err="1">
                <a:latin typeface="Courier New" panose="02070309020205020404" pitchFamily="49" charset="0"/>
                <a:cs typeface="Courier New" panose="02070309020205020404" pitchFamily="49" charset="0"/>
              </a:rPr>
              <a:t>mychannel</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javaFxProperty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myProperty</a:t>
            </a:r>
            <a:r>
              <a:rPr lang="en-US" sz="1800" dirty="0">
                <a:latin typeface="Courier New" panose="02070309020205020404" pitchFamily="49" charset="0"/>
                <a:cs typeface="Courier New" panose="02070309020205020404" pitchFamily="49" charset="0"/>
              </a:rPr>
              <a:t>))) </a:t>
            </a:r>
            <a:r>
              <a:rPr lang="en-US" dirty="0"/>
              <a:t>that can take events from EPICS and UI (and services, …) and notify on the correct thread with all the benefits we have already seen</a:t>
            </a:r>
          </a:p>
          <a:p>
            <a:r>
              <a:rPr lang="en-US" dirty="0"/>
              <a:t>While this part is not yet developed, we go through a couple of examples to understand how collectors work and verify some of the event processing features</a:t>
            </a:r>
          </a:p>
        </p:txBody>
      </p:sp>
    </p:spTree>
    <p:extLst>
      <p:ext uri="{BB962C8B-B14F-4D97-AF65-F5344CB8AC3E}">
        <p14:creationId xmlns:p14="http://schemas.microsoft.com/office/powerpoint/2010/main" val="226008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D78A1-C1EC-4F86-A17B-787EDE00518F}"/>
              </a:ext>
            </a:extLst>
          </p:cNvPr>
          <p:cNvSpPr>
            <a:spLocks noGrp="1"/>
          </p:cNvSpPr>
          <p:nvPr>
            <p:ph type="title"/>
          </p:nvPr>
        </p:nvSpPr>
        <p:spPr/>
        <p:txBody>
          <a:bodyPr/>
          <a:lstStyle/>
          <a:p>
            <a:r>
              <a:rPr lang="en-US" dirty="0"/>
              <a:t>Main characteristics</a:t>
            </a:r>
          </a:p>
        </p:txBody>
      </p:sp>
      <p:sp>
        <p:nvSpPr>
          <p:cNvPr id="3" name="Content Placeholder 2">
            <a:extLst>
              <a:ext uri="{FF2B5EF4-FFF2-40B4-BE49-F238E27FC236}">
                <a16:creationId xmlns:a16="http://schemas.microsoft.com/office/drawing/2014/main" xmlns="" id="{9061251B-47ED-4AD5-BA6A-19A4ED2F5A85}"/>
              </a:ext>
            </a:extLst>
          </p:cNvPr>
          <p:cNvSpPr>
            <a:spLocks noGrp="1"/>
          </p:cNvSpPr>
          <p:nvPr>
            <p:ph idx="1"/>
          </p:nvPr>
        </p:nvSpPr>
        <p:spPr/>
        <p:txBody>
          <a:bodyPr>
            <a:normAutofit fontScale="85000" lnSpcReduction="10000"/>
          </a:bodyPr>
          <a:lstStyle/>
          <a:p>
            <a:r>
              <a:rPr lang="en-US" dirty="0"/>
              <a:t>Small footprint</a:t>
            </a:r>
          </a:p>
          <a:p>
            <a:pPr lvl="1"/>
            <a:r>
              <a:rPr lang="en-US" dirty="0"/>
              <a:t>The core is 46 classes</a:t>
            </a:r>
          </a:p>
          <a:p>
            <a:r>
              <a:rPr lang="en-US" dirty="0"/>
              <a:t>Extensible architecture: each boundary point is exposed through an interface/abstract class</a:t>
            </a:r>
          </a:p>
          <a:p>
            <a:pPr lvl="1"/>
            <a:r>
              <a:rPr lang="en-US" dirty="0"/>
              <a:t>E.g. Data sources, caching strategy, event aggregation strategy, background computation, thread pool for processing, notification thread, etc. are all things that can be customized</a:t>
            </a:r>
          </a:p>
          <a:p>
            <a:r>
              <a:rPr lang="en-US" dirty="0"/>
              <a:t>A well thought out threading strategy that shields the user from all typical concurrency issues</a:t>
            </a:r>
          </a:p>
          <a:p>
            <a:pPr lvl="1"/>
            <a:r>
              <a:rPr lang="en-US" dirty="0"/>
              <a:t>Minimizes use of locks, locks are not leaked, client processing does not lag, computation is done in the background, notification is done on the thread you need to, …</a:t>
            </a:r>
          </a:p>
          <a:p>
            <a:pPr lvl="1"/>
            <a:r>
              <a:rPr lang="en-US" dirty="0"/>
              <a:t>The strategy is well documented in the code, using standard best practices</a:t>
            </a:r>
          </a:p>
          <a:p>
            <a:pPr lvl="2"/>
            <a:r>
              <a:rPr lang="en-US" dirty="0"/>
              <a:t>All that can be final/immutable is made so</a:t>
            </a:r>
          </a:p>
          <a:p>
            <a:pPr lvl="2"/>
            <a:r>
              <a:rPr lang="en-US" dirty="0"/>
              <a:t>Each class has a lock that guards a specific set of private variables and the lock is never exposed in a user callback</a:t>
            </a:r>
          </a:p>
        </p:txBody>
      </p:sp>
    </p:spTree>
    <p:extLst>
      <p:ext uri="{BB962C8B-B14F-4D97-AF65-F5344CB8AC3E}">
        <p14:creationId xmlns:p14="http://schemas.microsoft.com/office/powerpoint/2010/main" val="12866849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BF568-A437-4B90-98C0-4989EAE314D1}"/>
              </a:ext>
            </a:extLst>
          </p:cNvPr>
          <p:cNvSpPr>
            <a:spLocks noGrp="1"/>
          </p:cNvSpPr>
          <p:nvPr>
            <p:ph type="title"/>
          </p:nvPr>
        </p:nvSpPr>
        <p:spPr/>
        <p:txBody>
          <a:bodyPr/>
          <a:lstStyle/>
          <a:p>
            <a:r>
              <a:rPr lang="en-US" dirty="0"/>
              <a:t>Example 2</a:t>
            </a:r>
          </a:p>
        </p:txBody>
      </p:sp>
      <p:sp>
        <p:nvSpPr>
          <p:cNvPr id="3" name="Text Placeholder 2">
            <a:extLst>
              <a:ext uri="{FF2B5EF4-FFF2-40B4-BE49-F238E27FC236}">
                <a16:creationId xmlns:a16="http://schemas.microsoft.com/office/drawing/2014/main" xmlns=""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28785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A58AF1-5BB6-426B-88FE-5F93CF8DBF76}"/>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xmlns="" id="{3EF60512-6FF2-4913-8F04-13093AB9B9F1}"/>
              </a:ext>
            </a:extLst>
          </p:cNvPr>
          <p:cNvSpPr>
            <a:spLocks noGrp="1"/>
          </p:cNvSpPr>
          <p:nvPr>
            <p:ph idx="1"/>
          </p:nvPr>
        </p:nvSpPr>
        <p:spPr/>
        <p:txBody>
          <a:bodyPr/>
          <a:lstStyle/>
          <a:p>
            <a:r>
              <a:rPr lang="en-US" dirty="0"/>
              <a:t>By sending data directly to the read collector, experiment to see  how the </a:t>
            </a:r>
            <a:r>
              <a:rPr lang="en-US" dirty="0" err="1"/>
              <a:t>GPClient</a:t>
            </a:r>
            <a:r>
              <a:rPr lang="en-US" dirty="0"/>
              <a:t> aggregates events while keeping the ordering. For example, notify an exception before or after a value and see that, even if the event are aggregated, one can still know whether the exception came before or after the value.</a:t>
            </a:r>
          </a:p>
        </p:txBody>
      </p:sp>
    </p:spTree>
    <p:extLst>
      <p:ext uri="{BB962C8B-B14F-4D97-AF65-F5344CB8AC3E}">
        <p14:creationId xmlns:p14="http://schemas.microsoft.com/office/powerpoint/2010/main" val="2498933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BF568-A437-4B90-98C0-4989EAE314D1}"/>
              </a:ext>
            </a:extLst>
          </p:cNvPr>
          <p:cNvSpPr>
            <a:spLocks noGrp="1"/>
          </p:cNvSpPr>
          <p:nvPr>
            <p:ph type="title"/>
          </p:nvPr>
        </p:nvSpPr>
        <p:spPr/>
        <p:txBody>
          <a:bodyPr/>
          <a:lstStyle/>
          <a:p>
            <a:r>
              <a:rPr lang="en-US" dirty="0"/>
              <a:t>Custom collectors</a:t>
            </a:r>
          </a:p>
        </p:txBody>
      </p:sp>
      <p:sp>
        <p:nvSpPr>
          <p:cNvPr id="3" name="Text Placeholder 2">
            <a:extLst>
              <a:ext uri="{FF2B5EF4-FFF2-40B4-BE49-F238E27FC236}">
                <a16:creationId xmlns:a16="http://schemas.microsoft.com/office/drawing/2014/main" xmlns=""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4627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D292E-8C36-40E5-86A0-CE63C7219D09}"/>
              </a:ext>
            </a:extLst>
          </p:cNvPr>
          <p:cNvSpPr>
            <a:spLocks noGrp="1"/>
          </p:cNvSpPr>
          <p:nvPr>
            <p:ph type="title"/>
          </p:nvPr>
        </p:nvSpPr>
        <p:spPr/>
        <p:txBody>
          <a:bodyPr/>
          <a:lstStyle/>
          <a:p>
            <a:r>
              <a:rPr lang="en-US" dirty="0"/>
              <a:t>Collectors</a:t>
            </a:r>
          </a:p>
        </p:txBody>
      </p:sp>
      <p:sp>
        <p:nvSpPr>
          <p:cNvPr id="3" name="Content Placeholder 2">
            <a:extLst>
              <a:ext uri="{FF2B5EF4-FFF2-40B4-BE49-F238E27FC236}">
                <a16:creationId xmlns:a16="http://schemas.microsoft.com/office/drawing/2014/main" xmlns="" id="{C2D63495-745C-49B2-9999-F70DCE856A10}"/>
              </a:ext>
            </a:extLst>
          </p:cNvPr>
          <p:cNvSpPr>
            <a:spLocks noGrp="1"/>
          </p:cNvSpPr>
          <p:nvPr>
            <p:ph idx="1"/>
          </p:nvPr>
        </p:nvSpPr>
        <p:spPr/>
        <p:txBody>
          <a:bodyPr>
            <a:normAutofit fontScale="92500" lnSpcReduction="20000"/>
          </a:bodyPr>
          <a:lstStyle/>
          <a:p>
            <a:r>
              <a:rPr lang="en-US" dirty="0"/>
              <a:t>The </a:t>
            </a:r>
            <a:r>
              <a:rPr lang="en-US" dirty="0" err="1"/>
              <a:t>GPClient</a:t>
            </a:r>
            <a:r>
              <a:rPr lang="en-US" dirty="0"/>
              <a:t>, unlike </a:t>
            </a:r>
            <a:r>
              <a:rPr lang="en-US" dirty="0" err="1"/>
              <a:t>diirt</a:t>
            </a:r>
            <a:r>
              <a:rPr lang="en-US" dirty="0"/>
              <a:t>/</a:t>
            </a:r>
            <a:r>
              <a:rPr lang="en-US" dirty="0" err="1"/>
              <a:t>PVManager</a:t>
            </a:r>
            <a:r>
              <a:rPr lang="en-US" dirty="0"/>
              <a:t>, also allows one to write a custom queuing/caching strategy</a:t>
            </a:r>
          </a:p>
          <a:p>
            <a:r>
              <a:rPr lang="en-US" dirty="0"/>
              <a:t>The custom </a:t>
            </a:r>
            <a:r>
              <a:rPr lang="en-US" dirty="0" err="1"/>
              <a:t>ReadCollector</a:t>
            </a:r>
            <a:r>
              <a:rPr lang="en-US" dirty="0"/>
              <a:t> has to answer the following question: if multiple value events come in, how do they get transformed into a single notification?</a:t>
            </a:r>
          </a:p>
          <a:p>
            <a:pPr lvl="1"/>
            <a:r>
              <a:rPr lang="en-US" dirty="0"/>
              <a:t>The standard implementation are: give me the last value or give me a list of all the values</a:t>
            </a:r>
          </a:p>
          <a:p>
            <a:pPr lvl="1"/>
            <a:r>
              <a:rPr lang="en-US" dirty="0"/>
              <a:t>Different implementation may be: give me a statistical summary of the values, give me the one that has the highest timestamp, give me the one with the lowest alarm, …</a:t>
            </a:r>
          </a:p>
          <a:p>
            <a:r>
              <a:rPr lang="en-US" dirty="0"/>
              <a:t>As what is the “most significant” value may change in different contexts, you can tune your strategy</a:t>
            </a:r>
          </a:p>
          <a:p>
            <a:pPr lvl="1"/>
            <a:r>
              <a:rPr lang="en-US" dirty="0"/>
              <a:t>If some of these strategies are common, we can move them to the </a:t>
            </a:r>
            <a:r>
              <a:rPr lang="en-US" dirty="0" err="1"/>
              <a:t>GPClient</a:t>
            </a:r>
            <a:r>
              <a:rPr lang="en-US" dirty="0"/>
              <a:t> API and share them across clients</a:t>
            </a:r>
          </a:p>
        </p:txBody>
      </p:sp>
    </p:spTree>
    <p:extLst>
      <p:ext uri="{BB962C8B-B14F-4D97-AF65-F5344CB8AC3E}">
        <p14:creationId xmlns:p14="http://schemas.microsoft.com/office/powerpoint/2010/main" val="30375309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BF568-A437-4B90-98C0-4989EAE314D1}"/>
              </a:ext>
            </a:extLst>
          </p:cNvPr>
          <p:cNvSpPr>
            <a:spLocks noGrp="1"/>
          </p:cNvSpPr>
          <p:nvPr>
            <p:ph type="title"/>
          </p:nvPr>
        </p:nvSpPr>
        <p:spPr/>
        <p:txBody>
          <a:bodyPr/>
          <a:lstStyle/>
          <a:p>
            <a:r>
              <a:rPr lang="en-US" dirty="0"/>
              <a:t>Example 3</a:t>
            </a:r>
          </a:p>
        </p:txBody>
      </p:sp>
      <p:sp>
        <p:nvSpPr>
          <p:cNvPr id="3" name="Text Placeholder 2">
            <a:extLst>
              <a:ext uri="{FF2B5EF4-FFF2-40B4-BE49-F238E27FC236}">
                <a16:creationId xmlns:a16="http://schemas.microsoft.com/office/drawing/2014/main" xmlns=""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72690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D41C7-E6D8-4BA2-8BA2-9B6DFB7C1969}"/>
              </a:ext>
            </a:extLst>
          </p:cNvPr>
          <p:cNvSpPr>
            <a:spLocks noGrp="1"/>
          </p:cNvSpPr>
          <p:nvPr>
            <p:ph type="title"/>
          </p:nvPr>
        </p:nvSpPr>
        <p:spPr/>
        <p:txBody>
          <a:bodyPr/>
          <a:lstStyle/>
          <a:p>
            <a:r>
              <a:rPr lang="en-US" dirty="0" err="1" smtClean="0"/>
              <a:t>PVManager</a:t>
            </a:r>
            <a:r>
              <a:rPr lang="en-US" dirty="0" smtClean="0"/>
              <a:t> </a:t>
            </a:r>
            <a:r>
              <a:rPr lang="en-US" dirty="0" smtClean="0">
                <a:sym typeface="Wingdings" panose="05000000000000000000" pitchFamily="2" charset="2"/>
              </a:rPr>
              <a:t> </a:t>
            </a:r>
            <a:r>
              <a:rPr lang="en-US" dirty="0" err="1" smtClean="0">
                <a:sym typeface="Wingdings" panose="05000000000000000000" pitchFamily="2" charset="2"/>
              </a:rPr>
              <a:t>gpClient</a:t>
            </a:r>
            <a:endParaRPr lang="en-US" dirty="0"/>
          </a:p>
        </p:txBody>
      </p:sp>
      <p:sp>
        <p:nvSpPr>
          <p:cNvPr id="3" name="Text Placeholder 2">
            <a:extLst>
              <a:ext uri="{FF2B5EF4-FFF2-40B4-BE49-F238E27FC236}">
                <a16:creationId xmlns:a16="http://schemas.microsoft.com/office/drawing/2014/main" xmlns="" id="{DDB836FA-95A3-46E6-9076-E2103F0EC7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724695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from </a:t>
            </a:r>
            <a:r>
              <a:rPr lang="en-US" dirty="0" err="1"/>
              <a:t>pvmanager</a:t>
            </a:r>
            <a:r>
              <a:rPr lang="en-US" dirty="0"/>
              <a:t>/</a:t>
            </a:r>
            <a:r>
              <a:rPr lang="en-US" dirty="0" err="1"/>
              <a:t>diirt</a:t>
            </a:r>
            <a:r>
              <a:rPr lang="en-US" dirty="0"/>
              <a:t> design</a:t>
            </a:r>
          </a:p>
        </p:txBody>
      </p:sp>
      <p:grpSp>
        <p:nvGrpSpPr>
          <p:cNvPr id="31" name="Group 30">
            <a:extLst>
              <a:ext uri="{FF2B5EF4-FFF2-40B4-BE49-F238E27FC236}">
                <a16:creationId xmlns:a16="http://schemas.microsoft.com/office/drawing/2014/main" xmlns="" id="{DD9C5111-8ACE-4C3F-BC08-1899DB2CB1B0}"/>
              </a:ext>
            </a:extLst>
          </p:cNvPr>
          <p:cNvGrpSpPr/>
          <p:nvPr/>
        </p:nvGrpSpPr>
        <p:grpSpPr>
          <a:xfrm>
            <a:off x="951992" y="1841500"/>
            <a:ext cx="2842768" cy="2387150"/>
            <a:chOff x="1078992" y="2471420"/>
            <a:chExt cx="1191768" cy="1000760"/>
          </a:xfrm>
        </p:grpSpPr>
        <p:pic>
          <p:nvPicPr>
            <p:cNvPr id="3" name="Picture 2">
              <a:extLst>
                <a:ext uri="{FF2B5EF4-FFF2-40B4-BE49-F238E27FC236}">
                  <a16:creationId xmlns:a16="http://schemas.microsoft.com/office/drawing/2014/main" xmlns="" id="{5770A9C4-C768-42B8-8902-A89081D58717}"/>
                </a:ext>
              </a:extLst>
            </p:cNvPr>
            <p:cNvPicPr>
              <a:picLocks noChangeAspect="1"/>
            </p:cNvPicPr>
            <p:nvPr/>
          </p:nvPicPr>
          <p:blipFill rotWithShape="1">
            <a:blip r:embed="rId2">
              <a:extLst>
                <a:ext uri="{28A0092B-C50C-407E-A947-70E740481C1C}">
                  <a14:useLocalDpi xmlns:a14="http://schemas.microsoft.com/office/drawing/2010/main"/>
                </a:ext>
              </a:extLst>
            </a:blip>
            <a:srcRect t="23179" r="6460" b="31699"/>
            <a:stretch/>
          </p:blipFill>
          <p:spPr>
            <a:xfrm>
              <a:off x="1078992" y="2471420"/>
              <a:ext cx="1191768" cy="873760"/>
            </a:xfrm>
            <a:prstGeom prst="rect">
              <a:avLst/>
            </a:prstGeom>
          </p:spPr>
        </p:pic>
        <p:pic>
          <p:nvPicPr>
            <p:cNvPr id="34" name="Picture 33">
              <a:extLst>
                <a:ext uri="{FF2B5EF4-FFF2-40B4-BE49-F238E27FC236}">
                  <a16:creationId xmlns:a16="http://schemas.microsoft.com/office/drawing/2014/main" xmlns="" id="{F97E0EC9-A57C-4534-BA7C-27B3D49675C9}"/>
                </a:ext>
              </a:extLst>
            </p:cNvPr>
            <p:cNvPicPr>
              <a:picLocks noChangeAspect="1"/>
            </p:cNvPicPr>
            <p:nvPr/>
          </p:nvPicPr>
          <p:blipFill rotWithShape="1">
            <a:blip r:embed="rId2">
              <a:extLst>
                <a:ext uri="{28A0092B-C50C-407E-A947-70E740481C1C}">
                  <a14:useLocalDpi xmlns:a14="http://schemas.microsoft.com/office/drawing/2010/main"/>
                </a:ext>
              </a:extLst>
            </a:blip>
            <a:srcRect t="66334" r="6460" b="2448"/>
            <a:stretch/>
          </p:blipFill>
          <p:spPr>
            <a:xfrm>
              <a:off x="1078992" y="2867660"/>
              <a:ext cx="1191768" cy="604520"/>
            </a:xfrm>
            <a:prstGeom prst="rect">
              <a:avLst/>
            </a:prstGeom>
          </p:spPr>
        </p:pic>
      </p:grpSp>
      <p:sp>
        <p:nvSpPr>
          <p:cNvPr id="35" name="TextBox 34">
            <a:extLst>
              <a:ext uri="{FF2B5EF4-FFF2-40B4-BE49-F238E27FC236}">
                <a16:creationId xmlns:a16="http://schemas.microsoft.com/office/drawing/2014/main" xmlns="" id="{632F27D4-019C-4D46-932F-B3C65020B5E4}"/>
              </a:ext>
            </a:extLst>
          </p:cNvPr>
          <p:cNvSpPr txBox="1"/>
          <p:nvPr/>
        </p:nvSpPr>
        <p:spPr>
          <a:xfrm>
            <a:off x="152400" y="4612640"/>
            <a:ext cx="5047151" cy="1477328"/>
          </a:xfrm>
          <a:prstGeom prst="rect">
            <a:avLst/>
          </a:prstGeom>
          <a:noFill/>
        </p:spPr>
        <p:txBody>
          <a:bodyPr wrap="none" rtlCol="0">
            <a:spAutoFit/>
          </a:bodyPr>
          <a:lstStyle/>
          <a:p>
            <a:r>
              <a:rPr lang="en-US" dirty="0"/>
              <a:t>The old API differentiated at compile time between:</a:t>
            </a:r>
          </a:p>
          <a:p>
            <a:pPr marL="285750" indent="-285750">
              <a:buFont typeface="Arial" panose="020B0604020202020204" pitchFamily="34" charset="0"/>
              <a:buChar char="•"/>
            </a:pPr>
            <a:r>
              <a:rPr lang="en-US" dirty="0"/>
              <a:t>Source/Desired rate expressions</a:t>
            </a:r>
          </a:p>
          <a:p>
            <a:pPr marL="285750" indent="-285750">
              <a:buFont typeface="Arial" panose="020B0604020202020204" pitchFamily="34" charset="0"/>
              <a:buChar char="•"/>
            </a:pPr>
            <a:r>
              <a:rPr lang="en-US" dirty="0"/>
              <a:t>Read/Write/</a:t>
            </a:r>
            <a:r>
              <a:rPr lang="en-US" dirty="0" err="1"/>
              <a:t>ReadWrite</a:t>
            </a:r>
            <a:r>
              <a:rPr lang="en-US" dirty="0"/>
              <a:t> expression</a:t>
            </a:r>
          </a:p>
          <a:p>
            <a:pPr marL="285750" indent="-285750">
              <a:buFont typeface="Arial" panose="020B0604020202020204" pitchFamily="34" charset="0"/>
              <a:buChar char="•"/>
            </a:pPr>
            <a:r>
              <a:rPr lang="en-US" dirty="0"/>
              <a:t>Single/Group of expression</a:t>
            </a:r>
          </a:p>
          <a:p>
            <a:r>
              <a:rPr lang="en-US" dirty="0"/>
              <a:t>To handle all cases, there are 20 classes</a:t>
            </a:r>
          </a:p>
        </p:txBody>
      </p:sp>
      <p:pic>
        <p:nvPicPr>
          <p:cNvPr id="36" name="Picture 35">
            <a:extLst>
              <a:ext uri="{FF2B5EF4-FFF2-40B4-BE49-F238E27FC236}">
                <a16:creationId xmlns:a16="http://schemas.microsoft.com/office/drawing/2014/main" xmlns="" id="{035FEBA9-44B6-4363-838A-2BFB544B6E07}"/>
              </a:ext>
            </a:extLst>
          </p:cNvPr>
          <p:cNvPicPr>
            <a:picLocks noChangeAspect="1"/>
          </p:cNvPicPr>
          <p:nvPr/>
        </p:nvPicPr>
        <p:blipFill rotWithShape="1">
          <a:blip r:embed="rId3"/>
          <a:srcRect l="42083" t="23352" r="48000" b="71300"/>
          <a:stretch/>
        </p:blipFill>
        <p:spPr>
          <a:xfrm>
            <a:off x="7086600" y="2303393"/>
            <a:ext cx="3352450" cy="581908"/>
          </a:xfrm>
          <a:prstGeom prst="rect">
            <a:avLst/>
          </a:prstGeom>
        </p:spPr>
      </p:pic>
      <p:sp>
        <p:nvSpPr>
          <p:cNvPr id="38" name="TextBox 37">
            <a:extLst>
              <a:ext uri="{FF2B5EF4-FFF2-40B4-BE49-F238E27FC236}">
                <a16:creationId xmlns:a16="http://schemas.microsoft.com/office/drawing/2014/main" xmlns="" id="{58A61F56-CC1A-4E2B-A796-F03EEF5915E1}"/>
              </a:ext>
            </a:extLst>
          </p:cNvPr>
          <p:cNvSpPr txBox="1"/>
          <p:nvPr/>
        </p:nvSpPr>
        <p:spPr>
          <a:xfrm>
            <a:off x="5707241" y="4079915"/>
            <a:ext cx="6276479" cy="2308324"/>
          </a:xfrm>
          <a:prstGeom prst="rect">
            <a:avLst/>
          </a:prstGeom>
          <a:noFill/>
        </p:spPr>
        <p:txBody>
          <a:bodyPr wrap="square" rtlCol="0">
            <a:spAutoFit/>
          </a:bodyPr>
          <a:lstStyle/>
          <a:p>
            <a:r>
              <a:rPr lang="en-US" dirty="0"/>
              <a:t>In the new API:</a:t>
            </a:r>
          </a:p>
          <a:p>
            <a:r>
              <a:rPr lang="en-US" dirty="0"/>
              <a:t>Source rate expressions are removed</a:t>
            </a:r>
          </a:p>
          <a:p>
            <a:pPr marL="742950" lvl="1" indent="-285750">
              <a:buFont typeface="Arial" panose="020B0604020202020204" pitchFamily="34" charset="0"/>
              <a:buChar char="•"/>
            </a:pPr>
            <a:r>
              <a:rPr lang="en-US" dirty="0"/>
              <a:t>Never actually used</a:t>
            </a:r>
          </a:p>
          <a:p>
            <a:r>
              <a:rPr lang="en-US" dirty="0"/>
              <a:t>All expressions are </a:t>
            </a:r>
            <a:r>
              <a:rPr lang="en-US" dirty="0" err="1"/>
              <a:t>ReadWrite</a:t>
            </a:r>
            <a:endParaRPr lang="en-US" dirty="0"/>
          </a:p>
          <a:p>
            <a:pPr marL="742950" lvl="1" indent="-285750">
              <a:buFont typeface="Arial" panose="020B0604020202020204" pitchFamily="34" charset="0"/>
              <a:buChar char="•"/>
            </a:pPr>
            <a:r>
              <a:rPr lang="en-US" dirty="0"/>
              <a:t>The compile time check could not remove the runtime check: may as well remove the compile time one and simplify the API</a:t>
            </a:r>
          </a:p>
          <a:p>
            <a:r>
              <a:rPr lang="en-US" dirty="0"/>
              <a:t>We currently have only 4 classes</a:t>
            </a:r>
          </a:p>
        </p:txBody>
      </p:sp>
    </p:spTree>
    <p:extLst>
      <p:ext uri="{BB962C8B-B14F-4D97-AF65-F5344CB8AC3E}">
        <p14:creationId xmlns:p14="http://schemas.microsoft.com/office/powerpoint/2010/main" val="35406577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D78A1-C1EC-4F86-A17B-787EDE00518F}"/>
              </a:ext>
            </a:extLst>
          </p:cNvPr>
          <p:cNvSpPr>
            <a:spLocks noGrp="1"/>
          </p:cNvSpPr>
          <p:nvPr>
            <p:ph type="title"/>
          </p:nvPr>
        </p:nvSpPr>
        <p:spPr/>
        <p:txBody>
          <a:bodyPr/>
          <a:lstStyle/>
          <a:p>
            <a:r>
              <a:rPr lang="en-US" dirty="0"/>
              <a:t>Changes from </a:t>
            </a:r>
            <a:r>
              <a:rPr lang="en-US" dirty="0" err="1"/>
              <a:t>pvmanager</a:t>
            </a:r>
            <a:r>
              <a:rPr lang="en-US" dirty="0"/>
              <a:t>/</a:t>
            </a:r>
            <a:r>
              <a:rPr lang="en-US" dirty="0" err="1"/>
              <a:t>diirt</a:t>
            </a:r>
            <a:r>
              <a:rPr lang="en-US" dirty="0"/>
              <a:t> design</a:t>
            </a:r>
          </a:p>
        </p:txBody>
      </p:sp>
      <p:sp>
        <p:nvSpPr>
          <p:cNvPr id="3" name="Content Placeholder 2">
            <a:extLst>
              <a:ext uri="{FF2B5EF4-FFF2-40B4-BE49-F238E27FC236}">
                <a16:creationId xmlns:a16="http://schemas.microsoft.com/office/drawing/2014/main" xmlns="" id="{9061251B-47ED-4AD5-BA6A-19A4ED2F5A85}"/>
              </a:ext>
            </a:extLst>
          </p:cNvPr>
          <p:cNvSpPr>
            <a:spLocks noGrp="1"/>
          </p:cNvSpPr>
          <p:nvPr>
            <p:ph idx="1"/>
          </p:nvPr>
        </p:nvSpPr>
        <p:spPr/>
        <p:txBody>
          <a:bodyPr>
            <a:normAutofit/>
          </a:bodyPr>
          <a:lstStyle/>
          <a:p>
            <a:r>
              <a:rPr lang="en-US" dirty="0"/>
              <a:t>Unified event pipeline</a:t>
            </a:r>
          </a:p>
          <a:p>
            <a:pPr lvl="1"/>
            <a:r>
              <a:rPr lang="en-US" dirty="0"/>
              <a:t>In the old implementation, the events for connection/value/error/</a:t>
            </a:r>
            <a:r>
              <a:rPr lang="en-US" dirty="0" err="1"/>
              <a:t>writeConnection</a:t>
            </a:r>
            <a:r>
              <a:rPr lang="en-US" dirty="0"/>
              <a:t>/</a:t>
            </a:r>
            <a:r>
              <a:rPr lang="en-US" dirty="0" err="1"/>
              <a:t>writeResponse</a:t>
            </a:r>
            <a:r>
              <a:rPr lang="en-US" dirty="0"/>
              <a:t> where handled separately in an ad-hoc way, and the client event was yet a different object</a:t>
            </a:r>
          </a:p>
          <a:p>
            <a:pPr lvl="1"/>
            <a:r>
              <a:rPr lang="en-US" dirty="0"/>
              <a:t>In the new API, there is a single </a:t>
            </a:r>
            <a:r>
              <a:rPr lang="en-US" dirty="0" err="1"/>
              <a:t>PVEvent</a:t>
            </a:r>
            <a:r>
              <a:rPr lang="en-US" dirty="0"/>
              <a:t> that supports all of the types, and it is the same object for source rate notification and desired rate notification (i.e. it passes through in most cases)</a:t>
            </a:r>
          </a:p>
          <a:p>
            <a:pPr lvl="2"/>
            <a:r>
              <a:rPr lang="en-US" dirty="0"/>
              <a:t>That same object supports combining multiple events into a single events. Common events (i.e. connection and value) are actually the always same object (thus saving creating/destroying objects). The event batching preserves ordering (i.e. you can distinguish between “</a:t>
            </a:r>
            <a:r>
              <a:rPr lang="en-US" dirty="0" err="1"/>
              <a:t>newValue</a:t>
            </a:r>
            <a:r>
              <a:rPr lang="en-US" dirty="0"/>
              <a:t>-then-error” and “error-then-</a:t>
            </a:r>
            <a:r>
              <a:rPr lang="en-US" dirty="0" err="1"/>
              <a:t>newValue</a:t>
            </a:r>
            <a:r>
              <a:rPr lang="en-US" dirty="0"/>
              <a:t>” within a single notification)</a:t>
            </a:r>
          </a:p>
        </p:txBody>
      </p:sp>
    </p:spTree>
    <p:extLst>
      <p:ext uri="{BB962C8B-B14F-4D97-AF65-F5344CB8AC3E}">
        <p14:creationId xmlns:p14="http://schemas.microsoft.com/office/powerpoint/2010/main" val="24410737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D78A1-C1EC-4F86-A17B-787EDE00518F}"/>
              </a:ext>
            </a:extLst>
          </p:cNvPr>
          <p:cNvSpPr>
            <a:spLocks noGrp="1"/>
          </p:cNvSpPr>
          <p:nvPr>
            <p:ph type="title"/>
          </p:nvPr>
        </p:nvSpPr>
        <p:spPr/>
        <p:txBody>
          <a:bodyPr/>
          <a:lstStyle/>
          <a:p>
            <a:r>
              <a:rPr lang="en-US" dirty="0"/>
              <a:t>Changes from </a:t>
            </a:r>
            <a:r>
              <a:rPr lang="en-US" dirty="0" err="1"/>
              <a:t>pvmanager</a:t>
            </a:r>
            <a:r>
              <a:rPr lang="en-US" dirty="0"/>
              <a:t>/</a:t>
            </a:r>
            <a:r>
              <a:rPr lang="en-US" dirty="0" err="1"/>
              <a:t>diirt</a:t>
            </a:r>
            <a:r>
              <a:rPr lang="en-US" dirty="0"/>
              <a:t> design</a:t>
            </a:r>
          </a:p>
        </p:txBody>
      </p:sp>
      <p:sp>
        <p:nvSpPr>
          <p:cNvPr id="3" name="Content Placeholder 2">
            <a:extLst>
              <a:ext uri="{FF2B5EF4-FFF2-40B4-BE49-F238E27FC236}">
                <a16:creationId xmlns:a16="http://schemas.microsoft.com/office/drawing/2014/main" xmlns="" id="{9061251B-47ED-4AD5-BA6A-19A4ED2F5A85}"/>
              </a:ext>
            </a:extLst>
          </p:cNvPr>
          <p:cNvSpPr>
            <a:spLocks noGrp="1"/>
          </p:cNvSpPr>
          <p:nvPr>
            <p:ph idx="1"/>
          </p:nvPr>
        </p:nvSpPr>
        <p:spPr/>
        <p:txBody>
          <a:bodyPr>
            <a:normAutofit fontScale="92500" lnSpcReduction="10000"/>
          </a:bodyPr>
          <a:lstStyle/>
          <a:p>
            <a:r>
              <a:rPr lang="en-US" dirty="0"/>
              <a:t>Unified callbacks for read and write (</a:t>
            </a:r>
            <a:r>
              <a:rPr lang="en-US" dirty="0" err="1"/>
              <a:t>ReadCollector</a:t>
            </a:r>
            <a:r>
              <a:rPr lang="en-US" dirty="0"/>
              <a:t> and </a:t>
            </a:r>
            <a:r>
              <a:rPr lang="en-US" dirty="0" err="1"/>
              <a:t>WriteCollector</a:t>
            </a:r>
            <a:r>
              <a:rPr lang="en-US" dirty="0"/>
              <a:t>)</a:t>
            </a:r>
          </a:p>
          <a:p>
            <a:pPr lvl="1"/>
            <a:r>
              <a:rPr lang="en-US" dirty="0"/>
              <a:t>In the old API, the data source was given a different callback for connection/value/error/</a:t>
            </a:r>
            <a:r>
              <a:rPr lang="en-US" dirty="0" err="1"/>
              <a:t>writeConnection</a:t>
            </a:r>
            <a:r>
              <a:rPr lang="en-US" dirty="0"/>
              <a:t>/</a:t>
            </a:r>
            <a:r>
              <a:rPr lang="en-US" dirty="0" err="1"/>
              <a:t>writeResponse</a:t>
            </a:r>
            <a:endParaRPr lang="en-US" dirty="0"/>
          </a:p>
          <a:p>
            <a:pPr lvl="1"/>
            <a:r>
              <a:rPr lang="en-US" dirty="0"/>
              <a:t>In the new API, a read request is given a </a:t>
            </a:r>
            <a:r>
              <a:rPr lang="en-US" dirty="0" err="1"/>
              <a:t>ReadCollector</a:t>
            </a:r>
            <a:r>
              <a:rPr lang="en-US" dirty="0"/>
              <a:t> and a write request is given a </a:t>
            </a:r>
            <a:r>
              <a:rPr lang="en-US" dirty="0" err="1"/>
              <a:t>WriteCollector</a:t>
            </a:r>
            <a:r>
              <a:rPr lang="en-US" dirty="0"/>
              <a:t>, and they can be used for all notifications</a:t>
            </a:r>
          </a:p>
          <a:p>
            <a:r>
              <a:rPr lang="en-US" dirty="0"/>
              <a:t>Generalized callbacks for read and write</a:t>
            </a:r>
          </a:p>
          <a:p>
            <a:pPr lvl="1"/>
            <a:r>
              <a:rPr lang="en-US" dirty="0"/>
              <a:t>In the old implementation, event notification for data sources is ad-hoc. If one wanted a </a:t>
            </a:r>
            <a:r>
              <a:rPr lang="en-US" dirty="0" err="1"/>
              <a:t>pv</a:t>
            </a:r>
            <a:r>
              <a:rPr lang="en-US" dirty="0"/>
              <a:t> to react from events that are non-</a:t>
            </a:r>
            <a:r>
              <a:rPr lang="en-US" dirty="0" err="1"/>
              <a:t>DataSource</a:t>
            </a:r>
            <a:r>
              <a:rPr lang="en-US" dirty="0"/>
              <a:t> generated, this had to be also handled ad-hoc</a:t>
            </a:r>
          </a:p>
          <a:p>
            <a:pPr lvl="2"/>
            <a:r>
              <a:rPr lang="en-US" dirty="0"/>
              <a:t>For example, graphene (the graph library) has to respond to data update events and to UI events, and the UI event pipeline had to be implemented separately</a:t>
            </a:r>
          </a:p>
          <a:p>
            <a:pPr lvl="1"/>
            <a:r>
              <a:rPr lang="en-US" dirty="0"/>
              <a:t>In the new API the </a:t>
            </a:r>
            <a:r>
              <a:rPr lang="en-US" dirty="0" err="1"/>
              <a:t>ReadCollector</a:t>
            </a:r>
            <a:r>
              <a:rPr lang="en-US" dirty="0"/>
              <a:t> and </a:t>
            </a:r>
            <a:r>
              <a:rPr lang="en-US" dirty="0" err="1"/>
              <a:t>WriteCollector</a:t>
            </a:r>
            <a:r>
              <a:rPr lang="en-US" dirty="0"/>
              <a:t> are not tied to the </a:t>
            </a:r>
            <a:r>
              <a:rPr lang="en-US" dirty="0" err="1"/>
              <a:t>DataSources</a:t>
            </a:r>
            <a:r>
              <a:rPr lang="en-US" dirty="0"/>
              <a:t> and therefore one can digest updates coming from different sources (i.e. UI events, command/response services, …)</a:t>
            </a:r>
          </a:p>
        </p:txBody>
      </p:sp>
    </p:spTree>
    <p:extLst>
      <p:ext uri="{BB962C8B-B14F-4D97-AF65-F5344CB8AC3E}">
        <p14:creationId xmlns:p14="http://schemas.microsoft.com/office/powerpoint/2010/main" val="17388413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D78A1-C1EC-4F86-A17B-787EDE00518F}"/>
              </a:ext>
            </a:extLst>
          </p:cNvPr>
          <p:cNvSpPr>
            <a:spLocks noGrp="1"/>
          </p:cNvSpPr>
          <p:nvPr>
            <p:ph type="title"/>
          </p:nvPr>
        </p:nvSpPr>
        <p:spPr/>
        <p:txBody>
          <a:bodyPr/>
          <a:lstStyle/>
          <a:p>
            <a:r>
              <a:rPr lang="en-US" dirty="0"/>
              <a:t>Changes from </a:t>
            </a:r>
            <a:r>
              <a:rPr lang="en-US" dirty="0" err="1"/>
              <a:t>pvmanager</a:t>
            </a:r>
            <a:r>
              <a:rPr lang="en-US" dirty="0"/>
              <a:t>/</a:t>
            </a:r>
            <a:r>
              <a:rPr lang="en-US" dirty="0" err="1"/>
              <a:t>diirt</a:t>
            </a:r>
            <a:r>
              <a:rPr lang="en-US" dirty="0"/>
              <a:t> design</a:t>
            </a:r>
          </a:p>
        </p:txBody>
      </p:sp>
      <p:sp>
        <p:nvSpPr>
          <p:cNvPr id="3" name="Content Placeholder 2">
            <a:extLst>
              <a:ext uri="{FF2B5EF4-FFF2-40B4-BE49-F238E27FC236}">
                <a16:creationId xmlns:a16="http://schemas.microsoft.com/office/drawing/2014/main" xmlns="" id="{9061251B-47ED-4AD5-BA6A-19A4ED2F5A85}"/>
              </a:ext>
            </a:extLst>
          </p:cNvPr>
          <p:cNvSpPr>
            <a:spLocks noGrp="1"/>
          </p:cNvSpPr>
          <p:nvPr>
            <p:ph idx="1"/>
          </p:nvPr>
        </p:nvSpPr>
        <p:spPr/>
        <p:txBody>
          <a:bodyPr>
            <a:normAutofit fontScale="92500" lnSpcReduction="20000"/>
          </a:bodyPr>
          <a:lstStyle/>
          <a:p>
            <a:r>
              <a:rPr lang="en-US" dirty="0" err="1"/>
              <a:t>DataSource</a:t>
            </a:r>
            <a:r>
              <a:rPr lang="en-US" dirty="0"/>
              <a:t> recipes</a:t>
            </a:r>
          </a:p>
          <a:p>
            <a:pPr lvl="1"/>
            <a:r>
              <a:rPr lang="en-US" dirty="0"/>
              <a:t>In the old API each </a:t>
            </a:r>
            <a:r>
              <a:rPr lang="en-US" dirty="0" err="1"/>
              <a:t>pv</a:t>
            </a:r>
            <a:r>
              <a:rPr lang="en-US" dirty="0"/>
              <a:t> expression created a </a:t>
            </a:r>
            <a:r>
              <a:rPr lang="en-US" dirty="0" err="1"/>
              <a:t>datasource</a:t>
            </a:r>
            <a:r>
              <a:rPr lang="en-US" dirty="0"/>
              <a:t> request with all the channels the </a:t>
            </a:r>
            <a:r>
              <a:rPr lang="en-US" dirty="0" err="1"/>
              <a:t>pv</a:t>
            </a:r>
            <a:r>
              <a:rPr lang="en-US" dirty="0"/>
              <a:t> would connect to, so that the </a:t>
            </a:r>
            <a:r>
              <a:rPr lang="en-US" dirty="0" err="1"/>
              <a:t>datasource</a:t>
            </a:r>
            <a:r>
              <a:rPr lang="en-US" dirty="0"/>
              <a:t> could (in principle) optimize connection to multiple channels</a:t>
            </a:r>
          </a:p>
          <a:p>
            <a:pPr lvl="1"/>
            <a:r>
              <a:rPr lang="en-US" dirty="0"/>
              <a:t>In practice: 99% of expression mapped to a single channel and the batch connection was never optimized</a:t>
            </a:r>
          </a:p>
          <a:p>
            <a:pPr lvl="1"/>
            <a:r>
              <a:rPr lang="en-US" dirty="0"/>
              <a:t>In the new API each </a:t>
            </a:r>
            <a:r>
              <a:rPr lang="en-US" dirty="0" err="1"/>
              <a:t>datasource</a:t>
            </a:r>
            <a:r>
              <a:rPr lang="en-US" dirty="0"/>
              <a:t> request is for one channel only which simplifies the API and the implementation</a:t>
            </a:r>
          </a:p>
          <a:p>
            <a:pPr lvl="2"/>
            <a:r>
              <a:rPr lang="en-US" dirty="0"/>
              <a:t>However, the requests are posted on a processing thread and then batched, so if batch connection is ever implemented it would actually work across </a:t>
            </a:r>
            <a:r>
              <a:rPr lang="en-US" dirty="0" err="1"/>
              <a:t>pvs</a:t>
            </a:r>
            <a:endParaRPr lang="en-US" dirty="0"/>
          </a:p>
          <a:p>
            <a:r>
              <a:rPr lang="en-US" dirty="0" err="1"/>
              <a:t>DataSource</a:t>
            </a:r>
            <a:r>
              <a:rPr lang="en-US" dirty="0"/>
              <a:t> write implementation</a:t>
            </a:r>
          </a:p>
          <a:p>
            <a:pPr lvl="1"/>
            <a:r>
              <a:rPr lang="en-US" dirty="0"/>
              <a:t>In the old API, the write for a channel had to be implemented synchronously</a:t>
            </a:r>
          </a:p>
          <a:p>
            <a:pPr lvl="1"/>
            <a:r>
              <a:rPr lang="en-US" dirty="0"/>
              <a:t>In the new API, the write can either be implemented synchronously or asynchronously, simplifying the implementation of each data source</a:t>
            </a:r>
          </a:p>
          <a:p>
            <a:endParaRPr lang="en-US" dirty="0"/>
          </a:p>
        </p:txBody>
      </p:sp>
    </p:spTree>
    <p:extLst>
      <p:ext uri="{BB962C8B-B14F-4D97-AF65-F5344CB8AC3E}">
        <p14:creationId xmlns:p14="http://schemas.microsoft.com/office/powerpoint/2010/main" val="357354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core architecture</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6" name="Picture 2" descr="C:\Documents and Settings\carcassi\Desktop\nuvola-1.0.tar\nuvola\128x128\apps\edu_mathematics.png"/>
          <p:cNvPicPr>
            <a:picLocks noChangeAspect="1" noChangeArrowheads="1"/>
          </p:cNvPicPr>
          <p:nvPr/>
        </p:nvPicPr>
        <p:blipFill>
          <a:blip r:embed="rId3"/>
          <a:srcRect/>
          <a:stretch>
            <a:fillRect/>
          </a:stretch>
        </p:blipFill>
        <p:spPr bwMode="auto">
          <a:xfrm>
            <a:off x="4838700" y="3297710"/>
            <a:ext cx="990600" cy="9906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4"/>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5"/>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096512" y="3166645"/>
            <a:ext cx="569848" cy="576526"/>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4" name="Straight Arrow Connector 13"/>
          <p:cNvCxnSpPr>
            <a:cxnSpLocks/>
          </p:cNvCxnSpPr>
          <p:nvPr/>
        </p:nvCxnSpPr>
        <p:spPr bwMode="auto">
          <a:xfrm flipV="1">
            <a:off x="6007736" y="2883408"/>
            <a:ext cx="656872" cy="67770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p:nvPr/>
        </p:nvCxnSpPr>
        <p:spPr bwMode="auto">
          <a:xfrm rot="10800000" flipV="1">
            <a:off x="8328660" y="3724430"/>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sp>
        <p:nvSpPr>
          <p:cNvPr id="25" name="TextBox 24"/>
          <p:cNvSpPr txBox="1"/>
          <p:nvPr/>
        </p:nvSpPr>
        <p:spPr>
          <a:xfrm>
            <a:off x="4738810" y="4334030"/>
            <a:ext cx="1277786" cy="584775"/>
          </a:xfrm>
          <a:prstGeom prst="rect">
            <a:avLst/>
          </a:prstGeom>
          <a:noFill/>
        </p:spPr>
        <p:txBody>
          <a:bodyPr wrap="none" rtlCol="0">
            <a:spAutoFit/>
          </a:bodyPr>
          <a:lstStyle/>
          <a:p>
            <a:pPr algn="ctr"/>
            <a:r>
              <a:rPr lang="en-US" sz="1600" b="1" dirty="0">
                <a:ln w="19050">
                  <a:noFill/>
                  <a:prstDash val="solid"/>
                </a:ln>
                <a:effectLst>
                  <a:outerShdw blurRad="50000" dist="50800" dir="7500000" algn="tl">
                    <a:srgbClr val="000000">
                      <a:shade val="5000"/>
                      <a:alpha val="35000"/>
                    </a:srgbClr>
                  </a:outerShdw>
                </a:effectLst>
              </a:rPr>
              <a:t>Background</a:t>
            </a:r>
            <a:br>
              <a:rPr lang="en-US" sz="1600" b="1" dirty="0">
                <a:ln w="19050">
                  <a:noFill/>
                  <a:prstDash val="solid"/>
                </a:ln>
                <a:effectLst>
                  <a:outerShdw blurRad="50000" dist="50800" dir="7500000" algn="tl">
                    <a:srgbClr val="000000">
                      <a:shade val="5000"/>
                      <a:alpha val="35000"/>
                    </a:srgbClr>
                  </a:outerShdw>
                </a:effectLst>
              </a:rPr>
            </a:br>
            <a:r>
              <a:rPr lang="en-US" sz="1600" b="1" dirty="0">
                <a:ln w="19050">
                  <a:noFill/>
                  <a:prstDash val="solid"/>
                </a:ln>
                <a:effectLst>
                  <a:outerShdw blurRad="50000" dist="50800" dir="7500000" algn="tl">
                    <a:srgbClr val="000000">
                      <a:shade val="5000"/>
                      <a:alpha val="35000"/>
                    </a:srgbClr>
                  </a:outerShdw>
                </a:effectLst>
              </a:rPr>
              <a:t>computation</a:t>
            </a:r>
          </a:p>
        </p:txBody>
      </p:sp>
      <p:pic>
        <p:nvPicPr>
          <p:cNvPr id="26" name="Picture 2" descr="C:\Documents and Settings\carcassi\Desktop\nuvola-1.0.tar\nuvola\128x128\apps\clock.png"/>
          <p:cNvPicPr>
            <a:picLocks noChangeAspect="1" noChangeArrowheads="1"/>
          </p:cNvPicPr>
          <p:nvPr/>
        </p:nvPicPr>
        <p:blipFill>
          <a:blip r:embed="rId6"/>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pic>
        <p:nvPicPr>
          <p:cNvPr id="31" name="Picture 4" descr="C:\Documents and Settings\carcassi\Desktop\nuvola-1.0.tar\nuvola\128x128\filesystems\trashcan_empty.png">
            <a:extLst>
              <a:ext uri="{FF2B5EF4-FFF2-40B4-BE49-F238E27FC236}">
                <a16:creationId xmlns:a16="http://schemas.microsoft.com/office/drawing/2014/main" xmlns="" id="{32AAD1CF-5888-4029-B2C1-CED676445560}"/>
              </a:ext>
            </a:extLst>
          </p:cNvPr>
          <p:cNvPicPr>
            <a:picLocks noChangeAspect="1" noChangeArrowheads="1"/>
          </p:cNvPicPr>
          <p:nvPr/>
        </p:nvPicPr>
        <p:blipFill>
          <a:blip r:embed="rId5"/>
          <a:srcRect/>
          <a:stretch>
            <a:fillRect/>
          </a:stretch>
        </p:blipFill>
        <p:spPr bwMode="auto">
          <a:xfrm>
            <a:off x="6851904" y="3114830"/>
            <a:ext cx="1219200" cy="1219200"/>
          </a:xfrm>
          <a:prstGeom prst="rect">
            <a:avLst/>
          </a:prstGeom>
          <a:noFill/>
        </p:spPr>
      </p:pic>
      <p:pic>
        <p:nvPicPr>
          <p:cNvPr id="32" name="Picture 4" descr="C:\Documents and Settings\carcassi\Desktop\nuvola-1.0.tar\nuvola\128x128\filesystems\trashcan_empty.png">
            <a:extLst>
              <a:ext uri="{FF2B5EF4-FFF2-40B4-BE49-F238E27FC236}">
                <a16:creationId xmlns:a16="http://schemas.microsoft.com/office/drawing/2014/main" xmlns="" id="{133387E1-9C6C-49AB-9B7E-8A529AC0E683}"/>
              </a:ext>
            </a:extLst>
          </p:cNvPr>
          <p:cNvPicPr>
            <a:picLocks noChangeAspect="1" noChangeArrowheads="1"/>
          </p:cNvPicPr>
          <p:nvPr/>
        </p:nvPicPr>
        <p:blipFill>
          <a:blip r:embed="rId5"/>
          <a:srcRect/>
          <a:stretch>
            <a:fillRect/>
          </a:stretch>
        </p:blipFill>
        <p:spPr bwMode="auto">
          <a:xfrm>
            <a:off x="6851904" y="4212110"/>
            <a:ext cx="1219200" cy="1219200"/>
          </a:xfrm>
          <a:prstGeom prst="rect">
            <a:avLst/>
          </a:prstGeom>
          <a:noFill/>
        </p:spPr>
      </p:pic>
      <p:cxnSp>
        <p:nvCxnSpPr>
          <p:cNvPr id="33" name="Straight Arrow Connector 32">
            <a:extLst>
              <a:ext uri="{FF2B5EF4-FFF2-40B4-BE49-F238E27FC236}">
                <a16:creationId xmlns:a16="http://schemas.microsoft.com/office/drawing/2014/main" xmlns="" id="{63A43E33-1A54-40DE-8AB3-7217C4D54961}"/>
              </a:ext>
            </a:extLst>
          </p:cNvPr>
          <p:cNvCxnSpPr>
            <a:cxnSpLocks/>
          </p:cNvCxnSpPr>
          <p:nvPr/>
        </p:nvCxnSpPr>
        <p:spPr bwMode="auto">
          <a:xfrm flipV="1">
            <a:off x="6016596" y="3748813"/>
            <a:ext cx="80944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xmlns="" id="{96718E4A-E562-4328-9019-778D097C5E90}"/>
              </a:ext>
            </a:extLst>
          </p:cNvPr>
          <p:cNvCxnSpPr>
            <a:cxnSpLocks/>
          </p:cNvCxnSpPr>
          <p:nvPr/>
        </p:nvCxnSpPr>
        <p:spPr bwMode="auto">
          <a:xfrm>
            <a:off x="6001640" y="3913632"/>
            <a:ext cx="656872" cy="67770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41" name="Straight Arrow Connector 40">
            <a:extLst>
              <a:ext uri="{FF2B5EF4-FFF2-40B4-BE49-F238E27FC236}">
                <a16:creationId xmlns:a16="http://schemas.microsoft.com/office/drawing/2014/main" xmlns=""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xmlns=""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xmlns="" id="{B3D89377-D291-4A19-B19F-9B2B21703C99}"/>
              </a:ext>
            </a:extLst>
          </p:cNvPr>
          <p:cNvPicPr>
            <a:picLocks noChangeAspect="1" noChangeArrowheads="1"/>
          </p:cNvPicPr>
          <p:nvPr/>
        </p:nvPicPr>
        <p:blipFill>
          <a:blip r:embed="rId7"/>
          <a:srcRect/>
          <a:stretch>
            <a:fillRect/>
          </a:stretch>
        </p:blipFill>
        <p:spPr bwMode="auto">
          <a:xfrm>
            <a:off x="9860893" y="3300950"/>
            <a:ext cx="962025" cy="962025"/>
          </a:xfrm>
          <a:prstGeom prst="rect">
            <a:avLst/>
          </a:prstGeom>
          <a:noFill/>
        </p:spPr>
      </p:pic>
    </p:spTree>
    <p:extLst>
      <p:ext uri="{BB962C8B-B14F-4D97-AF65-F5344CB8AC3E}">
        <p14:creationId xmlns:p14="http://schemas.microsoft.com/office/powerpoint/2010/main" val="5924891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D78A1-C1EC-4F86-A17B-787EDE00518F}"/>
              </a:ext>
            </a:extLst>
          </p:cNvPr>
          <p:cNvSpPr>
            <a:spLocks noGrp="1"/>
          </p:cNvSpPr>
          <p:nvPr>
            <p:ph type="title"/>
          </p:nvPr>
        </p:nvSpPr>
        <p:spPr/>
        <p:txBody>
          <a:bodyPr/>
          <a:lstStyle/>
          <a:p>
            <a:r>
              <a:rPr lang="en-US" dirty="0"/>
              <a:t>Changes from </a:t>
            </a:r>
            <a:r>
              <a:rPr lang="en-US" dirty="0" err="1"/>
              <a:t>pvmanager</a:t>
            </a:r>
            <a:r>
              <a:rPr lang="en-US" dirty="0"/>
              <a:t>/</a:t>
            </a:r>
            <a:r>
              <a:rPr lang="en-US" dirty="0" err="1"/>
              <a:t>diirt</a:t>
            </a:r>
            <a:r>
              <a:rPr lang="en-US" dirty="0"/>
              <a:t> design</a:t>
            </a:r>
          </a:p>
        </p:txBody>
      </p:sp>
      <p:sp>
        <p:nvSpPr>
          <p:cNvPr id="3" name="Content Placeholder 2">
            <a:extLst>
              <a:ext uri="{FF2B5EF4-FFF2-40B4-BE49-F238E27FC236}">
                <a16:creationId xmlns:a16="http://schemas.microsoft.com/office/drawing/2014/main" xmlns="" id="{9061251B-47ED-4AD5-BA6A-19A4ED2F5A85}"/>
              </a:ext>
            </a:extLst>
          </p:cNvPr>
          <p:cNvSpPr>
            <a:spLocks noGrp="1"/>
          </p:cNvSpPr>
          <p:nvPr>
            <p:ph idx="1"/>
          </p:nvPr>
        </p:nvSpPr>
        <p:spPr/>
        <p:txBody>
          <a:bodyPr>
            <a:normAutofit lnSpcReduction="10000"/>
          </a:bodyPr>
          <a:lstStyle/>
          <a:p>
            <a:r>
              <a:rPr lang="en-US" dirty="0"/>
              <a:t>Null values are now supported</a:t>
            </a:r>
          </a:p>
          <a:p>
            <a:pPr lvl="1"/>
            <a:r>
              <a:rPr lang="en-US" dirty="0"/>
              <a:t>In the old implementation, null values could not be written and could not be received.</a:t>
            </a:r>
          </a:p>
          <a:p>
            <a:pPr lvl="2"/>
            <a:r>
              <a:rPr lang="en-US" dirty="0"/>
              <a:t>This was annoying when local </a:t>
            </a:r>
            <a:r>
              <a:rPr lang="en-US" dirty="0" err="1"/>
              <a:t>pvs</a:t>
            </a:r>
            <a:r>
              <a:rPr lang="en-US" dirty="0"/>
              <a:t> where used for selections. The null initialization would mean no selection but, once the value was changed, there was no way to “clear” the selection. </a:t>
            </a:r>
          </a:p>
          <a:p>
            <a:pPr lvl="1"/>
            <a:r>
              <a:rPr lang="en-US" dirty="0"/>
              <a:t>In the new API, null value are supported by the framework (though not necessarily by all data sources)</a:t>
            </a:r>
          </a:p>
          <a:p>
            <a:r>
              <a:rPr lang="en-US" dirty="0"/>
              <a:t>Channel name only connection</a:t>
            </a:r>
          </a:p>
          <a:p>
            <a:pPr lvl="1"/>
            <a:r>
              <a:rPr lang="en-US" dirty="0"/>
              <a:t>In the old API, one would always need to at least specify the maximum rate of events and whether the string represented a channel or a formula</a:t>
            </a:r>
          </a:p>
          <a:p>
            <a:pPr lvl="1"/>
            <a:r>
              <a:rPr lang="en-US" dirty="0"/>
              <a:t>In the new API, there is a default maximum rate and a “string only” expression</a:t>
            </a:r>
          </a:p>
        </p:txBody>
      </p:sp>
    </p:spTree>
    <p:extLst>
      <p:ext uri="{BB962C8B-B14F-4D97-AF65-F5344CB8AC3E}">
        <p14:creationId xmlns:p14="http://schemas.microsoft.com/office/powerpoint/2010/main" val="9066425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383A06-2E87-43DD-8D62-E06C90E4E0CE}"/>
              </a:ext>
            </a:extLst>
          </p:cNvPr>
          <p:cNvSpPr>
            <a:spLocks noGrp="1"/>
          </p:cNvSpPr>
          <p:nvPr>
            <p:ph type="title"/>
          </p:nvPr>
        </p:nvSpPr>
        <p:spPr/>
        <p:txBody>
          <a:bodyPr/>
          <a:lstStyle/>
          <a:p>
            <a:r>
              <a:rPr lang="en-US" dirty="0"/>
              <a:t>What still needs to be done</a:t>
            </a:r>
          </a:p>
        </p:txBody>
      </p:sp>
      <p:sp>
        <p:nvSpPr>
          <p:cNvPr id="3" name="Content Placeholder 2">
            <a:extLst>
              <a:ext uri="{FF2B5EF4-FFF2-40B4-BE49-F238E27FC236}">
                <a16:creationId xmlns:a16="http://schemas.microsoft.com/office/drawing/2014/main" xmlns="" id="{221B6B01-F5BA-493D-9304-7C006D5F42C0}"/>
              </a:ext>
            </a:extLst>
          </p:cNvPr>
          <p:cNvSpPr>
            <a:spLocks noGrp="1"/>
          </p:cNvSpPr>
          <p:nvPr>
            <p:ph idx="1"/>
          </p:nvPr>
        </p:nvSpPr>
        <p:spPr/>
        <p:txBody>
          <a:bodyPr/>
          <a:lstStyle/>
          <a:p>
            <a:r>
              <a:rPr lang="en-US" dirty="0" err="1"/>
              <a:t>PVAccess</a:t>
            </a:r>
            <a:r>
              <a:rPr lang="en-US" dirty="0"/>
              <a:t> support could be improved with a redesign of the </a:t>
            </a:r>
            <a:r>
              <a:rPr lang="en-US" dirty="0" err="1"/>
              <a:t>pvaccess</a:t>
            </a:r>
            <a:r>
              <a:rPr lang="en-US" dirty="0"/>
              <a:t> library</a:t>
            </a:r>
          </a:p>
          <a:p>
            <a:pPr lvl="1"/>
            <a:r>
              <a:rPr lang="en-US" dirty="0"/>
              <a:t>Currently, </a:t>
            </a:r>
            <a:r>
              <a:rPr lang="en-US" dirty="0" err="1"/>
              <a:t>pvaccess</a:t>
            </a:r>
            <a:r>
              <a:rPr lang="en-US" dirty="0"/>
              <a:t> library exposes a cache for the latest value therefore the only safe way to share that data is to make a defensive copy</a:t>
            </a:r>
          </a:p>
          <a:p>
            <a:r>
              <a:rPr lang="en-US" dirty="0"/>
              <a:t>Other functionality could be retrofitted from </a:t>
            </a:r>
            <a:r>
              <a:rPr lang="en-US" dirty="0" err="1"/>
              <a:t>diirt</a:t>
            </a:r>
            <a:endParaRPr lang="en-US" dirty="0"/>
          </a:p>
          <a:p>
            <a:pPr lvl="1"/>
            <a:r>
              <a:rPr lang="en-US" dirty="0"/>
              <a:t>Support for services (command/response)</a:t>
            </a:r>
          </a:p>
          <a:p>
            <a:pPr lvl="1"/>
            <a:r>
              <a:rPr lang="en-US" dirty="0"/>
              <a:t>Formulas</a:t>
            </a:r>
          </a:p>
        </p:txBody>
      </p:sp>
    </p:spTree>
    <p:extLst>
      <p:ext uri="{BB962C8B-B14F-4D97-AF65-F5344CB8AC3E}">
        <p14:creationId xmlns:p14="http://schemas.microsoft.com/office/powerpoint/2010/main" val="10777043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D78A1-C1EC-4F86-A17B-787EDE00518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xmlns="" id="{9061251B-47ED-4AD5-BA6A-19A4ED2F5A85}"/>
              </a:ext>
            </a:extLst>
          </p:cNvPr>
          <p:cNvSpPr>
            <a:spLocks noGrp="1"/>
          </p:cNvSpPr>
          <p:nvPr>
            <p:ph idx="1"/>
          </p:nvPr>
        </p:nvSpPr>
        <p:spPr/>
        <p:txBody>
          <a:bodyPr>
            <a:normAutofit/>
          </a:bodyPr>
          <a:lstStyle/>
          <a:p>
            <a:r>
              <a:rPr lang="en-US" dirty="0"/>
              <a:t>The EPICS </a:t>
            </a:r>
            <a:r>
              <a:rPr lang="en-US" dirty="0" err="1"/>
              <a:t>GPClient</a:t>
            </a:r>
            <a:r>
              <a:rPr lang="en-US" dirty="0"/>
              <a:t> is a redesign of </a:t>
            </a:r>
            <a:r>
              <a:rPr lang="en-US" dirty="0" err="1"/>
              <a:t>pvmanager</a:t>
            </a:r>
            <a:r>
              <a:rPr lang="en-US" dirty="0"/>
              <a:t>/</a:t>
            </a:r>
            <a:r>
              <a:rPr lang="en-US" dirty="0" err="1"/>
              <a:t>diirt</a:t>
            </a:r>
            <a:r>
              <a:rPr lang="en-US" dirty="0"/>
              <a:t> </a:t>
            </a:r>
          </a:p>
          <a:p>
            <a:pPr lvl="1"/>
            <a:r>
              <a:rPr lang="en-US" dirty="0"/>
              <a:t>It is part of EPICS core</a:t>
            </a:r>
          </a:p>
          <a:p>
            <a:pPr lvl="1"/>
            <a:r>
              <a:rPr lang="en-US" dirty="0"/>
              <a:t>Continues to provide similar functionality to </a:t>
            </a:r>
            <a:r>
              <a:rPr lang="en-US" dirty="0" err="1"/>
              <a:t>pvmanager</a:t>
            </a:r>
            <a:r>
              <a:rPr lang="en-US" dirty="0"/>
              <a:t>/</a:t>
            </a:r>
            <a:r>
              <a:rPr lang="en-US" dirty="0" err="1"/>
              <a:t>diirt</a:t>
            </a:r>
            <a:endParaRPr lang="en-US" dirty="0"/>
          </a:p>
          <a:p>
            <a:pPr lvl="1"/>
            <a:r>
              <a:rPr lang="en-US" dirty="0"/>
              <a:t>Simplified core (44 classes instead of 106)</a:t>
            </a:r>
          </a:p>
          <a:p>
            <a:pPr lvl="1"/>
            <a:r>
              <a:rPr lang="en-US" dirty="0"/>
              <a:t>Simplified interface</a:t>
            </a:r>
          </a:p>
          <a:p>
            <a:pPr lvl="1"/>
            <a:r>
              <a:rPr lang="en-US" dirty="0"/>
              <a:t>More flexible architecture</a:t>
            </a:r>
          </a:p>
          <a:p>
            <a:endParaRPr lang="en-US" dirty="0"/>
          </a:p>
          <a:p>
            <a:endParaRPr lang="en-US" dirty="0"/>
          </a:p>
        </p:txBody>
      </p:sp>
    </p:spTree>
    <p:extLst>
      <p:ext uri="{BB962C8B-B14F-4D97-AF65-F5344CB8AC3E}">
        <p14:creationId xmlns:p14="http://schemas.microsoft.com/office/powerpoint/2010/main" val="105252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xmlns=""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xmlns=""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xmlns=""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xmlns="" id="{FBFA73CE-1518-4D3E-9F35-3EA4B7019278}"/>
              </a:ext>
            </a:extLst>
          </p:cNvPr>
          <p:cNvSpPr txBox="1"/>
          <p:nvPr/>
        </p:nvSpPr>
        <p:spPr>
          <a:xfrm>
            <a:off x="8263497" y="550013"/>
            <a:ext cx="3702232" cy="1200329"/>
          </a:xfrm>
          <a:prstGeom prst="rect">
            <a:avLst/>
          </a:prstGeom>
          <a:noFill/>
        </p:spPr>
        <p:txBody>
          <a:bodyPr wrap="none" rtlCol="0">
            <a:spAutoFit/>
          </a:bodyPr>
          <a:lstStyle/>
          <a:p>
            <a:pPr algn="r"/>
            <a:r>
              <a:rPr lang="en-US" sz="3600" dirty="0"/>
              <a:t>Monitor one PV</a:t>
            </a:r>
            <a:br>
              <a:rPr lang="en-US" sz="3600" dirty="0"/>
            </a:br>
            <a:r>
              <a:rPr lang="en-US" sz="3600" dirty="0"/>
              <a:t>with no processing</a:t>
            </a:r>
          </a:p>
        </p:txBody>
      </p:sp>
    </p:spTree>
    <p:extLst>
      <p:ext uri="{BB962C8B-B14F-4D97-AF65-F5344CB8AC3E}">
        <p14:creationId xmlns:p14="http://schemas.microsoft.com/office/powerpoint/2010/main" val="2019880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xmlns=""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xmlns=""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xmlns=""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xmlns="" id="{FBFA73CE-1518-4D3E-9F35-3EA4B7019278}"/>
              </a:ext>
            </a:extLst>
          </p:cNvPr>
          <p:cNvSpPr txBox="1"/>
          <p:nvPr/>
        </p:nvSpPr>
        <p:spPr>
          <a:xfrm>
            <a:off x="7666540" y="550013"/>
            <a:ext cx="4299189" cy="1754326"/>
          </a:xfrm>
          <a:prstGeom prst="rect">
            <a:avLst/>
          </a:prstGeom>
          <a:noFill/>
        </p:spPr>
        <p:txBody>
          <a:bodyPr wrap="none" rtlCol="0">
            <a:spAutoFit/>
          </a:bodyPr>
          <a:lstStyle/>
          <a:p>
            <a:pPr algn="r"/>
            <a:r>
              <a:rPr lang="en-US" sz="3600" dirty="0">
                <a:solidFill>
                  <a:schemeClr val="accent6">
                    <a:lumMod val="75000"/>
                  </a:schemeClr>
                </a:solidFill>
              </a:rPr>
              <a:t>New value from EPICS</a:t>
            </a:r>
          </a:p>
          <a:p>
            <a:pPr algn="r"/>
            <a:r>
              <a:rPr lang="en-US" sz="3600" dirty="0">
                <a:solidFill>
                  <a:schemeClr val="accent6">
                    <a:lumMod val="75000"/>
                  </a:schemeClr>
                </a:solidFill>
              </a:rPr>
              <a:t>is written in</a:t>
            </a:r>
            <a:br>
              <a:rPr lang="en-US" sz="3600" dirty="0">
                <a:solidFill>
                  <a:schemeClr val="accent6">
                    <a:lumMod val="75000"/>
                  </a:schemeClr>
                </a:solidFill>
              </a:rPr>
            </a:br>
            <a:r>
              <a:rPr lang="en-US" sz="3600" dirty="0">
                <a:solidFill>
                  <a:schemeClr val="accent6">
                    <a:lumMod val="75000"/>
                  </a:schemeClr>
                </a:solidFill>
              </a:rPr>
              <a:t>the collector</a:t>
            </a:r>
          </a:p>
        </p:txBody>
      </p:sp>
    </p:spTree>
    <p:extLst>
      <p:ext uri="{BB962C8B-B14F-4D97-AF65-F5344CB8AC3E}">
        <p14:creationId xmlns:p14="http://schemas.microsoft.com/office/powerpoint/2010/main" val="209627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xmlns=""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xmlns=""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xmlns=""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xmlns="" id="{FBFA73CE-1518-4D3E-9F35-3EA4B7019278}"/>
              </a:ext>
            </a:extLst>
          </p:cNvPr>
          <p:cNvSpPr txBox="1"/>
          <p:nvPr/>
        </p:nvSpPr>
        <p:spPr>
          <a:xfrm>
            <a:off x="8593973" y="550013"/>
            <a:ext cx="3371756" cy="1200329"/>
          </a:xfrm>
          <a:prstGeom prst="rect">
            <a:avLst/>
          </a:prstGeom>
          <a:noFill/>
        </p:spPr>
        <p:txBody>
          <a:bodyPr wrap="none" rtlCol="0">
            <a:spAutoFit/>
          </a:bodyPr>
          <a:lstStyle/>
          <a:p>
            <a:pPr algn="r"/>
            <a:r>
              <a:rPr lang="en-US" sz="3600" dirty="0">
                <a:solidFill>
                  <a:schemeClr val="accent6">
                    <a:lumMod val="75000"/>
                  </a:schemeClr>
                </a:solidFill>
              </a:rPr>
              <a:t>Collector notifies</a:t>
            </a:r>
          </a:p>
          <a:p>
            <a:pPr algn="r"/>
            <a:r>
              <a:rPr lang="en-US" sz="3600" dirty="0">
                <a:solidFill>
                  <a:schemeClr val="accent6">
                    <a:lumMod val="75000"/>
                  </a:schemeClr>
                </a:solidFill>
              </a:rPr>
              <a:t>rate </a:t>
            </a:r>
            <a:r>
              <a:rPr lang="en-US" sz="3600" dirty="0" err="1">
                <a:solidFill>
                  <a:schemeClr val="accent6">
                    <a:lumMod val="75000"/>
                  </a:schemeClr>
                </a:solidFill>
              </a:rPr>
              <a:t>decoupler</a:t>
            </a:r>
            <a:endParaRPr lang="en-US" sz="3600" dirty="0">
              <a:solidFill>
                <a:schemeClr val="accent6">
                  <a:lumMod val="75000"/>
                </a:schemeClr>
              </a:solidFill>
            </a:endParaRPr>
          </a:p>
        </p:txBody>
      </p:sp>
    </p:spTree>
    <p:extLst>
      <p:ext uri="{BB962C8B-B14F-4D97-AF65-F5344CB8AC3E}">
        <p14:creationId xmlns:p14="http://schemas.microsoft.com/office/powerpoint/2010/main" val="2147535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3276</Words>
  <Application>Microsoft Office PowerPoint</Application>
  <PresentationFormat>Widescreen</PresentationFormat>
  <Paragraphs>336</Paragraphs>
  <Slides>62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Calibri Light</vt:lpstr>
      <vt:lpstr>Courier New</vt:lpstr>
      <vt:lpstr>Wingdings</vt:lpstr>
      <vt:lpstr>Office Theme</vt:lpstr>
      <vt:lpstr>EPICS GPClient</vt:lpstr>
      <vt:lpstr>What is the Generic Purpose Client?</vt:lpstr>
      <vt:lpstr>What is the Generic Purpose Client?</vt:lpstr>
      <vt:lpstr>What is the Generic Purpose Client?</vt:lpstr>
      <vt:lpstr>Main characteristics</vt:lpstr>
      <vt:lpstr>GPClient core architecture</vt:lpstr>
      <vt:lpstr>GPClient simplest setup</vt:lpstr>
      <vt:lpstr>GPClient simplest setup</vt:lpstr>
      <vt:lpstr>GPClient simplest setup</vt:lpstr>
      <vt:lpstr>GPClient simplest setup</vt:lpstr>
      <vt:lpstr>GPClient simplest setup</vt:lpstr>
      <vt:lpstr>GPClient simplest setup</vt:lpstr>
      <vt:lpstr>GPClient simplest setup</vt:lpstr>
      <vt:lpstr>GPClient simplest setup</vt:lpstr>
      <vt:lpstr>GPClient simplest setup</vt:lpstr>
      <vt:lpstr>Advanced setup</vt:lpstr>
      <vt:lpstr>Advanced setup</vt:lpstr>
      <vt:lpstr>Advanced setup</vt:lpstr>
      <vt:lpstr>Advanced setup</vt:lpstr>
      <vt:lpstr>Advanced setup</vt:lpstr>
      <vt:lpstr>Advanced setup</vt:lpstr>
      <vt:lpstr>Advanced setup</vt:lpstr>
      <vt:lpstr>Flexible pipeline</vt:lpstr>
      <vt:lpstr>Example 1</vt:lpstr>
      <vt:lpstr>Example 1a</vt:lpstr>
      <vt:lpstr>Client-side rate and notifications</vt:lpstr>
      <vt:lpstr>Client-side rate and notifications</vt:lpstr>
      <vt:lpstr>Event lagging</vt:lpstr>
      <vt:lpstr>Rate throttling</vt:lpstr>
      <vt:lpstr>Example 2a</vt:lpstr>
      <vt:lpstr>Caching and queueing</vt:lpstr>
      <vt:lpstr>Rate limiting</vt:lpstr>
      <vt:lpstr>Example 2b</vt:lpstr>
      <vt:lpstr>Notification thread</vt:lpstr>
      <vt:lpstr>Exercise 2a</vt:lpstr>
      <vt:lpstr>Requesting specific types</vt:lpstr>
      <vt:lpstr>Type specific clients</vt:lpstr>
      <vt:lpstr>Example 3</vt:lpstr>
      <vt:lpstr>Writing values</vt:lpstr>
      <vt:lpstr>Writing values</vt:lpstr>
      <vt:lpstr>Example 4</vt:lpstr>
      <vt:lpstr>Review</vt:lpstr>
      <vt:lpstr>Advanced Topics</vt:lpstr>
      <vt:lpstr>Custom datasources</vt:lpstr>
      <vt:lpstr>Custom datasources</vt:lpstr>
      <vt:lpstr>Example 1</vt:lpstr>
      <vt:lpstr>Direct data collection</vt:lpstr>
      <vt:lpstr>Collectors</vt:lpstr>
      <vt:lpstr>Collectors</vt:lpstr>
      <vt:lpstr>Example 2</vt:lpstr>
      <vt:lpstr>Exercise 2</vt:lpstr>
      <vt:lpstr>Custom collectors</vt:lpstr>
      <vt:lpstr>Collectors</vt:lpstr>
      <vt:lpstr>Example 3</vt:lpstr>
      <vt:lpstr>PVManager  gpClient</vt:lpstr>
      <vt:lpstr>Changes from pvmanager/diirt design</vt:lpstr>
      <vt:lpstr>Changes from pvmanager/diirt design</vt:lpstr>
      <vt:lpstr>Changes from pvmanager/diirt design</vt:lpstr>
      <vt:lpstr>Changes from pvmanager/diirt design</vt:lpstr>
      <vt:lpstr>Changes from pvmanager/diirt design</vt:lpstr>
      <vt:lpstr>What still needs to be done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Kunal Shroff</cp:lastModifiedBy>
  <cp:revision>74</cp:revision>
  <dcterms:created xsi:type="dcterms:W3CDTF">2018-04-24T19:44:43Z</dcterms:created>
  <dcterms:modified xsi:type="dcterms:W3CDTF">2018-08-24T15:10:12Z</dcterms:modified>
</cp:coreProperties>
</file>