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4" r:id="rId3"/>
    <p:sldId id="368" r:id="rId4"/>
    <p:sldId id="365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66" r:id="rId13"/>
    <p:sldId id="377" r:id="rId14"/>
    <p:sldId id="378" r:id="rId15"/>
    <p:sldId id="37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C11-47D5-4DEE-8134-87190ECD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25D7-8B69-4D2B-BB17-B0F044D1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927A-5B69-403F-AA1B-A2C19C0C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3E4A-65D3-4627-9886-F37FB5C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2978-9041-48D4-843B-6C25615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90B0-EDB0-4335-A92F-72B56B3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F120-9206-43AF-9E5A-FA723A53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22B7-5340-47BD-B4CC-B80BBDF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BC3D-491B-43C6-B38C-D2675C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B948-75A1-4CE9-83B4-50B5D4B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92BB9-739E-4523-9AC0-3C496FC9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3404-8303-42F8-8577-2E7AEAD4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1E9A-98B6-41D4-86F0-3EB952FA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BDA2-C9E9-4F03-AFE9-13A4A15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B83-714D-4CB6-9526-0F59D58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46B-05CB-4BE1-B7CF-DF234F1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D01C-E469-4A85-B39B-57B7B221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5D5-040C-4B4B-AA39-93F66E27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8943-6877-42E7-9969-10F3985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26CD-0FF9-46CA-88ED-CB968AF8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6D6-388A-413B-A27A-4C32CA5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9C74-3F80-49CC-B989-86AC61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5105-F4AD-4EE5-AFB0-9ADCA86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8B1-3494-484A-89D6-76A5D6E8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83B-75D5-4D16-83EE-B6A9BF7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6C7-2E04-467C-AC47-D28F82EF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2CB-D1BB-4016-B9FC-F40BFDBA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CE8F-B772-4C46-A44C-363CB98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76BC-071D-4CB1-8DDD-4D2E959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DEA5-9B31-434D-89E0-D80686C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10D7-057C-460B-85A2-32A65A47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E0C-B183-4667-B181-0159271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EF2-8A5E-4359-B99D-FF1EA2A3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8210-BE23-4466-8E8D-E4D002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E35B-D4FF-418B-A827-083742B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88AB4-6984-4F3A-AF9C-9F613FF6C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9624-762D-442E-847D-9AB77238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4A4D1-33F3-47FE-A457-9BA0F79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B60E6-4A03-4DB0-BB11-B4A638F5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1AD5-84FC-4369-8E9C-9C674B6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BA367-FDFD-4294-B284-5DB81C3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EBCF1-3681-4CC2-B71E-16D7BDD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725B-5E01-4DCD-B7C8-1DC22CE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39DA-9A84-4E73-8CC3-DC25EDD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B532-2627-4921-B420-84854A0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0ADC-2944-45B4-9E41-8EB09DB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9BA-7339-40E4-B289-829D6ACC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7D9F-9C78-42A1-BDBC-89B9E273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1E0F-4298-4CC2-9243-3FFCD08C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FAA3-0E55-462D-BD43-B4335C2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141C-4195-4B5A-B8D4-DCEC8C0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6473-E65E-4D88-A24D-0231B78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17-5D8D-4E4F-9E5F-16017EC7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5CC6-3344-45A3-9D4B-9440C12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25F7-1736-4320-86D4-4E31AE56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EB17-C63C-4B09-AE07-052D215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A217-A1F0-4061-B445-B03D56A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C464-242C-4734-9E2D-4306C05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E491-FFF2-4F47-A9D5-08D871F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887-74AA-4FA7-8209-230EB620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64C9-F6C8-45AE-90F0-7EA64A46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D2A-9AC4-4349-B4C8-8690D770BA2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CA15-7EC6-4C00-9F08-40A6BB5C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1D3E-7A97-48B4-8351-CF94C0D8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valhall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AE0-C3DD-4294-B8CF-CBE71FA1E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9A5BA-88AE-4D2E-9CB5-AF9E3400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F1-3F2D-418D-A433-C5552EE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777-CB47-4CD0-A6FF-06BC6742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807A-DC3B-4E0C-9B43-AC10F4DC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D324-0FA9-4F3D-9DAB-D5F5B696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While Java provides a rich collection framework for Objects, it does not provide collections for primitives</a:t>
            </a:r>
          </a:p>
          <a:p>
            <a:pPr lvl="1"/>
            <a:r>
              <a:rPr lang="en-US" dirty="0"/>
              <a:t>The only collection provided is the array of primitives</a:t>
            </a:r>
          </a:p>
          <a:p>
            <a:pPr lvl="1"/>
            <a:r>
              <a:rPr lang="en-US" dirty="0"/>
              <a:t>All arrays are read/write, which makes it impossible to implement thread-safety through immutability or to not expose internal state without expensive copies</a:t>
            </a:r>
          </a:p>
          <a:p>
            <a:pPr lvl="1"/>
            <a:r>
              <a:rPr lang="en-US" dirty="0"/>
              <a:t>Each array type is different, therefore one has to code to all 6 primitive types independently</a:t>
            </a:r>
          </a:p>
          <a:p>
            <a:pPr lvl="1"/>
            <a:r>
              <a:rPr lang="en-US" dirty="0"/>
              <a:t>Each array type is a concrete class, making it impossible to provide optimization such as lazy initialization</a:t>
            </a:r>
          </a:p>
          <a:p>
            <a:r>
              <a:rPr lang="en-US" dirty="0"/>
              <a:t>Support for numeric collections is provided within </a:t>
            </a:r>
            <a:r>
              <a:rPr lang="en-US" dirty="0" err="1"/>
              <a:t>org.epics.util.array</a:t>
            </a:r>
            <a:endParaRPr lang="en-US" dirty="0"/>
          </a:p>
          <a:p>
            <a:pPr lvl="1"/>
            <a:r>
              <a:rPr lang="en-US" dirty="0"/>
              <a:t>The hope is that value types and generic reification from Project Valhalla will make these obsolete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20909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r>
              <a:rPr lang="en-US" dirty="0"/>
              <a:t> provide a set of interfaces that are as much as possible similar to the Java Collection framework</a:t>
            </a:r>
          </a:p>
          <a:p>
            <a:r>
              <a:rPr lang="en-US" dirty="0"/>
              <a:t>The most basic interface is the </a:t>
            </a:r>
            <a:r>
              <a:rPr lang="en-US" dirty="0" err="1"/>
              <a:t>CollectionNumber</a:t>
            </a:r>
            <a:r>
              <a:rPr lang="en-US" dirty="0"/>
              <a:t> that, through the </a:t>
            </a:r>
            <a:r>
              <a:rPr lang="en-US" dirty="0" err="1"/>
              <a:t>IteratorNumber</a:t>
            </a:r>
            <a:r>
              <a:rPr lang="en-US" dirty="0"/>
              <a:t>, allows iteration through a generic collection of primitives </a:t>
            </a:r>
          </a:p>
          <a:p>
            <a:pPr lvl="1"/>
            <a:r>
              <a:rPr lang="en-US" dirty="0"/>
              <a:t>The iterator provides methods of the form </a:t>
            </a:r>
            <a:r>
              <a:rPr lang="en-US" dirty="0" err="1"/>
              <a:t>IteratorNumber.nextXxx</a:t>
            </a:r>
            <a:r>
              <a:rPr lang="en-US" dirty="0"/>
              <a:t>() which allows to choose which type to read out of the collection</a:t>
            </a:r>
          </a:p>
          <a:p>
            <a:r>
              <a:rPr lang="en-US" dirty="0"/>
              <a:t>Similarly, the </a:t>
            </a:r>
            <a:r>
              <a:rPr lang="en-US" dirty="0" err="1"/>
              <a:t>ListNumber</a:t>
            </a:r>
            <a:r>
              <a:rPr lang="en-US" dirty="0"/>
              <a:t> interfaces added random access to the collection</a:t>
            </a:r>
          </a:p>
          <a:p>
            <a:pPr lvl="1"/>
            <a:r>
              <a:rPr lang="en-US" dirty="0"/>
              <a:t>It includes the </a:t>
            </a:r>
            <a:r>
              <a:rPr lang="en-US" dirty="0" err="1"/>
              <a:t>ListNumber.getXxx</a:t>
            </a:r>
            <a:r>
              <a:rPr lang="en-US" dirty="0"/>
              <a:t>() and </a:t>
            </a:r>
            <a:r>
              <a:rPr lang="en-US" dirty="0" err="1"/>
              <a:t>ListNumber.setXxx</a:t>
            </a:r>
            <a:r>
              <a:rPr lang="en-US" dirty="0"/>
              <a:t>() methods to allow to choose which type to read and write at the given position</a:t>
            </a:r>
          </a:p>
          <a:p>
            <a:r>
              <a:rPr lang="en-US" dirty="0"/>
              <a:t>For each primitive type, a </a:t>
            </a:r>
            <a:r>
              <a:rPr lang="en-US" dirty="0" err="1"/>
              <a:t>CollectionXxx</a:t>
            </a:r>
            <a:r>
              <a:rPr lang="en-US" dirty="0"/>
              <a:t>, an </a:t>
            </a:r>
            <a:r>
              <a:rPr lang="en-US" dirty="0" err="1"/>
              <a:t>IteratorXxx</a:t>
            </a:r>
            <a:r>
              <a:rPr lang="en-US" dirty="0"/>
              <a:t> and a </a:t>
            </a:r>
            <a:r>
              <a:rPr lang="en-US" dirty="0" err="1"/>
              <a:t>ListXxx</a:t>
            </a:r>
            <a:r>
              <a:rPr lang="en-US" dirty="0"/>
              <a:t> are provided, which guarantee that the collection contains only elements of that type</a:t>
            </a:r>
          </a:p>
        </p:txBody>
      </p:sp>
    </p:spTree>
    <p:extLst>
      <p:ext uri="{BB962C8B-B14F-4D97-AF65-F5344CB8AC3E}">
        <p14:creationId xmlns:p14="http://schemas.microsoft.com/office/powerpoint/2010/main" val="314079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F568-A437-4B90-98C0-4989EAE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7A2E-D772-480E-9998-651DE33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1-5BB6-426B-88FE-5F93CF8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512-6FF2-4913-8F04-13093AB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 err="1"/>
              <a:t>ListDouble</a:t>
            </a:r>
            <a:r>
              <a:rPr lang="en-US" dirty="0"/>
              <a:t> that lazily returns the reverse list of a given </a:t>
            </a:r>
            <a:r>
              <a:rPr lang="en-US" dirty="0" err="1"/>
              <a:t>ListNumber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11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r>
              <a:rPr lang="en-US" dirty="0"/>
              <a:t> provide a set of interfaces that are as much as possible similar to the Java Collection framework</a:t>
            </a:r>
          </a:p>
          <a:p>
            <a:r>
              <a:rPr lang="en-US" dirty="0"/>
              <a:t>The most basic interface is the </a:t>
            </a:r>
            <a:r>
              <a:rPr lang="en-US" dirty="0" err="1"/>
              <a:t>CollectionNumber</a:t>
            </a:r>
            <a:r>
              <a:rPr lang="en-US" dirty="0"/>
              <a:t> that, through the </a:t>
            </a:r>
            <a:r>
              <a:rPr lang="en-US" dirty="0" err="1"/>
              <a:t>IteratorNumber</a:t>
            </a:r>
            <a:r>
              <a:rPr lang="en-US" dirty="0"/>
              <a:t>, allows iteration through a generic collection of primitives </a:t>
            </a:r>
          </a:p>
          <a:p>
            <a:r>
              <a:rPr lang="en-US" dirty="0" err="1"/>
              <a:t>org.epics.util.array</a:t>
            </a:r>
            <a:r>
              <a:rPr lang="en-US" dirty="0"/>
              <a:t> provides support for numeric collections</a:t>
            </a:r>
          </a:p>
          <a:p>
            <a:pPr lvl="1"/>
            <a:r>
              <a:rPr lang="en-US" dirty="0"/>
              <a:t>Allows iterating on a set of numbers regardless of their type</a:t>
            </a:r>
          </a:p>
          <a:p>
            <a:pPr lvl="1"/>
            <a:r>
              <a:rPr lang="en-US" dirty="0"/>
              <a:t>Allows creating read-only wrappers</a:t>
            </a:r>
          </a:p>
          <a:p>
            <a:pPr lvl="1"/>
            <a:r>
              <a:rPr lang="en-US" dirty="0"/>
              <a:t>Allows implementing arrays that are lazily calculated</a:t>
            </a:r>
          </a:p>
          <a:p>
            <a:pPr lvl="1"/>
            <a:r>
              <a:rPr lang="en-US" dirty="0"/>
              <a:t>If using the concrete array implementations, the performance is guaranteed to be the same as using arrays directly</a:t>
            </a:r>
          </a:p>
          <a:p>
            <a:r>
              <a:rPr lang="en-US" dirty="0"/>
              <a:t>Includes interfaces/implementations for all 10 numeric types (2 floating point, 4 integers, 4 unsigned integers)</a:t>
            </a:r>
          </a:p>
        </p:txBody>
      </p:sp>
    </p:spTree>
    <p:extLst>
      <p:ext uri="{BB962C8B-B14F-4D97-AF65-F5344CB8AC3E}">
        <p14:creationId xmlns:p14="http://schemas.microsoft.com/office/powerpoint/2010/main" val="124011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org.epics.util.concurrent</a:t>
            </a:r>
            <a:r>
              <a:rPr lang="en-US" dirty="0"/>
              <a:t> provides utility for concurrency</a:t>
            </a:r>
          </a:p>
          <a:p>
            <a:pPr lvl="1"/>
            <a:r>
              <a:rPr lang="en-US" dirty="0"/>
              <a:t>Allows to create pools of daemon threads (i.e. they don’t force the JVM to keep running) that well named (simplifying debugging)</a:t>
            </a:r>
          </a:p>
          <a:p>
            <a:pPr lvl="1"/>
            <a:r>
              <a:rPr lang="en-US" dirty="0"/>
              <a:t>Implements a queue for batch processing (i.e. items are added one at a time that read in batches)</a:t>
            </a:r>
          </a:p>
          <a:p>
            <a:r>
              <a:rPr lang="en-US" dirty="0" err="1"/>
              <a:t>org.epics.util.stats</a:t>
            </a:r>
            <a:r>
              <a:rPr lang="en-US" dirty="0"/>
              <a:t> provides support for statistical objects</a:t>
            </a:r>
          </a:p>
          <a:p>
            <a:pPr lvl="1"/>
            <a:r>
              <a:rPr lang="en-US" dirty="0"/>
              <a:t>Currently only numeric and time ranges</a:t>
            </a:r>
          </a:p>
          <a:p>
            <a:r>
              <a:rPr lang="en-US" dirty="0" err="1"/>
              <a:t>org.epics.util.text</a:t>
            </a:r>
            <a:r>
              <a:rPr lang="en-US" dirty="0"/>
              <a:t> provides support for parsing text</a:t>
            </a:r>
          </a:p>
          <a:p>
            <a:pPr lvl="1"/>
            <a:r>
              <a:rPr lang="en-US" dirty="0"/>
              <a:t>For example, provides number formats based on the EPICS 3 and 4 type definitions (i.e. precision, format string, …)</a:t>
            </a:r>
          </a:p>
        </p:txBody>
      </p:sp>
    </p:spTree>
    <p:extLst>
      <p:ext uri="{BB962C8B-B14F-4D97-AF65-F5344CB8AC3E}">
        <p14:creationId xmlns:p14="http://schemas.microsoft.com/office/powerpoint/2010/main" val="147216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EPICS </a:t>
            </a:r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library is meant to provide basic functionality that we’d hope someday to be directly supported in the Java standard library</a:t>
            </a:r>
          </a:p>
          <a:p>
            <a:pPr lvl="1"/>
            <a:r>
              <a:rPr lang="en-US" dirty="0"/>
              <a:t>Before Java 8 there was no class to represent nanosecond precision timestamps</a:t>
            </a:r>
          </a:p>
          <a:p>
            <a:pPr lvl="1"/>
            <a:r>
              <a:rPr lang="en-US" dirty="0"/>
              <a:t>Numeric collections are not provided by Java, though they may be supported in the future (</a:t>
            </a:r>
            <a:r>
              <a:rPr lang="en-US" dirty="0">
                <a:hlinkClick r:id="rId2"/>
              </a:rPr>
              <a:t>http://openjdk.java.net/projects/valhalla/</a:t>
            </a:r>
            <a:r>
              <a:rPr lang="en-US" dirty="0"/>
              <a:t>)</a:t>
            </a:r>
          </a:p>
          <a:p>
            <a:r>
              <a:rPr lang="en-US" dirty="0"/>
              <a:t>While some of the same functionality may be provided by other third party libraries (e.g. Jakarta commons) they typically come with constraints</a:t>
            </a:r>
          </a:p>
          <a:p>
            <a:pPr lvl="1"/>
            <a:r>
              <a:rPr lang="en-US" dirty="0"/>
              <a:t>We want to make sure the performance requirements are met</a:t>
            </a:r>
          </a:p>
          <a:p>
            <a:pPr lvl="1"/>
            <a:r>
              <a:rPr lang="en-US" dirty="0"/>
              <a:t>We want to keep dependency limited</a:t>
            </a:r>
          </a:p>
          <a:p>
            <a:r>
              <a:rPr lang="en-US" dirty="0"/>
              <a:t>It is meant to be used across all other EPICS Java projects</a:t>
            </a:r>
          </a:p>
        </p:txBody>
      </p:sp>
    </p:spTree>
    <p:extLst>
      <p:ext uri="{BB962C8B-B14F-4D97-AF65-F5344CB8AC3E}">
        <p14:creationId xmlns:p14="http://schemas.microsoft.com/office/powerpoint/2010/main" val="199841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F1-3F2D-418D-A433-C5552EE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777-CB47-4CD0-A6FF-06BC6742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 does not provide native support for unsigned types</a:t>
            </a:r>
          </a:p>
          <a:p>
            <a:pPr lvl="1"/>
            <a:r>
              <a:rPr lang="en-US" dirty="0"/>
              <a:t>Consequently, EPICS support in Java for unsigned types has always been subpar</a:t>
            </a:r>
          </a:p>
          <a:p>
            <a:r>
              <a:rPr lang="en-US" dirty="0"/>
              <a:t>Support for unsigned integers is provided by the package </a:t>
            </a:r>
            <a:r>
              <a:rPr lang="en-US" dirty="0" err="1"/>
              <a:t>org.epics.util.number</a:t>
            </a:r>
            <a:r>
              <a:rPr lang="en-US" dirty="0"/>
              <a:t>, which consists of two parts</a:t>
            </a:r>
          </a:p>
          <a:p>
            <a:pPr lvl="1"/>
            <a:r>
              <a:rPr lang="en-US" dirty="0" err="1"/>
              <a:t>UnsignedConversions</a:t>
            </a:r>
            <a:r>
              <a:rPr lang="en-US" dirty="0"/>
              <a:t> provides utility methods to convert primitive values</a:t>
            </a:r>
          </a:p>
          <a:p>
            <a:pPr lvl="1"/>
            <a:r>
              <a:rPr lang="en-US" dirty="0" err="1"/>
              <a:t>ULong</a:t>
            </a:r>
            <a:r>
              <a:rPr lang="en-US" dirty="0"/>
              <a:t>, </a:t>
            </a:r>
            <a:r>
              <a:rPr lang="en-US" dirty="0" err="1"/>
              <a:t>UInteger</a:t>
            </a:r>
            <a:r>
              <a:rPr lang="en-US" dirty="0"/>
              <a:t>, </a:t>
            </a:r>
            <a:r>
              <a:rPr lang="en-US" dirty="0" err="1"/>
              <a:t>UShort</a:t>
            </a:r>
            <a:r>
              <a:rPr lang="en-US" dirty="0"/>
              <a:t> and </a:t>
            </a:r>
            <a:r>
              <a:rPr lang="en-US" dirty="0" err="1"/>
              <a:t>UByte</a:t>
            </a:r>
            <a:r>
              <a:rPr lang="en-US" dirty="0"/>
              <a:t>  provide primitive wrappers that extend </a:t>
            </a:r>
            <a:r>
              <a:rPr lang="en-US" dirty="0" err="1"/>
              <a:t>java.lang.Number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1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UnsignedConversions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UnsignedConversions</a:t>
            </a:r>
            <a:r>
              <a:rPr lang="en-US" dirty="0"/>
              <a:t> provides all the possible widening conversions (narrowing conversions are the same) through static methods</a:t>
            </a:r>
          </a:p>
          <a:p>
            <a:pPr lvl="1"/>
            <a:r>
              <a:rPr lang="en-US" dirty="0"/>
              <a:t>Widening means going from smaller number of bits (e.g. 8 bits) to larger number of bits (e.g. 16 bits): these are the ones that do change if the narrower type is signed or not</a:t>
            </a:r>
          </a:p>
          <a:p>
            <a:pPr lvl="1"/>
            <a:r>
              <a:rPr lang="en-US" dirty="0"/>
              <a:t>Narrowing does not change, so one can use normal casting: the operation is the same whether the narrower type is signed or not</a:t>
            </a:r>
          </a:p>
          <a:p>
            <a:r>
              <a:rPr lang="en-US" dirty="0"/>
              <a:t>The Java standard library does not provide all possible conversions</a:t>
            </a:r>
          </a:p>
          <a:p>
            <a:pPr lvl="1"/>
            <a:r>
              <a:rPr lang="en-US" dirty="0"/>
              <a:t>Java 8 introduced some methods like </a:t>
            </a:r>
            <a:r>
              <a:rPr lang="en-US" dirty="0" err="1"/>
              <a:t>Integer.toUnsignedLong</a:t>
            </a:r>
            <a:endParaRPr lang="en-US" dirty="0"/>
          </a:p>
          <a:p>
            <a:pPr lvl="1"/>
            <a:r>
              <a:rPr lang="en-US" dirty="0"/>
              <a:t>It didn’t introduce </a:t>
            </a:r>
            <a:r>
              <a:rPr lang="en-US" dirty="0" err="1"/>
              <a:t>Byte.toUnsignedShort</a:t>
            </a:r>
            <a:r>
              <a:rPr lang="en-US" dirty="0"/>
              <a:t> or </a:t>
            </a:r>
            <a:r>
              <a:rPr lang="en-US" dirty="0" err="1"/>
              <a:t>Long.toUnsignedFloat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UByte</a:t>
            </a:r>
            <a:r>
              <a:rPr lang="en-US" dirty="0"/>
              <a:t>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UInteger</a:t>
            </a:r>
            <a:r>
              <a:rPr lang="en-US" dirty="0"/>
              <a:t> and </a:t>
            </a:r>
            <a:r>
              <a:rPr lang="en-US" dirty="0" err="1"/>
              <a:t>ULong</a:t>
            </a:r>
            <a:r>
              <a:rPr lang="en-US" dirty="0"/>
              <a:t> provide </a:t>
            </a:r>
            <a:r>
              <a:rPr lang="en-US" dirty="0" err="1"/>
              <a:t>java.util.Number</a:t>
            </a:r>
            <a:r>
              <a:rPr lang="en-US" dirty="0"/>
              <a:t> implementations that represent unsinged integers</a:t>
            </a:r>
          </a:p>
          <a:p>
            <a:pPr lvl="1"/>
            <a:r>
              <a:rPr lang="en-US" dirty="0"/>
              <a:t>Allows to use unsigned integers wherever normal wrappers are used</a:t>
            </a:r>
          </a:p>
          <a:p>
            <a:pPr lvl="1"/>
            <a:r>
              <a:rPr lang="en-US" dirty="0"/>
              <a:t>They implement all possible widening/narrowing conversions through the standard </a:t>
            </a:r>
            <a:r>
              <a:rPr lang="en-US" dirty="0" err="1"/>
              <a:t>Number.xxxValue</a:t>
            </a:r>
            <a:r>
              <a:rPr lang="en-US" dirty="0"/>
              <a:t>()</a:t>
            </a:r>
          </a:p>
          <a:p>
            <a:r>
              <a:rPr lang="en-US" dirty="0"/>
              <a:t>Under considerations</a:t>
            </a:r>
          </a:p>
          <a:p>
            <a:pPr lvl="1"/>
            <a:r>
              <a:rPr lang="en-US" dirty="0"/>
              <a:t>Add mathematical operations</a:t>
            </a:r>
          </a:p>
          <a:p>
            <a:pPr lvl="1"/>
            <a:r>
              <a:rPr lang="en-US" dirty="0"/>
              <a:t>Make them comparable</a:t>
            </a:r>
          </a:p>
        </p:txBody>
      </p:sp>
    </p:spTree>
    <p:extLst>
      <p:ext uri="{BB962C8B-B14F-4D97-AF65-F5344CB8AC3E}">
        <p14:creationId xmlns:p14="http://schemas.microsoft.com/office/powerpoint/2010/main" val="291419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F568-A437-4B90-98C0-4989EAE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7A2E-D772-480E-9998-651DE33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1-5BB6-426B-88FE-5F93CF8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512-6FF2-4913-8F04-13093AB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increments a byte 256 times and prints its value as an unsigned byte</a:t>
            </a:r>
          </a:p>
        </p:txBody>
      </p:sp>
    </p:spTree>
    <p:extLst>
      <p:ext uri="{BB962C8B-B14F-4D97-AF65-F5344CB8AC3E}">
        <p14:creationId xmlns:p14="http://schemas.microsoft.com/office/powerpoint/2010/main" val="36722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1-5BB6-426B-88FE-5F93CF8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512-6FF2-4913-8F04-13093AB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numbers that mixes signed and unsigned wrapper. First print the list and then print the type and value of each element on a new line.</a:t>
            </a:r>
          </a:p>
        </p:txBody>
      </p:sp>
    </p:spTree>
    <p:extLst>
      <p:ext uri="{BB962C8B-B14F-4D97-AF65-F5344CB8AC3E}">
        <p14:creationId xmlns:p14="http://schemas.microsoft.com/office/powerpoint/2010/main" val="23896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927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EPICS Util</vt:lpstr>
      <vt:lpstr>Scope of EPICS util</vt:lpstr>
      <vt:lpstr>Unsigned types</vt:lpstr>
      <vt:lpstr>Unsigned integers</vt:lpstr>
      <vt:lpstr>UnsignedConversions</vt:lpstr>
      <vt:lpstr>Unsigned integers wrappers</vt:lpstr>
      <vt:lpstr>Example 1</vt:lpstr>
      <vt:lpstr>Exercise 1a</vt:lpstr>
      <vt:lpstr>Exercise 1b</vt:lpstr>
      <vt:lpstr>Numeric collections</vt:lpstr>
      <vt:lpstr>Numeric collections</vt:lpstr>
      <vt:lpstr>Basic interfaces</vt:lpstr>
      <vt:lpstr>Example 2</vt:lpstr>
      <vt:lpstr>Exercise 2a</vt:lpstr>
      <vt:lpstr>Basic interfaces</vt:lpstr>
      <vt:lpstr>Other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54</cp:revision>
  <dcterms:created xsi:type="dcterms:W3CDTF">2018-04-24T19:44:43Z</dcterms:created>
  <dcterms:modified xsi:type="dcterms:W3CDTF">2018-07-25T18:55:59Z</dcterms:modified>
</cp:coreProperties>
</file>