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4" r:id="rId3"/>
    <p:sldId id="365" r:id="rId4"/>
    <p:sldId id="369" r:id="rId5"/>
    <p:sldId id="368" r:id="rId6"/>
    <p:sldId id="370" r:id="rId7"/>
    <p:sldId id="371" r:id="rId8"/>
    <p:sldId id="3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FC11-47D5-4DEE-8134-87190ECD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25D7-8B69-4D2B-BB17-B0F044D1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927A-5B69-403F-AA1B-A2C19C0C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3E4A-65D3-4627-9886-F37FB5CB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2978-9041-48D4-843B-6C25615D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90B0-EDB0-4335-A92F-72B56B3D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9F120-9206-43AF-9E5A-FA723A538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22B7-5340-47BD-B4CC-B80BBDF1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BC3D-491B-43C6-B38C-D2675C2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B948-75A1-4CE9-83B4-50B5D4B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92BB9-739E-4523-9AC0-3C496FC96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3404-8303-42F8-8577-2E7AEAD4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1E9A-98B6-41D4-86F0-3EB952FA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BDA2-C9E9-4F03-AFE9-13A4A152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FB83-714D-4CB6-9526-0F59D589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246B-05CB-4BE1-B7CF-DF234F1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D01C-E469-4A85-B39B-57B7B221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85D5-040C-4B4B-AA39-93F66E27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8943-6877-42E7-9969-10F39858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26CD-0FF9-46CA-88ED-CB968AF8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E6D6-388A-413B-A27A-4C32CA54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9C74-3F80-49CC-B989-86AC6141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5105-F4AD-4EE5-AFB0-9ADCA864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88B1-3494-484A-89D6-76A5D6E8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F83B-75D5-4D16-83EE-B6A9BF7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56C7-2E04-467C-AC47-D28F82EF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62CB-D1BB-4016-B9FC-F40BFDBAB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FCE8F-B772-4C46-A44C-363CB980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76BC-071D-4CB1-8DDD-4D2E959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1DEA5-9B31-434D-89E0-D80686C1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10D7-057C-460B-85A2-32A65A47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DE0C-B183-4667-B181-01592715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BEF2-8A5E-4359-B99D-FF1EA2A3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78210-BE23-4466-8E8D-E4D00244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E35B-D4FF-418B-A827-083742BB6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88AB4-6984-4F3A-AF9C-9F613FF6C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D9624-762D-442E-847D-9AB77238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4A4D1-33F3-47FE-A457-9BA0F79E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B60E6-4A03-4DB0-BB11-B4A638F5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1AD5-84FC-4369-8E9C-9C674B61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BA367-FDFD-4294-B284-5DB81C3A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EBCF1-3681-4CC2-B71E-16D7BDD0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8725B-5E01-4DCD-B7C8-1DC22CE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939DA-9A84-4E73-8CC3-DC25EDD1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4B532-2627-4921-B420-84854A04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0ADC-2944-45B4-9E41-8EB09DBA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B9BA-7339-40E4-B289-829D6ACC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7D9F-9C78-42A1-BDBC-89B9E273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F1E0F-4298-4CC2-9243-3FFCD08C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FFAA3-0E55-462D-BD43-B4335C2F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E141C-4195-4B5A-B8D4-DCEC8C01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E6473-E65E-4D88-A24D-0231B78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C17-5D8D-4E4F-9E5F-16017EC7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C5CC6-3344-45A3-9D4B-9440C1273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F25F7-1736-4320-86D4-4E31AE56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EB17-C63C-4B09-AE07-052D2159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A217-A1F0-4061-B445-B03D56A5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C464-242C-4734-9E2D-4306C056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3E491-FFF2-4F47-A9D5-08D871F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9887-74AA-4FA7-8209-230EB620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64C9-F6C8-45AE-90F0-7EA64A461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D2A-9AC4-4349-B4C8-8690D770BA2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CA15-7EC6-4C00-9F08-40A6BB5C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1D3E-7A97-48B4-8351-CF94C0D87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DAE0-C3DD-4294-B8CF-CBE71FA1E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way forward for the EPICS Java Client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9A5BA-88AE-4D2E-9CB5-AF9E34007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EPICS Java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EPICS protocol has its own Java client library</a:t>
            </a:r>
          </a:p>
          <a:p>
            <a:r>
              <a:rPr lang="en-US" dirty="0"/>
              <a:t>JCA is the pure Java implementation for Channel Access</a:t>
            </a:r>
          </a:p>
          <a:p>
            <a:pPr lvl="1"/>
            <a:r>
              <a:rPr lang="en-US" dirty="0"/>
              <a:t>The JNI binding were retired as were no longer supported</a:t>
            </a:r>
          </a:p>
          <a:p>
            <a:pPr lvl="1"/>
            <a:r>
              <a:rPr lang="en-US" dirty="0"/>
              <a:t>Last main issue of performance difference was resolved in 2012 with the use of NIO direct buffers</a:t>
            </a:r>
          </a:p>
          <a:p>
            <a:r>
              <a:rPr lang="en-US" dirty="0" err="1"/>
              <a:t>pvAccess</a:t>
            </a:r>
            <a:r>
              <a:rPr lang="en-US" dirty="0"/>
              <a:t>/</a:t>
            </a:r>
            <a:r>
              <a:rPr lang="en-US" dirty="0" err="1"/>
              <a:t>pvData</a:t>
            </a:r>
            <a:r>
              <a:rPr lang="en-US" dirty="0"/>
              <a:t> are the pure Java implementation for PV Access transport and data structures</a:t>
            </a:r>
          </a:p>
          <a:p>
            <a:r>
              <a:rPr lang="en-US" dirty="0"/>
              <a:t>The main issue of these libraries: they do too little or too much depending on the perspective</a:t>
            </a:r>
          </a:p>
        </p:txBody>
      </p:sp>
    </p:spTree>
    <p:extLst>
      <p:ext uri="{BB962C8B-B14F-4D97-AF65-F5344CB8AC3E}">
        <p14:creationId xmlns:p14="http://schemas.microsoft.com/office/powerpoint/2010/main" val="199841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do too little!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writing a client application, you typically need to write more abstractions on top</a:t>
            </a:r>
          </a:p>
          <a:p>
            <a:pPr lvl="1"/>
            <a:r>
              <a:rPr lang="en-US" dirty="0"/>
              <a:t>In Channel Access, you want to read the metadata at connection and keep it connected to the monitored value</a:t>
            </a:r>
          </a:p>
          <a:p>
            <a:pPr lvl="1"/>
            <a:r>
              <a:rPr lang="en-US" dirty="0"/>
              <a:t>You will need to define a strategy for queueing and caching</a:t>
            </a:r>
          </a:p>
          <a:p>
            <a:pPr lvl="1"/>
            <a:r>
              <a:rPr lang="en-US" dirty="0"/>
              <a:t>Often you need to merge the values into a bigger data structures</a:t>
            </a:r>
          </a:p>
          <a:p>
            <a:pPr lvl="1"/>
            <a:r>
              <a:rPr lang="en-US" dirty="0"/>
              <a:t>You may want to perform computation (i.e. unit translation, averages, …)</a:t>
            </a:r>
          </a:p>
          <a:p>
            <a:pPr lvl="1"/>
            <a:r>
              <a:rPr lang="en-US" dirty="0"/>
              <a:t>You may want to create a software simulation of the data flowing in to provide controllable test cases</a:t>
            </a:r>
          </a:p>
          <a:p>
            <a:pPr lvl="1"/>
            <a:r>
              <a:rPr lang="en-US" dirty="0"/>
              <a:t>You may want to integrate data from other sources (i.e. databases, file) or from the two different protocols</a:t>
            </a:r>
          </a:p>
          <a:p>
            <a:pPr lvl="1"/>
            <a:r>
              <a:rPr lang="en-US" dirty="0"/>
              <a:t>You will need to pass the data in a thread-safe way to different sub-systems (i.e. UI, scanning engine, ….)</a:t>
            </a:r>
          </a:p>
          <a:p>
            <a:r>
              <a:rPr lang="en-US" dirty="0"/>
              <a:t>This is why DIIRT (a.k.a. </a:t>
            </a:r>
            <a:r>
              <a:rPr lang="en-US" dirty="0" err="1"/>
              <a:t>pvmanager</a:t>
            </a:r>
            <a:r>
              <a:rPr lang="en-US" dirty="0"/>
              <a:t>) was born: to bridge that gap</a:t>
            </a:r>
          </a:p>
        </p:txBody>
      </p:sp>
    </p:spTree>
    <p:extLst>
      <p:ext uri="{BB962C8B-B14F-4D97-AF65-F5344CB8AC3E}">
        <p14:creationId xmlns:p14="http://schemas.microsoft.com/office/powerpoint/2010/main" val="269381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do too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are writing your abstraction you realize it’s not as easy</a:t>
            </a:r>
          </a:p>
          <a:p>
            <a:pPr lvl="1"/>
            <a:r>
              <a:rPr lang="en-US" dirty="0"/>
              <a:t>They provide a channel pooling but, since you will need to provide your pooling anyway on top to provide extra features, you will find that the double synchronization actually leads to deadlocks</a:t>
            </a:r>
          </a:p>
          <a:p>
            <a:pPr lvl="2"/>
            <a:r>
              <a:rPr lang="en-US" dirty="0"/>
              <a:t>We had to add a CAJ_DO_NOT_SHARE_CHANNELS in JCA</a:t>
            </a:r>
          </a:p>
          <a:p>
            <a:pPr lvl="1"/>
            <a:r>
              <a:rPr lang="en-US" dirty="0"/>
              <a:t>Because it tries to be efficient, sometimes it calls the callback right away</a:t>
            </a:r>
          </a:p>
          <a:p>
            <a:pPr lvl="2"/>
            <a:r>
              <a:rPr lang="en-US" dirty="0"/>
              <a:t>This means that if you are holding a lock, your own lock may (or may not) be exposed in the callback, making it sometimes impossible to write thread-safe code that will not deadlock</a:t>
            </a:r>
          </a:p>
          <a:p>
            <a:pPr lvl="1"/>
            <a:r>
              <a:rPr lang="en-US" dirty="0"/>
              <a:t>The data structure exposed are mutable, forcing defensive copies which leads to unnecessary copies</a:t>
            </a:r>
          </a:p>
          <a:p>
            <a:pPr lvl="2"/>
            <a:r>
              <a:rPr lang="en-US" dirty="0"/>
              <a:t>JCA at least does not touch the data in the arrays once they are written, so (when wrapped within read-only interfaces) you can treat them as effectively immutable</a:t>
            </a:r>
          </a:p>
          <a:p>
            <a:pPr lvl="2"/>
            <a:r>
              <a:rPr lang="en-US" dirty="0" err="1"/>
              <a:t>PVAccess</a:t>
            </a:r>
            <a:r>
              <a:rPr lang="en-US" dirty="0"/>
              <a:t>, instead, writes the data in a mutable read/write cache, which is useful if some is implementing an IOC but not in other cases</a:t>
            </a:r>
          </a:p>
        </p:txBody>
      </p:sp>
    </p:spTree>
    <p:extLst>
      <p:ext uri="{BB962C8B-B14F-4D97-AF65-F5344CB8AC3E}">
        <p14:creationId xmlns:p14="http://schemas.microsoft.com/office/powerpoint/2010/main" val="272787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A9B-0436-4A9A-B205-4B7C3C32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do too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1DF3-1A55-4F36-A67F-35085476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Unfortunately the code is also sometimes complex and hard to maintain</a:t>
            </a:r>
          </a:p>
          <a:p>
            <a:pPr lvl="1"/>
            <a:r>
              <a:rPr lang="en-US" dirty="0"/>
              <a:t>Partly because some sections were written before Java had good concurrent libraries</a:t>
            </a:r>
          </a:p>
          <a:p>
            <a:pPr lvl="1"/>
            <a:r>
              <a:rPr lang="en-US" dirty="0"/>
              <a:t>Partly because the aforementioned features and optimizations increase the complexity of the code</a:t>
            </a:r>
          </a:p>
          <a:p>
            <a:pPr lvl="1"/>
            <a:r>
              <a:rPr lang="en-US" dirty="0"/>
              <a:t>Partly because there is no clear and well documented locking policy within the code</a:t>
            </a:r>
          </a:p>
        </p:txBody>
      </p:sp>
    </p:spTree>
    <p:extLst>
      <p:ext uri="{BB962C8B-B14F-4D97-AF65-F5344CB8AC3E}">
        <p14:creationId xmlns:p14="http://schemas.microsoft.com/office/powerpoint/2010/main" val="427653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4CB1-D83D-4E45-9B7C-AE61F01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scenario – Protocol level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3D53E-5FED-4AC4-9A3E-8DE2CF7BA51E}"/>
              </a:ext>
            </a:extLst>
          </p:cNvPr>
          <p:cNvSpPr/>
          <p:nvPr/>
        </p:nvSpPr>
        <p:spPr>
          <a:xfrm>
            <a:off x="838201" y="5037990"/>
            <a:ext cx="10515600" cy="120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 Level API (focus on raw performance and maintainability)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6C7178-5C9B-42F6-A871-99873DFDF116}"/>
              </a:ext>
            </a:extLst>
          </p:cNvPr>
          <p:cNvSpPr/>
          <p:nvPr/>
        </p:nvSpPr>
        <p:spPr>
          <a:xfrm rot="16200000">
            <a:off x="9322779" y="3006967"/>
            <a:ext cx="2857497" cy="12045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 specific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3C033-DC1C-49D4-A8EC-51B7348CD36B}"/>
              </a:ext>
            </a:extLst>
          </p:cNvPr>
          <p:cNvSpPr/>
          <p:nvPr/>
        </p:nvSpPr>
        <p:spPr>
          <a:xfrm rot="16200000">
            <a:off x="8102115" y="3006967"/>
            <a:ext cx="2857497" cy="12045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 debugging tools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CFEF3A-4C95-49FD-A0A4-195A275A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3431" cy="3054106"/>
          </a:xfrm>
        </p:spPr>
        <p:txBody>
          <a:bodyPr>
            <a:normAutofit/>
          </a:bodyPr>
          <a:lstStyle/>
          <a:p>
            <a:r>
              <a:rPr lang="en-US" dirty="0"/>
              <a:t>Have a protocol level API that simply implements the protocol</a:t>
            </a:r>
          </a:p>
          <a:p>
            <a:pPr lvl="1"/>
            <a:r>
              <a:rPr lang="en-US" dirty="0"/>
              <a:t>No channel sharing, no clever programming model</a:t>
            </a:r>
          </a:p>
          <a:p>
            <a:pPr lvl="1"/>
            <a:r>
              <a:rPr lang="en-US" dirty="0"/>
              <a:t>Focus on raw performance, maintainability and feature completeness</a:t>
            </a:r>
          </a:p>
          <a:p>
            <a:r>
              <a:rPr lang="en-US" dirty="0"/>
              <a:t>Protocol specific debugging tools and application would bind directly to this API</a:t>
            </a:r>
          </a:p>
        </p:txBody>
      </p:sp>
    </p:spTree>
    <p:extLst>
      <p:ext uri="{BB962C8B-B14F-4D97-AF65-F5344CB8AC3E}">
        <p14:creationId xmlns:p14="http://schemas.microsoft.com/office/powerpoint/2010/main" val="120029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4CB1-D83D-4E45-9B7C-AE61F01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scenario – Generic Purpose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3D53E-5FED-4AC4-9A3E-8DE2CF7BA51E}"/>
              </a:ext>
            </a:extLst>
          </p:cNvPr>
          <p:cNvSpPr/>
          <p:nvPr/>
        </p:nvSpPr>
        <p:spPr>
          <a:xfrm>
            <a:off x="838201" y="5037990"/>
            <a:ext cx="10515600" cy="120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 Level API (focus on raw performance and feature completeness)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6DD56-67E7-49BA-B248-8069C165B74D}"/>
              </a:ext>
            </a:extLst>
          </p:cNvPr>
          <p:cNvSpPr/>
          <p:nvPr/>
        </p:nvSpPr>
        <p:spPr>
          <a:xfrm>
            <a:off x="838199" y="3493112"/>
            <a:ext cx="5191858" cy="154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Generic Purpose API</a:t>
            </a:r>
          </a:p>
          <a:p>
            <a:pPr algn="ctr"/>
            <a:r>
              <a:rPr lang="en-US" sz="2400" dirty="0"/>
              <a:t>(focus on user productivity)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DF8C0-4DD5-4CAE-95B0-1304F9396B61}"/>
              </a:ext>
            </a:extLst>
          </p:cNvPr>
          <p:cNvSpPr/>
          <p:nvPr/>
        </p:nvSpPr>
        <p:spPr>
          <a:xfrm>
            <a:off x="838200" y="1690688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Scripts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72A3E-0A4F-4FD8-9D54-9C9C9B7FB2A5}"/>
              </a:ext>
            </a:extLst>
          </p:cNvPr>
          <p:cNvSpPr/>
          <p:nvPr/>
        </p:nvSpPr>
        <p:spPr>
          <a:xfrm>
            <a:off x="1828800" y="1690687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User interfaces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E6B05-9791-42E4-89B9-C3333EE3377E}"/>
              </a:ext>
            </a:extLst>
          </p:cNvPr>
          <p:cNvSpPr/>
          <p:nvPr/>
        </p:nvSpPr>
        <p:spPr>
          <a:xfrm>
            <a:off x="2816469" y="1687571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Testing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575CB0-0AE0-47BD-97B7-FDBD85B223E1}"/>
              </a:ext>
            </a:extLst>
          </p:cNvPr>
          <p:cNvSpPr/>
          <p:nvPr/>
        </p:nvSpPr>
        <p:spPr>
          <a:xfrm>
            <a:off x="3804138" y="1684453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Data integration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6E0F9B-6D1C-48E4-B3DB-78C32C08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7977"/>
            <a:ext cx="5816110" cy="3558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a generic purpose API that focuses on user productivity</a:t>
            </a:r>
          </a:p>
          <a:p>
            <a:pPr lvl="1"/>
            <a:r>
              <a:rPr lang="en-US" dirty="0"/>
              <a:t>Generic (not general) in the sense that is good for 90% of the use cases (but not all)</a:t>
            </a:r>
          </a:p>
          <a:p>
            <a:pPr lvl="1"/>
            <a:r>
              <a:rPr lang="en-US" dirty="0"/>
              <a:t>Give a quick way to implement complex cases with all the hard bits taken care</a:t>
            </a:r>
          </a:p>
          <a:p>
            <a:r>
              <a:rPr lang="en-US" dirty="0"/>
              <a:t>User interfaces, scripts and productivity tooling would bind to this API</a:t>
            </a:r>
          </a:p>
        </p:txBody>
      </p:sp>
    </p:spTree>
    <p:extLst>
      <p:ext uri="{BB962C8B-B14F-4D97-AF65-F5344CB8AC3E}">
        <p14:creationId xmlns:p14="http://schemas.microsoft.com/office/powerpoint/2010/main" val="363418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4CB1-D83D-4E45-9B7C-AE61F01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3D53E-5FED-4AC4-9A3E-8DE2CF7BA51E}"/>
              </a:ext>
            </a:extLst>
          </p:cNvPr>
          <p:cNvSpPr/>
          <p:nvPr/>
        </p:nvSpPr>
        <p:spPr>
          <a:xfrm>
            <a:off x="838201" y="5037990"/>
            <a:ext cx="10515600" cy="120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 Level API (focus on raw performance and feature completeness)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6C7178-5C9B-42F6-A871-99873DFDF116}"/>
              </a:ext>
            </a:extLst>
          </p:cNvPr>
          <p:cNvSpPr/>
          <p:nvPr/>
        </p:nvSpPr>
        <p:spPr>
          <a:xfrm rot="16200000">
            <a:off x="9322779" y="3006967"/>
            <a:ext cx="2857497" cy="12045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 specific 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6DD56-67E7-49BA-B248-8069C165B74D}"/>
              </a:ext>
            </a:extLst>
          </p:cNvPr>
          <p:cNvSpPr/>
          <p:nvPr/>
        </p:nvSpPr>
        <p:spPr>
          <a:xfrm>
            <a:off x="838199" y="3493112"/>
            <a:ext cx="5191858" cy="154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Generic Purpose API</a:t>
            </a:r>
          </a:p>
          <a:p>
            <a:pPr algn="ctr"/>
            <a:r>
              <a:rPr lang="en-US" sz="2400" dirty="0"/>
              <a:t>(focus on user productivity)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DF8C0-4DD5-4CAE-95B0-1304F9396B61}"/>
              </a:ext>
            </a:extLst>
          </p:cNvPr>
          <p:cNvSpPr/>
          <p:nvPr/>
        </p:nvSpPr>
        <p:spPr>
          <a:xfrm>
            <a:off x="838200" y="1690688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Scripts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72A3E-0A4F-4FD8-9D54-9C9C9B7FB2A5}"/>
              </a:ext>
            </a:extLst>
          </p:cNvPr>
          <p:cNvSpPr/>
          <p:nvPr/>
        </p:nvSpPr>
        <p:spPr>
          <a:xfrm>
            <a:off x="1828800" y="1690687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User interfaces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E6B05-9791-42E4-89B9-C3333EE3377E}"/>
              </a:ext>
            </a:extLst>
          </p:cNvPr>
          <p:cNvSpPr/>
          <p:nvPr/>
        </p:nvSpPr>
        <p:spPr>
          <a:xfrm>
            <a:off x="2816469" y="1687571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Testing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575CB0-0AE0-47BD-97B7-FDBD85B223E1}"/>
              </a:ext>
            </a:extLst>
          </p:cNvPr>
          <p:cNvSpPr/>
          <p:nvPr/>
        </p:nvSpPr>
        <p:spPr>
          <a:xfrm>
            <a:off x="3804138" y="1684453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Data 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A3C033-DC1C-49D4-A8EC-51B7348CD36B}"/>
              </a:ext>
            </a:extLst>
          </p:cNvPr>
          <p:cNvSpPr/>
          <p:nvPr/>
        </p:nvSpPr>
        <p:spPr>
          <a:xfrm rot="16200000">
            <a:off x="8102115" y="3006967"/>
            <a:ext cx="2857497" cy="12045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 debugging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82A77E-EDA3-4606-94DD-02F38FBE3B57}"/>
              </a:ext>
            </a:extLst>
          </p:cNvPr>
          <p:cNvSpPr/>
          <p:nvPr/>
        </p:nvSpPr>
        <p:spPr>
          <a:xfrm>
            <a:off x="6030057" y="4440115"/>
            <a:ext cx="1592874" cy="597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A226E5-4392-4517-8879-E421CF1C3580}"/>
              </a:ext>
            </a:extLst>
          </p:cNvPr>
          <p:cNvSpPr/>
          <p:nvPr/>
        </p:nvSpPr>
        <p:spPr>
          <a:xfrm>
            <a:off x="6030057" y="2787162"/>
            <a:ext cx="845528" cy="1652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Custom app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AF96B0-1686-42DA-9E26-4BB20E19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893" y="864334"/>
            <a:ext cx="5816110" cy="1802423"/>
          </a:xfrm>
        </p:spPr>
        <p:txBody>
          <a:bodyPr>
            <a:normAutofit/>
          </a:bodyPr>
          <a:lstStyle/>
          <a:p>
            <a:r>
              <a:rPr lang="en-US" dirty="0"/>
              <a:t>Allow hybrid stacks that build on top of the protocol level API and use some components of the Generic Purpose API</a:t>
            </a:r>
          </a:p>
        </p:txBody>
      </p:sp>
    </p:spTree>
    <p:extLst>
      <p:ext uri="{BB962C8B-B14F-4D97-AF65-F5344CB8AC3E}">
        <p14:creationId xmlns:p14="http://schemas.microsoft.com/office/powerpoint/2010/main" val="31407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722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way forward for the EPICS Java Client libraries</vt:lpstr>
      <vt:lpstr>Core EPICS Java client libraries</vt:lpstr>
      <vt:lpstr>They do too little!</vt:lpstr>
      <vt:lpstr>They do too much!</vt:lpstr>
      <vt:lpstr>They do too much!</vt:lpstr>
      <vt:lpstr>Ideal scenario – Protocol level API</vt:lpstr>
      <vt:lpstr>Ideal scenario – Generic Purpose API</vt:lpstr>
      <vt:lpstr>Ideal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42</cp:revision>
  <dcterms:created xsi:type="dcterms:W3CDTF">2018-04-24T19:44:43Z</dcterms:created>
  <dcterms:modified xsi:type="dcterms:W3CDTF">2018-07-26T19:00:08Z</dcterms:modified>
</cp:coreProperties>
</file>