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5" r:id="rId6"/>
    <p:sldId id="278" r:id="rId7"/>
    <p:sldId id="287" r:id="rId8"/>
    <p:sldId id="261" r:id="rId9"/>
    <p:sldId id="260" r:id="rId10"/>
    <p:sldId id="284" r:id="rId11"/>
    <p:sldId id="288" r:id="rId12"/>
    <p:sldId id="265" r:id="rId13"/>
    <p:sldId id="264" r:id="rId14"/>
    <p:sldId id="290" r:id="rId15"/>
    <p:sldId id="289" r:id="rId16"/>
    <p:sldId id="292" r:id="rId17"/>
    <p:sldId id="291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oukelhosiny/data_analysi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07779"/>
            <a:ext cx="6096000" cy="22424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iFood</a:t>
            </a:r>
            <a:r>
              <a:rPr lang="en-US" dirty="0"/>
              <a:t> CRM Data Analyst case</a:t>
            </a:r>
          </a:p>
        </p:txBody>
      </p:sp>
      <p:pic>
        <p:nvPicPr>
          <p:cNvPr id="10" name="Picture Placeholder 9" descr="beauty products on a table with accent leaves">
            <a:extLst>
              <a:ext uri="{FF2B5EF4-FFF2-40B4-BE49-F238E27FC236}">
                <a16:creationId xmlns:a16="http://schemas.microsoft.com/office/drawing/2014/main" id="{989DB536-6819-4D2C-B0DB-D6649F94F6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48EA0-7E0C-70D0-BD5C-8A1D012FEA3D}"/>
              </a:ext>
            </a:extLst>
          </p:cNvPr>
          <p:cNvSpPr txBox="1"/>
          <p:nvPr/>
        </p:nvSpPr>
        <p:spPr>
          <a:xfrm>
            <a:off x="99391" y="168965"/>
            <a:ext cx="119932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iome Light (Body)"/>
              </a:rPr>
              <a:t>Q2:</a:t>
            </a:r>
            <a:r>
              <a:rPr lang="en-US" sz="2000" b="1" i="0" dirty="0">
                <a:effectLst/>
                <a:latin typeface="Biome Light (Body)"/>
              </a:rPr>
              <a:t> Which age stage is most satisfied with the last campaign?</a:t>
            </a:r>
          </a:p>
          <a:p>
            <a:endParaRPr lang="en-US" sz="1400" b="1" dirty="0">
              <a:latin typeface="Biome Light (Body)"/>
            </a:endParaRPr>
          </a:p>
          <a:p>
            <a:pPr algn="l"/>
            <a:r>
              <a:rPr lang="en-US" sz="1400" b="0" i="0" dirty="0">
                <a:effectLst/>
                <a:latin typeface="Biome Light (Body)"/>
              </a:rPr>
              <a:t>The </a:t>
            </a:r>
            <a:r>
              <a:rPr lang="en-US" sz="1400" b="1" i="0" dirty="0">
                <a:effectLst/>
                <a:latin typeface="Biome Light (Body)"/>
              </a:rPr>
              <a:t>Forties</a:t>
            </a:r>
            <a:r>
              <a:rPr lang="en-US" sz="1400" b="0" i="0" dirty="0">
                <a:effectLst/>
                <a:latin typeface="Biome Light (Body)"/>
              </a:rPr>
              <a:t> age stage is the most satisfied with the last campaign, receiving the highest number of responses at </a:t>
            </a:r>
            <a:r>
              <a:rPr lang="en-US" sz="1400" b="1" i="0" dirty="0">
                <a:effectLst/>
                <a:latin typeface="Biome Light (Body)"/>
              </a:rPr>
              <a:t>85</a:t>
            </a:r>
            <a:r>
              <a:rPr lang="en-US" sz="1400" b="0" i="0" dirty="0">
                <a:effectLst/>
                <a:latin typeface="Biome Light (Body)"/>
              </a:rPr>
              <a:t>, which accounts for </a:t>
            </a:r>
            <a:r>
              <a:rPr lang="en-US" sz="1400" b="1" i="0" dirty="0">
                <a:effectLst/>
                <a:latin typeface="Biome Light (Body)"/>
              </a:rPr>
              <a:t>28%</a:t>
            </a:r>
            <a:r>
              <a:rPr lang="en-US" sz="1400" b="0" i="0" dirty="0">
                <a:effectLst/>
                <a:latin typeface="Biome Light (Body)"/>
              </a:rPr>
              <a:t> of the total responses. Other notable age stages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Biome Light (Body)"/>
              </a:rPr>
              <a:t>Fifties</a:t>
            </a:r>
            <a:r>
              <a:rPr lang="en-US" sz="1400" b="0" i="0" dirty="0">
                <a:effectLst/>
                <a:latin typeface="Biome Light (Body)"/>
              </a:rPr>
              <a:t>: 72 responses (23%)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Biome Light (Body)"/>
              </a:rPr>
              <a:t>Thirties</a:t>
            </a:r>
            <a:r>
              <a:rPr lang="en-US" sz="1400" b="0" i="0" dirty="0">
                <a:effectLst/>
                <a:latin typeface="Biome Light (Body)"/>
              </a:rPr>
              <a:t>: 62 responses (20%)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Biome Light (Body)"/>
              </a:rPr>
              <a:t>Sixties</a:t>
            </a:r>
            <a:r>
              <a:rPr lang="en-US" sz="1400" b="0" i="0" dirty="0">
                <a:effectLst/>
                <a:latin typeface="Biome Light (Body)"/>
              </a:rPr>
              <a:t>: 57 responses (18%)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Biome Light (Body)"/>
              </a:rPr>
              <a:t>Seventies and above</a:t>
            </a:r>
            <a:r>
              <a:rPr lang="en-US" sz="1400" b="0" i="0" dirty="0">
                <a:effectLst/>
                <a:latin typeface="Biome Light (Body)"/>
              </a:rPr>
              <a:t>: 25 responses (8%)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Biome Light (Body)"/>
              </a:rPr>
              <a:t>Twenties</a:t>
            </a:r>
            <a:r>
              <a:rPr lang="en-US" sz="1400" b="0" i="0" dirty="0">
                <a:effectLst/>
                <a:latin typeface="Biome Light (Body)"/>
              </a:rPr>
              <a:t>: 10 responses (3%)</a:t>
            </a:r>
          </a:p>
          <a:p>
            <a:pPr algn="l"/>
            <a:r>
              <a:rPr lang="en-US" sz="1400" b="0" i="0" dirty="0">
                <a:effectLst/>
                <a:latin typeface="Biome Light (Body)"/>
              </a:rPr>
              <a:t>This data indicates that the Forties demographic shows the greatest satisfaction regarding the campaign, making it a key target group for future marketing efforts.</a:t>
            </a:r>
          </a:p>
          <a:p>
            <a:endParaRPr lang="en-US" b="1" dirty="0">
              <a:latin typeface="Biome Light (Body)"/>
            </a:endParaRP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78B414D-AF2D-48EA-4ED6-5C48E67F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8" y="2897556"/>
            <a:ext cx="1047896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C1D38-8C36-D5F2-014F-54442C98083C}"/>
              </a:ext>
            </a:extLst>
          </p:cNvPr>
          <p:cNvSpPr txBox="1"/>
          <p:nvPr/>
        </p:nvSpPr>
        <p:spPr>
          <a:xfrm>
            <a:off x="288235" y="129209"/>
            <a:ext cx="11678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Biome Light (Body)"/>
              </a:rPr>
              <a:t>What is the highest type of purchase?</a:t>
            </a:r>
            <a:endParaRPr lang="en-US" b="0" i="0" dirty="0">
              <a:effectLst/>
              <a:latin typeface="Biome Light (Body)"/>
            </a:endParaRPr>
          </a:p>
          <a:p>
            <a:pPr algn="l"/>
            <a:r>
              <a:rPr lang="en-US" b="1" i="0" dirty="0">
                <a:effectLst/>
                <a:latin typeface="Biome Light (Body)"/>
              </a:rPr>
              <a:t>Answer:</a:t>
            </a:r>
          </a:p>
          <a:p>
            <a:pPr algn="l"/>
            <a:r>
              <a:rPr lang="en-US" b="0" i="0" dirty="0">
                <a:effectLst/>
                <a:latin typeface="Biome Light (Body)"/>
              </a:rPr>
              <a:t>The highest type of purchase is </a:t>
            </a:r>
            <a:r>
              <a:rPr lang="en-US" b="1" i="0" dirty="0">
                <a:effectLst/>
                <a:latin typeface="Biome Light (Body)"/>
              </a:rPr>
              <a:t>Store Purchases</a:t>
            </a:r>
            <a:r>
              <a:rPr lang="en-US" b="0" i="0" dirty="0">
                <a:effectLst/>
                <a:latin typeface="Biome Light (Body)"/>
              </a:rPr>
              <a:t>, totaling </a:t>
            </a:r>
            <a:r>
              <a:rPr lang="en-US" b="1" i="0" dirty="0">
                <a:effectLst/>
                <a:latin typeface="Biome Light (Body)"/>
              </a:rPr>
              <a:t>11,737</a:t>
            </a:r>
            <a:r>
              <a:rPr lang="en-US" b="0" i="0" dirty="0">
                <a:effectLst/>
                <a:latin typeface="Biome Light (Body)"/>
              </a:rPr>
              <a:t>. The breakdown of purchase types is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Store Purchases</a:t>
            </a:r>
            <a:r>
              <a:rPr lang="en-US" b="0" i="0" dirty="0">
                <a:effectLst/>
                <a:latin typeface="Biome Light (Body)"/>
              </a:rPr>
              <a:t>: 11,737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Web Purchases</a:t>
            </a:r>
            <a:r>
              <a:rPr lang="en-US" b="0" i="0" dirty="0">
                <a:effectLst/>
                <a:latin typeface="Biome Light (Body)"/>
              </a:rPr>
              <a:t>: 8,317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Catalog Purchases</a:t>
            </a:r>
            <a:r>
              <a:rPr lang="en-US" b="0" i="0" dirty="0">
                <a:effectLst/>
                <a:latin typeface="Biome Light (Body)"/>
              </a:rPr>
              <a:t>: 5,345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Deals Purchases</a:t>
            </a:r>
            <a:r>
              <a:rPr lang="en-US" b="0" i="0" dirty="0">
                <a:effectLst/>
                <a:latin typeface="Biome Light (Body)"/>
              </a:rPr>
              <a:t>: 4,709</a:t>
            </a:r>
          </a:p>
          <a:p>
            <a:pPr algn="l"/>
            <a:r>
              <a:rPr lang="en-US" b="0" i="0" dirty="0">
                <a:effectLst/>
                <a:latin typeface="Biome Light (Body)"/>
              </a:rPr>
              <a:t>This data indicates that consumers prefer making purchases in-store compared to other channels, highlighting the importance of physical retail in the purchasing process.</a:t>
            </a:r>
          </a:p>
          <a:p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B33514D-233F-42A9-5A29-C8024CC6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3354297"/>
            <a:ext cx="1105054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9DB4D-FCE7-A048-BD64-21F3D3F522BE}"/>
              </a:ext>
            </a:extLst>
          </p:cNvPr>
          <p:cNvSpPr txBox="1"/>
          <p:nvPr/>
        </p:nvSpPr>
        <p:spPr>
          <a:xfrm>
            <a:off x="238539" y="258417"/>
            <a:ext cx="11820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Biome Light (Body)"/>
              </a:rPr>
              <a:t>What is the average monthly spending (</a:t>
            </a:r>
            <a:r>
              <a:rPr lang="en-US" b="1" i="0" dirty="0" err="1">
                <a:effectLst/>
                <a:latin typeface="Biome Light (Body)"/>
              </a:rPr>
              <a:t>AGV_MntTotal</a:t>
            </a:r>
            <a:r>
              <a:rPr lang="en-US" b="1" i="0" dirty="0">
                <a:effectLst/>
                <a:latin typeface="Biome Light (Body)"/>
              </a:rPr>
              <a:t>) for each group based on the number of children?</a:t>
            </a:r>
            <a:endParaRPr lang="en-US" b="0" i="0" dirty="0">
              <a:effectLst/>
              <a:latin typeface="Biome Light (Body)"/>
            </a:endParaRPr>
          </a:p>
          <a:p>
            <a:pPr algn="l"/>
            <a:r>
              <a:rPr lang="en-US" b="1" i="0" dirty="0">
                <a:effectLst/>
                <a:latin typeface="Biome Light (Body)"/>
              </a:rPr>
              <a:t>Answer:</a:t>
            </a:r>
          </a:p>
          <a:p>
            <a:pPr algn="l"/>
            <a:r>
              <a:rPr lang="en-US" b="0" i="0" dirty="0">
                <a:effectLst/>
                <a:latin typeface="Biome Light (Body)"/>
              </a:rPr>
              <a:t>The average monthly spending (</a:t>
            </a:r>
            <a:r>
              <a:rPr lang="en-US" b="0" i="0" dirty="0" err="1">
                <a:effectLst/>
                <a:latin typeface="Biome Light (Body)"/>
              </a:rPr>
              <a:t>AGV_MntTotal</a:t>
            </a:r>
            <a:r>
              <a:rPr lang="en-US" b="0" i="0" dirty="0">
                <a:effectLst/>
                <a:latin typeface="Biome Light (Body)"/>
              </a:rPr>
              <a:t>) for each group based on the number of children is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No Children</a:t>
            </a:r>
            <a:r>
              <a:rPr lang="en-US" b="0" i="0" dirty="0">
                <a:effectLst/>
                <a:latin typeface="Biome Light (Body)"/>
              </a:rPr>
              <a:t>: </a:t>
            </a:r>
            <a:r>
              <a:rPr lang="en-US" b="1" i="0" dirty="0">
                <a:effectLst/>
                <a:latin typeface="Biome Light (Body)"/>
              </a:rPr>
              <a:t>$1,056.28</a:t>
            </a:r>
            <a:endParaRPr lang="en-US" b="0" i="0" dirty="0">
              <a:effectLst/>
              <a:latin typeface="Biome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One Child</a:t>
            </a:r>
            <a:r>
              <a:rPr lang="en-US" b="0" i="0" dirty="0">
                <a:effectLst/>
                <a:latin typeface="Biome Light (Body)"/>
              </a:rPr>
              <a:t>: </a:t>
            </a:r>
            <a:r>
              <a:rPr lang="en-US" b="1" i="0" dirty="0">
                <a:effectLst/>
                <a:latin typeface="Biome Light (Body)"/>
              </a:rPr>
              <a:t>$432.73</a:t>
            </a:r>
            <a:endParaRPr lang="en-US" b="0" i="0" dirty="0">
              <a:effectLst/>
              <a:latin typeface="Biome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Two Children</a:t>
            </a:r>
            <a:r>
              <a:rPr lang="en-US" b="0" i="0" dirty="0">
                <a:effectLst/>
                <a:latin typeface="Biome Light (Body)"/>
              </a:rPr>
              <a:t>: </a:t>
            </a:r>
            <a:r>
              <a:rPr lang="en-US" b="1" i="0" dirty="0">
                <a:effectLst/>
                <a:latin typeface="Biome Light (Body)"/>
              </a:rPr>
              <a:t>$223.27</a:t>
            </a:r>
            <a:endParaRPr lang="en-US" b="0" i="0" dirty="0">
              <a:effectLst/>
              <a:latin typeface="Biome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Three Children</a:t>
            </a:r>
            <a:r>
              <a:rPr lang="en-US" b="0" i="0" dirty="0">
                <a:effectLst/>
                <a:latin typeface="Biome Light (Body)"/>
              </a:rPr>
              <a:t>: </a:t>
            </a:r>
            <a:r>
              <a:rPr lang="en-US" b="1" i="0" dirty="0">
                <a:effectLst/>
                <a:latin typeface="Biome Light (Body)"/>
              </a:rPr>
              <a:t>$240.04</a:t>
            </a:r>
            <a:endParaRPr lang="en-US" b="0" i="0" dirty="0">
              <a:effectLst/>
              <a:latin typeface="Biome Light (Body)"/>
            </a:endParaRPr>
          </a:p>
          <a:p>
            <a:pPr algn="l"/>
            <a:r>
              <a:rPr lang="en-US" b="0" i="0" dirty="0">
                <a:effectLst/>
                <a:latin typeface="Biome Light (Body)"/>
              </a:rPr>
              <a:t>This data shows that households without children have the highest average monthly spending, while those with two children have the lowest, indicating a potential correlation between the number of children and monthly expenditure.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06D7BA-61E2-FE64-AFD6-8397DF9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90" y="3451501"/>
            <a:ext cx="7952027" cy="30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BC48-718C-95C4-4F62-C44FBE904936}"/>
              </a:ext>
            </a:extLst>
          </p:cNvPr>
          <p:cNvSpPr txBox="1"/>
          <p:nvPr/>
        </p:nvSpPr>
        <p:spPr>
          <a:xfrm>
            <a:off x="99391" y="198783"/>
            <a:ext cx="549633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Biome Light (Body)"/>
              </a:rPr>
              <a:t>How does the number of web purchases compare to web visits across different education levels?</a:t>
            </a:r>
            <a:endParaRPr lang="en-US" b="0" i="0" dirty="0">
              <a:effectLst/>
              <a:latin typeface="Biome Light (Body)"/>
            </a:endParaRPr>
          </a:p>
          <a:p>
            <a:pPr algn="l"/>
            <a:endParaRPr lang="en-US" sz="1400" b="1" i="0" dirty="0">
              <a:effectLst/>
              <a:latin typeface="Biome Light (Body)"/>
            </a:endParaRPr>
          </a:p>
          <a:p>
            <a:pPr algn="l"/>
            <a:r>
              <a:rPr lang="en-US" sz="1100" b="0" i="0" dirty="0">
                <a:effectLst/>
                <a:latin typeface="Biome Light (Body)"/>
              </a:rPr>
              <a:t>The chart compares the number of web purchases to web visits per month across various education levels. Here’s a summary of the findings: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  <a:latin typeface="Biome Light (Body)"/>
              </a:rPr>
              <a:t>Education_Phd</a:t>
            </a:r>
            <a:r>
              <a:rPr lang="en-US" sz="1100" b="0" i="0" dirty="0">
                <a:effectLst/>
                <a:latin typeface="Biome Light (Bod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Visits</a:t>
            </a:r>
            <a:r>
              <a:rPr lang="en-US" sz="1100" b="0" i="0" dirty="0">
                <a:effectLst/>
                <a:latin typeface="Biome Light (Body)"/>
              </a:rPr>
              <a:t>: 2,340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Purchases</a:t>
            </a:r>
            <a:r>
              <a:rPr lang="en-US" sz="1100" b="0" i="0" dirty="0">
                <a:effectLst/>
                <a:latin typeface="Biome Light (Body)"/>
              </a:rPr>
              <a:t>: 1,964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  <a:latin typeface="Biome Light (Body)"/>
              </a:rPr>
              <a:t>Education_Master</a:t>
            </a:r>
            <a:r>
              <a:rPr lang="en-US" sz="1100" b="0" i="0" dirty="0">
                <a:effectLst/>
                <a:latin typeface="Biome Light (Bod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Visits</a:t>
            </a:r>
            <a:r>
              <a:rPr lang="en-US" sz="1100" b="0" i="0" dirty="0">
                <a:effectLst/>
                <a:latin typeface="Biome Light (Body)"/>
              </a:rPr>
              <a:t>: 1,736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Purchases</a:t>
            </a:r>
            <a:r>
              <a:rPr lang="en-US" sz="1100" b="0" i="0" dirty="0">
                <a:effectLst/>
                <a:latin typeface="Biome Light (Body)"/>
              </a:rPr>
              <a:t>: 1,348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  <a:latin typeface="Biome Light (Body)"/>
              </a:rPr>
              <a:t>Education_Graduation</a:t>
            </a:r>
            <a:r>
              <a:rPr lang="en-US" sz="1100" b="0" i="0" dirty="0">
                <a:effectLst/>
                <a:latin typeface="Biome Light (Bod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Visits</a:t>
            </a:r>
            <a:r>
              <a:rPr lang="en-US" sz="1100" b="0" i="0" dirty="0">
                <a:effectLst/>
                <a:latin typeface="Biome Light (Body)"/>
              </a:rPr>
              <a:t>: 5,367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Purchases</a:t>
            </a:r>
            <a:r>
              <a:rPr lang="en-US" sz="1100" b="0" i="0" dirty="0">
                <a:effectLst/>
                <a:latin typeface="Biome Light (Body)"/>
              </a:rPr>
              <a:t>: 4,213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  <a:latin typeface="Biome Light (Body)"/>
              </a:rPr>
              <a:t>Education_Basic</a:t>
            </a:r>
            <a:r>
              <a:rPr lang="en-US" sz="1100" b="0" i="0" dirty="0">
                <a:effectLst/>
                <a:latin typeface="Biome Light (Bod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Visits</a:t>
            </a:r>
            <a:r>
              <a:rPr lang="en-US" sz="1100" b="0" i="0" dirty="0">
                <a:effectLst/>
                <a:latin typeface="Biome Light (Body)"/>
              </a:rPr>
              <a:t>: 339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Purchases</a:t>
            </a:r>
            <a:r>
              <a:rPr lang="en-US" sz="1100" b="0" i="0" dirty="0">
                <a:effectLst/>
                <a:latin typeface="Biome Light (Body)"/>
              </a:rPr>
              <a:t>: 94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Education_2n Cycle</a:t>
            </a:r>
            <a:r>
              <a:rPr lang="en-US" sz="1100" b="0" i="0" dirty="0">
                <a:effectLst/>
                <a:latin typeface="Biome Light (Body)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Visits</a:t>
            </a:r>
            <a:r>
              <a:rPr lang="en-US" sz="1100" b="0" i="0" dirty="0">
                <a:effectLst/>
                <a:latin typeface="Biome Light (Body)"/>
              </a:rPr>
              <a:t>: 1,011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Biome Light (Body)"/>
              </a:rPr>
              <a:t>Web Purchases</a:t>
            </a:r>
            <a:r>
              <a:rPr lang="en-US" sz="1100" b="0" i="0" dirty="0">
                <a:effectLst/>
                <a:latin typeface="Biome Light (Body)"/>
              </a:rPr>
              <a:t>: 698</a:t>
            </a:r>
          </a:p>
          <a:p>
            <a:pPr algn="l"/>
            <a:r>
              <a:rPr lang="en-US" sz="1400" b="1" i="0" dirty="0">
                <a:effectLst/>
                <a:latin typeface="Biome Light (Body)"/>
              </a:rPr>
              <a:t>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Biome Light (Body)"/>
              </a:rPr>
              <a:t>The </a:t>
            </a:r>
            <a:r>
              <a:rPr lang="en-US" sz="1400" b="1" i="0" dirty="0" err="1">
                <a:effectLst/>
                <a:latin typeface="Biome Light (Body)"/>
              </a:rPr>
              <a:t>Education_Graduation</a:t>
            </a:r>
            <a:r>
              <a:rPr lang="en-US" sz="1400" b="0" i="0" dirty="0">
                <a:effectLst/>
                <a:latin typeface="Biome Light (Body)"/>
              </a:rPr>
              <a:t> group has the highest number of web visits and purchases, indicating a strong correlation between education level and online shopping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Biome Light (Body)"/>
              </a:rPr>
              <a:t>Conversely, the </a:t>
            </a:r>
            <a:r>
              <a:rPr lang="en-US" sz="1400" b="1" i="0" dirty="0" err="1">
                <a:effectLst/>
                <a:latin typeface="Biome Light (Body)"/>
              </a:rPr>
              <a:t>Education_Basic</a:t>
            </a:r>
            <a:r>
              <a:rPr lang="en-US" sz="1400" b="0" i="0" dirty="0">
                <a:effectLst/>
                <a:latin typeface="Biome Light (Body)"/>
              </a:rPr>
              <a:t> group has the lowest numbers in both categories, suggesting less engagement with web purchases.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Biome Light (Body)"/>
              </a:rPr>
              <a:t>Overall, higher education levels tend to show a greater number of web visits and purchases, highlighting a potential trend in consumer behavior based on education.</a:t>
            </a:r>
          </a:p>
          <a:p>
            <a:endParaRPr lang="en-US" dirty="0"/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E827BF46-E23C-3512-91D5-C8B77D7A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53" y="858017"/>
            <a:ext cx="4886558" cy="51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71AD0A-72DC-49A1-AA89-5509B2193035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EC880-D198-E7BE-0568-7861DB05DCB0}"/>
              </a:ext>
            </a:extLst>
          </p:cNvPr>
          <p:cNvSpPr txBox="1"/>
          <p:nvPr/>
        </p:nvSpPr>
        <p:spPr>
          <a:xfrm>
            <a:off x="133350" y="248478"/>
            <a:ext cx="12058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Biome Light (Body)"/>
              </a:rPr>
              <a:t>What are the sales figures for each campaign across different product categories?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Biome Light (Body)"/>
              </a:rPr>
              <a:t>The chart displays sales figures for five different campaigns (cmp1 to cmp5) across various product categories</a:t>
            </a:r>
          </a:p>
          <a:p>
            <a:endParaRPr lang="en-US" dirty="0">
              <a:latin typeface="Biome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Campaign 4</a:t>
            </a:r>
            <a:r>
              <a:rPr lang="en-US" b="0" i="0" dirty="0">
                <a:effectLst/>
                <a:latin typeface="Biome Light (Body)"/>
              </a:rPr>
              <a:t> shows the highest sales overall, particularly for meat and wines.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Campaign 5</a:t>
            </a:r>
            <a:r>
              <a:rPr lang="en-US" b="0" i="0" dirty="0">
                <a:effectLst/>
                <a:latin typeface="Biome Light (Body)"/>
              </a:rPr>
              <a:t> also performs well, especially in fish and sweet product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ome Light (Body)"/>
              </a:rPr>
              <a:t>Campaigns 1, 2, and 3 generally have lower sales figures across all categories compared to Campaigns 4 and 5.</a:t>
            </a:r>
          </a:p>
          <a:p>
            <a:pPr algn="l"/>
            <a:r>
              <a:rPr lang="en-US" b="0" i="0" dirty="0">
                <a:effectLst/>
                <a:latin typeface="Biome Light (Body)"/>
              </a:rPr>
              <a:t>This data suggests that Campaigns 4 and 5 were more effective in generating sales across multiple product categories.</a:t>
            </a:r>
          </a:p>
          <a:p>
            <a:endParaRPr lang="en-US" dirty="0">
              <a:latin typeface="Biome Light (Body)"/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CA3F1C9-3469-469A-9A81-69478CB1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51" y="3535852"/>
            <a:ext cx="712109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91A5714-3F61-6D0E-E51C-FCB2C548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1" cy="6162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D282A8-99C1-B797-CA3C-68571DC807B7}"/>
              </a:ext>
            </a:extLst>
          </p:cNvPr>
          <p:cNvSpPr txBox="1"/>
          <p:nvPr/>
        </p:nvSpPr>
        <p:spPr>
          <a:xfrm>
            <a:off x="129209" y="6231835"/>
            <a:ext cx="1158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</a:t>
            </a:r>
            <a:r>
              <a:rPr lang="en-US" dirty="0" err="1">
                <a:hlinkClick r:id="rId3"/>
              </a:rPr>
              <a:t>shroukelhosiny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data_analysis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8659" y="1997520"/>
            <a:ext cx="4667250" cy="2584420"/>
          </a:xfrm>
        </p:spPr>
        <p:txBody>
          <a:bodyPr/>
          <a:lstStyle/>
          <a:p>
            <a:r>
              <a:rPr lang="en-US" dirty="0"/>
              <a:t>01 Description</a:t>
            </a:r>
          </a:p>
          <a:p>
            <a:r>
              <a:rPr lang="en-US" dirty="0"/>
              <a:t>02 Preprocessing</a:t>
            </a:r>
          </a:p>
          <a:p>
            <a:r>
              <a:rPr lang="en-US" dirty="0"/>
              <a:t>03 Questions and Answers</a:t>
            </a:r>
          </a:p>
          <a:p>
            <a:r>
              <a:rPr lang="en-US" dirty="0"/>
              <a:t>04 Dashboard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BDA25-7A78-87EF-952C-3D3697E83C67}"/>
              </a:ext>
            </a:extLst>
          </p:cNvPr>
          <p:cNvSpPr txBox="1"/>
          <p:nvPr/>
        </p:nvSpPr>
        <p:spPr>
          <a:xfrm>
            <a:off x="761917" y="2413337"/>
            <a:ext cx="9746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food company wants to produce the highest profit for the next direct marketing campaign , scheduled for the next month.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pilot campaign </a:t>
            </a:r>
            <a:r>
              <a:rPr lang="en-US" b="1" dirty="0"/>
              <a:t>2.240 customers </a:t>
            </a:r>
            <a:r>
              <a:rPr lang="en-US" dirty="0"/>
              <a:t>was carried out , customers who bought the offer were properly labeled. The total cost of sample campaign was 6.720MU and the revenue generated by the customers who accepted the offer was 3.674MU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82D6-DF0E-3117-7E44-98E3D2A378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Remove duplicate rows</a:t>
            </a:r>
          </a:p>
          <a:p>
            <a:pPr marL="514350" indent="-514350">
              <a:buAutoNum type="arabicPeriod"/>
            </a:pPr>
            <a:r>
              <a:rPr lang="en-US" dirty="0"/>
              <a:t>Add age stage column according to age column 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60D43C2-17FF-F198-F97A-450369D2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524484"/>
            <a:ext cx="530982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5F4E4-EC7C-311D-4BB1-CA987735728B}"/>
              </a:ext>
            </a:extLst>
          </p:cNvPr>
          <p:cNvSpPr txBox="1"/>
          <p:nvPr/>
        </p:nvSpPr>
        <p:spPr>
          <a:xfrm>
            <a:off x="695739" y="417443"/>
            <a:ext cx="1054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Create table for </a:t>
            </a:r>
            <a:r>
              <a:rPr lang="en-US" b="0" i="0" dirty="0">
                <a:effectLst/>
                <a:latin typeface="Biome Light (Body)"/>
              </a:rPr>
              <a:t>analyzing sales performance across different products and companies, allowing for comparisons and insights into total sales in various categories.</a:t>
            </a:r>
            <a:endParaRPr lang="en-US" dirty="0">
              <a:latin typeface="Biome Light (Body)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901A22F-3E26-EF19-FBAB-0D20C1DD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" y="1283685"/>
            <a:ext cx="10346635" cy="1885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7AA8A-AD59-31CC-1EBB-A3E56FC7913D}"/>
              </a:ext>
            </a:extLst>
          </p:cNvPr>
          <p:cNvSpPr txBox="1"/>
          <p:nvPr/>
        </p:nvSpPr>
        <p:spPr>
          <a:xfrm>
            <a:off x="695738" y="3784117"/>
            <a:ext cx="1054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Create table for </a:t>
            </a:r>
            <a:r>
              <a:rPr lang="en-US" b="0" i="0" dirty="0">
                <a:effectLst/>
                <a:latin typeface="Biome Light (Body)"/>
              </a:rPr>
              <a:t>analysis of purchasing behavior and web activity across different educational backgrounds, highlighting trends in e-commerce and consumer engagement based on education level.</a:t>
            </a:r>
            <a:endParaRPr lang="en-US" dirty="0">
              <a:latin typeface="Biome Light (Body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42793-F342-BD65-C403-54D7BFB8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2" y="5133034"/>
            <a:ext cx="10346633" cy="13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C2997-FBE3-7E2D-1B40-DF0BA9F8AC9C}"/>
              </a:ext>
            </a:extLst>
          </p:cNvPr>
          <p:cNvSpPr txBox="1"/>
          <p:nvPr/>
        </p:nvSpPr>
        <p:spPr>
          <a:xfrm>
            <a:off x="695739" y="417443"/>
            <a:ext cx="1054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table for </a:t>
            </a:r>
            <a:r>
              <a:rPr lang="en-US" b="0" i="0" dirty="0">
                <a:effectLst/>
                <a:latin typeface="Biome Light (Body)"/>
              </a:rPr>
              <a:t>help in understanding consumer behavior and spending habits based on family size, which might be useful for marketing strategies and business planning.</a:t>
            </a:r>
            <a:endParaRPr lang="en-US" dirty="0">
              <a:latin typeface="Biome Light (Body)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2DCCDD-5BEC-F2AE-678A-CEE9EBE8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704069"/>
            <a:ext cx="6620799" cy="17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865" y="2259330"/>
            <a:ext cx="3108960" cy="13335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17" y="2423161"/>
            <a:ext cx="8991563" cy="1005839"/>
          </a:xfrm>
        </p:spPr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95DB-C527-1E63-EC0B-A0E058F10DD0}"/>
              </a:ext>
            </a:extLst>
          </p:cNvPr>
          <p:cNvSpPr txBox="1"/>
          <p:nvPr/>
        </p:nvSpPr>
        <p:spPr>
          <a:xfrm>
            <a:off x="246821" y="526774"/>
            <a:ext cx="4961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Q1: </a:t>
            </a:r>
            <a:r>
              <a:rPr lang="en-US" b="1" i="0" dirty="0">
                <a:effectLst/>
                <a:latin typeface="Biome Light (Body)"/>
              </a:rPr>
              <a:t>Which age stage shows the highest expenditure across various product categories?</a:t>
            </a:r>
          </a:p>
          <a:p>
            <a:endParaRPr lang="en-US" b="1" dirty="0">
              <a:latin typeface="Biome Light (Body)"/>
            </a:endParaRPr>
          </a:p>
          <a:p>
            <a:pPr algn="l"/>
            <a:r>
              <a:rPr lang="en-US" b="0" i="0" dirty="0">
                <a:effectLst/>
                <a:latin typeface="Biome Light (Body)"/>
              </a:rPr>
              <a:t>The </a:t>
            </a:r>
            <a:r>
              <a:rPr lang="en-US" b="1" i="0" dirty="0">
                <a:effectLst/>
                <a:latin typeface="Biome Light (Body)"/>
              </a:rPr>
              <a:t>Fifties</a:t>
            </a:r>
            <a:r>
              <a:rPr lang="en-US" b="0" i="0" dirty="0">
                <a:effectLst/>
                <a:latin typeface="Biome Light (Body)"/>
              </a:rPr>
              <a:t> age stage shows the highest expenditure across multiple product categories, particularly in the following 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Wines</a:t>
            </a:r>
            <a:r>
              <a:rPr lang="en-US" b="0" i="0" dirty="0">
                <a:effectLst/>
                <a:latin typeface="Biome Light (Body)"/>
              </a:rPr>
              <a:t>: $164,436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Fruits</a:t>
            </a:r>
            <a:r>
              <a:rPr lang="en-US" b="0" i="0" dirty="0">
                <a:effectLst/>
                <a:latin typeface="Biome Light (Body)"/>
              </a:rPr>
              <a:t>: $13,263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Meat Products</a:t>
            </a:r>
            <a:r>
              <a:rPr lang="en-US" b="0" i="0" dirty="0">
                <a:effectLst/>
                <a:latin typeface="Biome Light (Body)"/>
              </a:rPr>
              <a:t>: $79,640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Fish Products</a:t>
            </a:r>
            <a:r>
              <a:rPr lang="en-US" b="0" i="0" dirty="0">
                <a:effectLst/>
                <a:latin typeface="Biome Light (Body)"/>
              </a:rPr>
              <a:t>: $17,595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Sweet Products</a:t>
            </a:r>
            <a:r>
              <a:rPr lang="en-US" b="0" i="0" dirty="0">
                <a:effectLst/>
                <a:latin typeface="Biome Light (Body)"/>
              </a:rPr>
              <a:t>: $12,696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iome Light (Body)"/>
              </a:rPr>
              <a:t>Gold Products</a:t>
            </a:r>
            <a:r>
              <a:rPr lang="en-US" b="0" i="0" dirty="0">
                <a:effectLst/>
                <a:latin typeface="Biome Light (Body)"/>
              </a:rPr>
              <a:t>: $22,616</a:t>
            </a:r>
          </a:p>
          <a:p>
            <a:pPr algn="l"/>
            <a:r>
              <a:rPr lang="en-US" b="0" i="0" dirty="0">
                <a:effectLst/>
                <a:latin typeface="Biome Light (Body)"/>
              </a:rPr>
              <a:t>In total, this age group leads in spending, with a grand total of $619,421 across all product categories. This indicates that the Fifties demographic is the target age stage for marketing and sales strategies focused on these products.</a:t>
            </a:r>
          </a:p>
          <a:p>
            <a:endParaRPr lang="en-US" b="1" dirty="0">
              <a:latin typeface="Biome Light (Body)"/>
            </a:endParaRP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E124F1-CA96-FA38-EDFC-5C09DDCD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08" y="337930"/>
            <a:ext cx="6804991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60</TotalTime>
  <Words>886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Biome Light</vt:lpstr>
      <vt:lpstr>Biome Light (Body)</vt:lpstr>
      <vt:lpstr>Calibri</vt:lpstr>
      <vt:lpstr>Office Theme</vt:lpstr>
      <vt:lpstr>iFood CRM Data Analyst case</vt:lpstr>
      <vt:lpstr>Agenda</vt:lpstr>
      <vt:lpstr>Description</vt:lpstr>
      <vt:lpstr>Preprocessing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شروق محسن ابراهيم الحسينى</dc:creator>
  <cp:lastModifiedBy>شروق محسن ابراهيم الحسينى</cp:lastModifiedBy>
  <cp:revision>1</cp:revision>
  <dcterms:created xsi:type="dcterms:W3CDTF">2024-09-12T13:21:25Z</dcterms:created>
  <dcterms:modified xsi:type="dcterms:W3CDTF">2024-09-12T14:22:08Z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