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6"/>
  </p:notesMasterIdLst>
  <p:handoutMasterIdLst>
    <p:handoutMasterId r:id="rId17"/>
  </p:handoutMasterIdLst>
  <p:sldIdLst>
    <p:sldId id="257" r:id="rId11"/>
    <p:sldId id="477" r:id="rId12"/>
    <p:sldId id="485" r:id="rId13"/>
    <p:sldId id="469" r:id="rId14"/>
    <p:sldId id="473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6633"/>
    <a:srgbClr val="77787B"/>
    <a:srgbClr val="EAF3E7"/>
    <a:srgbClr val="D3E7CC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9492" autoAdjust="0"/>
  </p:normalViewPr>
  <p:slideViewPr>
    <p:cSldViewPr snapToGrid="0">
      <p:cViewPr varScale="1">
        <p:scale>
          <a:sx n="88" d="100"/>
          <a:sy n="88" d="100"/>
        </p:scale>
        <p:origin x="-1315" y="-72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E2BC264-8101-4AEF-963A-C39380B4556A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oid.academy.bjtu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406" y="3463265"/>
            <a:ext cx="649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7787B"/>
                </a:solidFill>
              </a:rPr>
              <a:t>Mail</a:t>
            </a:r>
            <a:r>
              <a:rPr lang="en-US" sz="2800" dirty="0" smtClean="0">
                <a:solidFill>
                  <a:srgbClr val="77787B"/>
                </a:solidFill>
              </a:rPr>
              <a:t>: </a:t>
            </a:r>
            <a:r>
              <a:rPr lang="en-US" sz="2800" dirty="0" smtClean="0">
                <a:solidFill>
                  <a:srgbClr val="77787B"/>
                </a:solidFill>
                <a:hlinkClick r:id="rId2"/>
              </a:rPr>
              <a:t>android.academy.bjtu@gmail.com</a:t>
            </a:r>
            <a:endParaRPr lang="en-US" sz="2800" dirty="0" smtClean="0">
              <a:solidFill>
                <a:srgbClr val="77787B"/>
              </a:solidFill>
            </a:endParaRPr>
          </a:p>
          <a:p>
            <a:r>
              <a:rPr lang="en-US" sz="2800" dirty="0" smtClean="0">
                <a:solidFill>
                  <a:srgbClr val="77787B"/>
                </a:solidFill>
              </a:rPr>
              <a:t>Mobile: +86 139 1066 2287</a:t>
            </a:r>
          </a:p>
          <a:p>
            <a:endParaRPr lang="en-US" sz="2800" dirty="0" smtClean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Xing </a:t>
            </a:r>
            <a:r>
              <a:rPr lang="en-US" dirty="0" err="1" smtClean="0"/>
              <a:t>Xin</a:t>
            </a:r>
            <a:r>
              <a:rPr lang="en-US" dirty="0" smtClean="0"/>
              <a:t> (Lennon) </a:t>
            </a:r>
          </a:p>
          <a:p>
            <a:r>
              <a:rPr lang="en-US" dirty="0" smtClean="0"/>
              <a:t>Sony Mobile Communications </a:t>
            </a:r>
            <a:r>
              <a:rPr lang="en-US" b="1" dirty="0" smtClean="0"/>
              <a:t>Senior SW Architect</a:t>
            </a:r>
            <a:endParaRPr lang="en-US" dirty="0" smtClean="0"/>
          </a:p>
          <a:p>
            <a:pPr lvl="1"/>
            <a:r>
              <a:rPr lang="en-US" dirty="0" smtClean="0"/>
              <a:t>Be engaged in native system development, application &amp; service development and developer relationship management </a:t>
            </a:r>
            <a:r>
              <a:rPr lang="en-US" b="1" dirty="0" smtClean="0"/>
              <a:t>since 2007</a:t>
            </a:r>
          </a:p>
          <a:p>
            <a:r>
              <a:rPr lang="en-US" dirty="0" smtClean="0"/>
              <a:t>Beijing </a:t>
            </a:r>
            <a:r>
              <a:rPr lang="en-US" dirty="0" err="1" smtClean="0"/>
              <a:t>Jiaotong</a:t>
            </a:r>
            <a:r>
              <a:rPr lang="en-US" dirty="0" smtClean="0"/>
              <a:t> University </a:t>
            </a:r>
            <a:r>
              <a:rPr lang="en-US" b="1" dirty="0" smtClean="0"/>
              <a:t>Lecturer</a:t>
            </a:r>
            <a:endParaRPr lang="en-US" dirty="0" smtClean="0"/>
          </a:p>
          <a:p>
            <a:pPr lvl="1"/>
            <a:r>
              <a:rPr lang="en-US" dirty="0" smtClean="0"/>
              <a:t>Be engaged in teaching the series curriculum that practice in android app and system development </a:t>
            </a:r>
            <a:r>
              <a:rPr lang="en-US" b="1" dirty="0" smtClean="0"/>
              <a:t>since 2011</a:t>
            </a:r>
          </a:p>
          <a:p>
            <a:r>
              <a:rPr lang="en-US" dirty="0" smtClean="0"/>
              <a:t>China Electronic Information Industry Education Center </a:t>
            </a:r>
            <a:r>
              <a:rPr lang="en-US" b="1" dirty="0" smtClean="0"/>
              <a:t>Senior Consultant</a:t>
            </a:r>
          </a:p>
          <a:p>
            <a:pPr lvl="1"/>
            <a:r>
              <a:rPr lang="en-US" dirty="0" smtClean="0"/>
              <a:t>Consulting services to </a:t>
            </a:r>
            <a:r>
              <a:rPr lang="en-US" b="1" dirty="0" smtClean="0"/>
              <a:t>MIIT CEIAEC </a:t>
            </a:r>
            <a:r>
              <a:rPr lang="en-US" dirty="0" smtClean="0"/>
              <a:t>and help </a:t>
            </a:r>
            <a:r>
              <a:rPr lang="en-US" b="1" dirty="0" smtClean="0"/>
              <a:t>MIIT CEIAEC </a:t>
            </a:r>
            <a:r>
              <a:rPr lang="en-US" dirty="0" smtClean="0"/>
              <a:t>deploy Android Academy Certified Developer program in China mainland </a:t>
            </a:r>
            <a:r>
              <a:rPr lang="en-US" b="1" dirty="0" smtClean="0"/>
              <a:t>since 2012</a:t>
            </a:r>
          </a:p>
          <a:p>
            <a:r>
              <a:rPr lang="en-US" dirty="0" smtClean="0"/>
              <a:t>Polly Hugo Investment Consulting ltd </a:t>
            </a:r>
            <a:r>
              <a:rPr lang="en-US" b="1" dirty="0" smtClean="0"/>
              <a:t>Co-Founder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8388" y="5772149"/>
            <a:ext cx="446722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Facebook</a:t>
            </a:r>
            <a:r>
              <a:rPr lang="en-US" sz="1800" dirty="0" smtClean="0">
                <a:solidFill>
                  <a:schemeClr val="bg2"/>
                </a:solidFill>
              </a:rPr>
              <a:t>: 	</a:t>
            </a:r>
            <a:r>
              <a:rPr lang="en-US" sz="1800" dirty="0" err="1" smtClean="0">
                <a:solidFill>
                  <a:schemeClr val="bg2"/>
                </a:solidFill>
              </a:rPr>
              <a:t>xin.xing.lennon</a:t>
            </a: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LinkedIn: 	http://lnkd.in/bZqMgra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before We get started with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Call-the-roll </a:t>
            </a:r>
            <a:r>
              <a:rPr lang="en-US" dirty="0" smtClean="0"/>
              <a:t>in every class</a:t>
            </a:r>
          </a:p>
          <a:p>
            <a:pPr lvl="1"/>
            <a:r>
              <a:rPr lang="en-US" dirty="0" smtClean="0"/>
              <a:t> if any absence, please notify me by mail with the reason specified in advance </a:t>
            </a:r>
          </a:p>
          <a:p>
            <a:r>
              <a:rPr lang="en-US" dirty="0" smtClean="0"/>
              <a:t>On time </a:t>
            </a:r>
            <a:r>
              <a:rPr lang="en-US" dirty="0" smtClean="0">
                <a:solidFill>
                  <a:srgbClr val="FF0000"/>
                </a:solidFill>
              </a:rPr>
              <a:t>(team leader collects the deliverables in the team)</a:t>
            </a:r>
          </a:p>
          <a:p>
            <a:pPr lvl="1"/>
            <a:r>
              <a:rPr lang="en-US" dirty="0" smtClean="0"/>
              <a:t>If you miss the deadline, I won’t accept it any more. </a:t>
            </a:r>
            <a:endParaRPr lang="en-US" dirty="0" smtClean="0"/>
          </a:p>
          <a:p>
            <a:r>
              <a:rPr lang="en-US" dirty="0" smtClean="0"/>
              <a:t>The SOC</a:t>
            </a:r>
          </a:p>
          <a:p>
            <a:pPr lvl="1"/>
            <a:r>
              <a:rPr lang="en-US" dirty="0" smtClean="0"/>
              <a:t>Be </a:t>
            </a:r>
            <a:r>
              <a:rPr lang="en-US" b="1" dirty="0" smtClean="0"/>
              <a:t>Strategic</a:t>
            </a:r>
            <a:r>
              <a:rPr lang="en-US" dirty="0" smtClean="0"/>
              <a:t>: before your team gets started with the development of this project, you need to set clear objective that why you are engaged in this training project.</a:t>
            </a:r>
          </a:p>
          <a:p>
            <a:pPr lvl="1"/>
            <a:r>
              <a:rPr lang="en-US" dirty="0" smtClean="0"/>
              <a:t>Be </a:t>
            </a:r>
            <a:r>
              <a:rPr lang="en-US" b="1" dirty="0" smtClean="0"/>
              <a:t>Open</a:t>
            </a:r>
            <a:r>
              <a:rPr lang="en-US" dirty="0" smtClean="0"/>
              <a:t>: If any problems you met, please don’t hesitate to come to me for the help. But you need to clearly know what do you want before you come to me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Be </a:t>
            </a:r>
            <a:r>
              <a:rPr lang="en-US" b="1" dirty="0" smtClean="0">
                <a:ea typeface="+mn-ea"/>
                <a:cs typeface="+mn-cs"/>
              </a:rPr>
              <a:t>Cooperative</a:t>
            </a:r>
            <a:r>
              <a:rPr lang="en-US" dirty="0" smtClean="0">
                <a:ea typeface="+mn-ea"/>
                <a:cs typeface="+mn-cs"/>
              </a:rPr>
              <a:t>: let’s help each other. The teacher can NOT satisfy every ones’ needs, but I will try my best to do that. Meanwhile I hope you could really learn something after this training project.</a:t>
            </a:r>
            <a:endParaRPr lang="en-US" b="1" dirty="0" smtClean="0"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Outputs/Deliverables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Sources </a:t>
            </a:r>
            <a:r>
              <a:rPr lang="en-US" sz="2800" dirty="0" smtClean="0"/>
              <a:t>in GitHub</a:t>
            </a:r>
          </a:p>
          <a:p>
            <a:pPr lvl="1">
              <a:buNone/>
            </a:pPr>
            <a:r>
              <a:rPr lang="en-US" dirty="0" smtClean="0"/>
              <a:t>--</a:t>
            </a:r>
            <a:r>
              <a:rPr lang="en-US" dirty="0" err="1" smtClean="0"/>
              <a:t>Readme.md</a:t>
            </a:r>
            <a:r>
              <a:rPr lang="en-US" dirty="0" smtClean="0"/>
              <a:t>			</a:t>
            </a:r>
            <a:r>
              <a:rPr lang="en-US" dirty="0" smtClean="0"/>
              <a:t>//readme to guide user how to do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</a:t>
            </a:r>
            <a:r>
              <a:rPr lang="en-US" dirty="0" err="1" smtClean="0"/>
              <a:t>History.md</a:t>
            </a:r>
            <a:r>
              <a:rPr lang="en-US" dirty="0" smtClean="0"/>
              <a:t>			</a:t>
            </a:r>
            <a:r>
              <a:rPr lang="en-US" dirty="0" smtClean="0"/>
              <a:t>//project history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--homework/</a:t>
            </a:r>
            <a:r>
              <a:rPr lang="en-US" dirty="0" err="1" smtClean="0"/>
              <a:t>NativeProgram</a:t>
            </a:r>
            <a:r>
              <a:rPr lang="en-US" dirty="0" smtClean="0"/>
              <a:t>/</a:t>
            </a:r>
            <a:r>
              <a:rPr lang="en-US" dirty="0" smtClean="0"/>
              <a:t>	</a:t>
            </a:r>
            <a:r>
              <a:rPr lang="en-US" dirty="0" smtClean="0"/>
              <a:t>//homework 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--homework/</a:t>
            </a:r>
            <a:r>
              <a:rPr lang="en-US" dirty="0" err="1" smtClean="0"/>
              <a:t>NativeService</a:t>
            </a:r>
            <a:r>
              <a:rPr lang="en-US" dirty="0" smtClean="0"/>
              <a:t>/ </a:t>
            </a:r>
            <a:r>
              <a:rPr lang="en-US" dirty="0" smtClean="0"/>
              <a:t>	</a:t>
            </a:r>
            <a:r>
              <a:rPr lang="en-US" dirty="0" smtClean="0"/>
              <a:t>//homework 2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</a:t>
            </a:r>
            <a:r>
              <a:rPr lang="en-US" dirty="0" smtClean="0"/>
              <a:t>homework/</a:t>
            </a:r>
            <a:r>
              <a:rPr lang="en-US" dirty="0" err="1" smtClean="0"/>
              <a:t>AIDLService</a:t>
            </a:r>
            <a:r>
              <a:rPr lang="en-US" dirty="0" smtClean="0"/>
              <a:t>/ 	</a:t>
            </a:r>
            <a:r>
              <a:rPr lang="en-US" dirty="0" smtClean="0"/>
              <a:t>//homework 3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</a:t>
            </a:r>
            <a:r>
              <a:rPr lang="en-US" dirty="0" smtClean="0"/>
              <a:t>homework/</a:t>
            </a:r>
            <a:r>
              <a:rPr lang="en-US" dirty="0" err="1" smtClean="0"/>
              <a:t>customUI</a:t>
            </a:r>
            <a:r>
              <a:rPr lang="en-US" dirty="0" smtClean="0"/>
              <a:t>/ </a:t>
            </a:r>
            <a:r>
              <a:rPr lang="en-US" dirty="0" smtClean="0"/>
              <a:t>	</a:t>
            </a:r>
            <a:r>
              <a:rPr lang="en-US" dirty="0" smtClean="0"/>
              <a:t>//homework 4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</a:t>
            </a:r>
            <a:r>
              <a:rPr lang="en-US" dirty="0" smtClean="0"/>
              <a:t>Project/ </a:t>
            </a:r>
            <a:r>
              <a:rPr lang="en-US" dirty="0" smtClean="0"/>
              <a:t>			//project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--.</a:t>
            </a:r>
            <a:r>
              <a:rPr lang="en-US" dirty="0" err="1" smtClean="0"/>
              <a:t>gitignore</a:t>
            </a:r>
            <a:r>
              <a:rPr lang="en-US" dirty="0" smtClean="0"/>
              <a:t>			//ignored files</a:t>
            </a:r>
          </a:p>
          <a:p>
            <a:pPr lvl="1">
              <a:buNone/>
            </a:pPr>
            <a:r>
              <a:rPr lang="en-US" dirty="0" smtClean="0"/>
              <a:t>--…				//other files on demand basis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" y="1162049"/>
            <a:ext cx="8636000" cy="4562476"/>
          </a:xfrm>
        </p:spPr>
        <p:txBody>
          <a:bodyPr/>
          <a:lstStyle/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b="1" dirty="0" smtClean="0"/>
              <a:t>Final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smtClean="0"/>
              <a:t>Attendance Checking (8) + Home Work (4) + Project (1)</a:t>
            </a: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Score Weight (100% ) = </a:t>
            </a:r>
            <a:r>
              <a:rPr lang="en-US" sz="2000" dirty="0" smtClean="0"/>
              <a:t>16% </a:t>
            </a:r>
            <a:r>
              <a:rPr lang="en-US" sz="2000" dirty="0" smtClean="0"/>
              <a:t>+ </a:t>
            </a:r>
            <a:r>
              <a:rPr lang="en-US" sz="2000" dirty="0" smtClean="0"/>
              <a:t>60% </a:t>
            </a:r>
            <a:r>
              <a:rPr lang="en-US" sz="2000" dirty="0" smtClean="0"/>
              <a:t>+ </a:t>
            </a:r>
            <a:r>
              <a:rPr lang="en-US" sz="2000" dirty="0" smtClean="0"/>
              <a:t>24% </a:t>
            </a:r>
            <a:r>
              <a:rPr lang="en-US" sz="2000" b="1" dirty="0" smtClean="0"/>
              <a:t>on individual basis</a:t>
            </a:r>
            <a:endParaRPr lang="en-US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326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Development</vt:lpstr>
      <vt:lpstr>Trainer Introduction</vt:lpstr>
      <vt:lpstr>Rules before We get started with the project</vt:lpstr>
      <vt:lpstr>Outputs/Deliverables</vt:lpstr>
      <vt:lpstr>Grading Policy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2014-11-21T09:05:06Z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