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15"/>
  </p:notesMasterIdLst>
  <p:handoutMasterIdLst>
    <p:handoutMasterId r:id="rId16"/>
  </p:handoutMasterIdLst>
  <p:sldIdLst>
    <p:sldId id="257" r:id="rId11"/>
    <p:sldId id="556" r:id="rId12"/>
    <p:sldId id="558" r:id="rId13"/>
    <p:sldId id="557" r:id="rId14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  <a:srgbClr val="000000"/>
    <a:srgbClr val="77787B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600" autoAdjust="0"/>
    <p:restoredTop sz="99831" autoAdjust="0"/>
  </p:normalViewPr>
  <p:slideViewPr>
    <p:cSldViewPr snapToGrid="0">
      <p:cViewPr varScale="1">
        <p:scale>
          <a:sx n="89" d="100"/>
          <a:sy n="89" d="100"/>
        </p:scale>
        <p:origin x="-1992" y="-77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21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5081B18F-17F4-4EBC-9BBC-D994484C581B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Native Program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Open Source Project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2.bp.blogspot.com/_fcXaF6gx74U/S-bUr2q2qPI/AAAAAAAAADQ/lUZ77NPCN7E/s640/Android_update_workf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214" y="862642"/>
            <a:ext cx="4178816" cy="5852160"/>
          </a:xfrm>
          <a:prstGeom prst="rect">
            <a:avLst/>
          </a:prstGeom>
          <a:noFill/>
        </p:spPr>
      </p:pic>
      <p:pic>
        <p:nvPicPr>
          <p:cNvPr id="3076" name="Picture 4" descr="http://4.bp.blogspot.com/_fcXaF6gx74U/S-bUur6ZcAI/AAAAAAAAADY/eNe7tDcf1JQ/s640/Android_update_repo_fl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1098" y="862642"/>
            <a:ext cx="4178816" cy="5852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Native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967" y="879894"/>
            <a:ext cx="82159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Precondition:</a:t>
            </a:r>
          </a:p>
          <a:p>
            <a:pPr marL="457200" indent="-457200">
              <a:buAutoNum type="arabicPeriod"/>
            </a:pPr>
            <a:r>
              <a:rPr lang="en-US" sz="1800" dirty="0" smtClean="0">
                <a:solidFill>
                  <a:schemeClr val="bg2"/>
                </a:solidFill>
              </a:rPr>
              <a:t>To install SDK and NDK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Requirements:</a:t>
            </a:r>
          </a:p>
          <a:p>
            <a:pPr marL="457200" indent="-457200">
              <a:buAutoNum type="arabicPeriod"/>
            </a:pPr>
            <a:r>
              <a:rPr lang="en-US" sz="1800" dirty="0" smtClean="0">
                <a:solidFill>
                  <a:schemeClr val="bg2"/>
                </a:solidFill>
              </a:rPr>
              <a:t>ENV preparation</a:t>
            </a:r>
          </a:p>
          <a:p>
            <a:pPr marL="914400" lvl="1" indent="-457200">
              <a:buAutoNum type="arabicPeriod"/>
            </a:pPr>
            <a:r>
              <a:rPr lang="en-US" sz="1800" dirty="0" smtClean="0">
                <a:solidFill>
                  <a:schemeClr val="bg2"/>
                </a:solidFill>
              </a:rPr>
              <a:t>Init build environment</a:t>
            </a:r>
          </a:p>
          <a:p>
            <a:pPr marL="914400" lvl="1" indent="-457200">
              <a:buAutoNum type="arabicPeriod"/>
            </a:pPr>
            <a:r>
              <a:rPr lang="en-US" sz="1800" dirty="0" smtClean="0">
                <a:solidFill>
                  <a:schemeClr val="bg2"/>
                </a:solidFill>
              </a:rPr>
              <a:t>Download the source (AOSP)</a:t>
            </a:r>
          </a:p>
          <a:p>
            <a:pPr marL="914400" lvl="1" indent="-457200">
              <a:buAutoNum type="arabicPeriod"/>
            </a:pPr>
            <a:r>
              <a:rPr lang="en-US" sz="1800" dirty="0" smtClean="0">
                <a:solidFill>
                  <a:schemeClr val="bg2"/>
                </a:solidFill>
              </a:rPr>
              <a:t>Build and Run </a:t>
            </a:r>
          </a:p>
          <a:p>
            <a:pPr marL="457200" indent="-457200">
              <a:buAutoNum type="arabicPeriod"/>
            </a:pPr>
            <a:r>
              <a:rPr lang="en-US" sz="1800" dirty="0" smtClean="0">
                <a:solidFill>
                  <a:schemeClr val="bg2"/>
                </a:solidFill>
              </a:rPr>
              <a:t>Add a New Program (refer to external/</a:t>
            </a:r>
            <a:r>
              <a:rPr lang="en-US" sz="1800" dirty="0" err="1" smtClean="0">
                <a:solidFill>
                  <a:schemeClr val="bg2"/>
                </a:solidFill>
              </a:rPr>
              <a:t>iputils</a:t>
            </a:r>
            <a:r>
              <a:rPr lang="en-US" sz="1800" dirty="0" smtClean="0">
                <a:solidFill>
                  <a:schemeClr val="bg2"/>
                </a:solidFill>
              </a:rPr>
              <a:t>)</a:t>
            </a:r>
          </a:p>
          <a:p>
            <a:pPr marL="914400" lvl="1" indent="-457200">
              <a:buAutoNum type="arabicPeriod"/>
            </a:pPr>
            <a:r>
              <a:rPr lang="en-US" sz="1800" dirty="0" smtClean="0">
                <a:solidFill>
                  <a:schemeClr val="bg2"/>
                </a:solidFill>
              </a:rPr>
              <a:t>Make a directory under ‘external’</a:t>
            </a:r>
          </a:p>
          <a:p>
            <a:pPr marL="914400" lvl="1" indent="-457200">
              <a:buAutoNum type="arabicPeriod"/>
            </a:pPr>
            <a:r>
              <a:rPr lang="en-US" sz="1800" dirty="0" smtClean="0">
                <a:solidFill>
                  <a:schemeClr val="bg2"/>
                </a:solidFill>
              </a:rPr>
              <a:t>Create your c/</a:t>
            </a:r>
            <a:r>
              <a:rPr lang="en-US" sz="1800" dirty="0" err="1" smtClean="0">
                <a:solidFill>
                  <a:schemeClr val="bg2"/>
                </a:solidFill>
              </a:rPr>
              <a:t>cpp</a:t>
            </a:r>
            <a:r>
              <a:rPr lang="en-US" sz="1800" dirty="0" smtClean="0">
                <a:solidFill>
                  <a:schemeClr val="bg2"/>
                </a:solidFill>
              </a:rPr>
              <a:t> files</a:t>
            </a:r>
          </a:p>
          <a:p>
            <a:pPr marL="914400" lvl="1" indent="-457200">
              <a:buAutoNum type="arabicPeriod"/>
            </a:pPr>
            <a:r>
              <a:rPr lang="en-US" sz="1800" dirty="0" smtClean="0">
                <a:solidFill>
                  <a:schemeClr val="bg2"/>
                </a:solidFill>
              </a:rPr>
              <a:t>Create Android.mk </a:t>
            </a:r>
          </a:p>
          <a:p>
            <a:pPr marL="914400" lvl="1" indent="-457200">
              <a:buAutoNum type="arabicPeriod"/>
            </a:pPr>
            <a:r>
              <a:rPr lang="en-US" sz="1800" dirty="0" smtClean="0">
                <a:solidFill>
                  <a:schemeClr val="bg2"/>
                </a:solidFill>
              </a:rPr>
              <a:t>run “</a:t>
            </a:r>
            <a:r>
              <a:rPr lang="en-US" sz="1800" dirty="0" err="1" smtClean="0">
                <a:solidFill>
                  <a:schemeClr val="bg2"/>
                </a:solidFill>
              </a:rPr>
              <a:t>mma</a:t>
            </a:r>
            <a:r>
              <a:rPr lang="en-US" sz="1800" dirty="0" smtClean="0">
                <a:solidFill>
                  <a:schemeClr val="bg2"/>
                </a:solidFill>
              </a:rPr>
              <a:t>” (refer to build/envsetup.sh)</a:t>
            </a:r>
          </a:p>
          <a:p>
            <a:pPr marL="914400" lvl="1" indent="-457200">
              <a:buAutoNum type="arabicPeriod"/>
            </a:pPr>
            <a:r>
              <a:rPr lang="en-US" sz="1800" dirty="0" err="1" smtClean="0">
                <a:solidFill>
                  <a:schemeClr val="bg2"/>
                </a:solidFill>
              </a:rPr>
              <a:t>adb</a:t>
            </a:r>
            <a:r>
              <a:rPr lang="en-US" sz="1800" dirty="0" smtClean="0">
                <a:solidFill>
                  <a:schemeClr val="bg2"/>
                </a:solidFill>
              </a:rPr>
              <a:t> root; </a:t>
            </a:r>
            <a:r>
              <a:rPr lang="en-US" sz="1800" dirty="0" err="1" smtClean="0">
                <a:solidFill>
                  <a:schemeClr val="bg2"/>
                </a:solidFill>
              </a:rPr>
              <a:t>adb</a:t>
            </a:r>
            <a:r>
              <a:rPr lang="en-US" sz="1800" dirty="0" smtClean="0">
                <a:solidFill>
                  <a:schemeClr val="bg2"/>
                </a:solidFill>
              </a:rPr>
              <a:t> remount; </a:t>
            </a:r>
          </a:p>
          <a:p>
            <a:pPr marL="914400" lvl="1" indent="-457200">
              <a:buAutoNum type="arabicPeriod"/>
            </a:pPr>
            <a:r>
              <a:rPr lang="en-US" sz="1800" dirty="0" err="1" smtClean="0">
                <a:solidFill>
                  <a:schemeClr val="bg2"/>
                </a:solidFill>
              </a:rPr>
              <a:t>adb</a:t>
            </a:r>
            <a:r>
              <a:rPr lang="en-US" sz="1800" dirty="0" smtClean="0">
                <a:solidFill>
                  <a:schemeClr val="bg2"/>
                </a:solidFill>
              </a:rPr>
              <a:t> push out/PATH/TO/PROGRAM /PATH/TO/PROGRAM</a:t>
            </a:r>
          </a:p>
          <a:p>
            <a:pPr marL="914400" lvl="1" indent="-457200">
              <a:buAutoNum type="arabicPeriod"/>
            </a:pPr>
            <a:r>
              <a:rPr lang="en-US" sz="1800" dirty="0" err="1" smtClean="0">
                <a:solidFill>
                  <a:schemeClr val="bg2"/>
                </a:solidFill>
              </a:rPr>
              <a:t>adb</a:t>
            </a:r>
            <a:r>
              <a:rPr lang="en-US" sz="1800" dirty="0" smtClean="0">
                <a:solidFill>
                  <a:schemeClr val="bg2"/>
                </a:solidFill>
              </a:rPr>
              <a:t> root; </a:t>
            </a:r>
            <a:r>
              <a:rPr lang="en-US" sz="1800" dirty="0" err="1" smtClean="0">
                <a:solidFill>
                  <a:schemeClr val="bg2"/>
                </a:solidFill>
              </a:rPr>
              <a:t>adb</a:t>
            </a:r>
            <a:r>
              <a:rPr lang="en-US" sz="1800" dirty="0" smtClean="0">
                <a:solidFill>
                  <a:schemeClr val="bg2"/>
                </a:solidFill>
              </a:rPr>
              <a:t> shell; </a:t>
            </a:r>
            <a:r>
              <a:rPr lang="en-US" sz="1800" dirty="0" err="1" smtClean="0">
                <a:solidFill>
                  <a:schemeClr val="bg2"/>
                </a:solidFill>
              </a:rPr>
              <a:t>cd</a:t>
            </a:r>
            <a:r>
              <a:rPr lang="en-US" sz="1800" dirty="0" smtClean="0">
                <a:solidFill>
                  <a:schemeClr val="bg2"/>
                </a:solidFill>
              </a:rPr>
              <a:t> PATH/TO/PROGRAM; PROGRAM</a:t>
            </a:r>
          </a:p>
          <a:p>
            <a:pPr marL="914400" lvl="1" indent="-457200"/>
            <a:r>
              <a:rPr lang="en-US" sz="1800" dirty="0" smtClean="0">
                <a:solidFill>
                  <a:schemeClr val="bg2"/>
                </a:solidFill>
              </a:rPr>
              <a:t>or</a:t>
            </a:r>
          </a:p>
          <a:p>
            <a:pPr marL="914400" lvl="1" indent="-457200"/>
            <a:r>
              <a:rPr lang="en-US" sz="1800" dirty="0" smtClean="0">
                <a:solidFill>
                  <a:schemeClr val="bg2"/>
                </a:solidFill>
              </a:rPr>
              <a:t>4.	Back to root of  source, and Make the source completely (Note: Build System build/core/main.mk will find the Android.mk)</a:t>
            </a:r>
          </a:p>
          <a:p>
            <a:pPr marL="914400" lvl="1" indent="-457200">
              <a:buAutoNum type="arabicPeriod" startAt="5"/>
            </a:pPr>
            <a:r>
              <a:rPr lang="en-US" sz="1800" dirty="0" err="1" smtClean="0">
                <a:solidFill>
                  <a:schemeClr val="bg2"/>
                </a:solidFill>
              </a:rPr>
              <a:t>adb</a:t>
            </a:r>
            <a:r>
              <a:rPr lang="en-US" sz="1800" dirty="0" smtClean="0">
                <a:solidFill>
                  <a:schemeClr val="bg2"/>
                </a:solidFill>
              </a:rPr>
              <a:t> root; </a:t>
            </a:r>
            <a:r>
              <a:rPr lang="en-US" sz="1800" dirty="0" err="1" smtClean="0">
                <a:solidFill>
                  <a:schemeClr val="bg2"/>
                </a:solidFill>
              </a:rPr>
              <a:t>adb</a:t>
            </a:r>
            <a:r>
              <a:rPr lang="en-US" sz="1800" dirty="0" smtClean="0">
                <a:solidFill>
                  <a:schemeClr val="bg2"/>
                </a:solidFill>
              </a:rPr>
              <a:t> remount; </a:t>
            </a:r>
            <a:r>
              <a:rPr lang="en-US" sz="1800" dirty="0" err="1" smtClean="0">
                <a:solidFill>
                  <a:schemeClr val="bg2"/>
                </a:solidFill>
              </a:rPr>
              <a:t>adb</a:t>
            </a:r>
            <a:r>
              <a:rPr lang="en-US" sz="1800" dirty="0" smtClean="0">
                <a:solidFill>
                  <a:schemeClr val="bg2"/>
                </a:solidFill>
              </a:rPr>
              <a:t> sync</a:t>
            </a:r>
          </a:p>
          <a:p>
            <a:pPr marL="914400" lvl="1" indent="-457200">
              <a:buFontTx/>
              <a:buAutoNum type="arabicPeriod" startAt="5"/>
            </a:pPr>
            <a:r>
              <a:rPr lang="en-US" sz="1800" dirty="0" err="1" smtClean="0">
                <a:solidFill>
                  <a:schemeClr val="bg2"/>
                </a:solidFill>
              </a:rPr>
              <a:t>adb</a:t>
            </a:r>
            <a:r>
              <a:rPr lang="en-US" sz="1800" dirty="0" smtClean="0">
                <a:solidFill>
                  <a:schemeClr val="bg2"/>
                </a:solidFill>
              </a:rPr>
              <a:t> root; </a:t>
            </a:r>
            <a:r>
              <a:rPr lang="en-US" sz="1800" dirty="0" err="1" smtClean="0">
                <a:solidFill>
                  <a:schemeClr val="bg2"/>
                </a:solidFill>
              </a:rPr>
              <a:t>adb</a:t>
            </a:r>
            <a:r>
              <a:rPr lang="en-US" sz="1800" dirty="0" smtClean="0">
                <a:solidFill>
                  <a:schemeClr val="bg2"/>
                </a:solidFill>
              </a:rPr>
              <a:t> shell; </a:t>
            </a:r>
            <a:r>
              <a:rPr lang="en-US" sz="1800" dirty="0" err="1" smtClean="0">
                <a:solidFill>
                  <a:schemeClr val="bg2"/>
                </a:solidFill>
              </a:rPr>
              <a:t>cd</a:t>
            </a:r>
            <a:r>
              <a:rPr lang="en-US" sz="1800" dirty="0" smtClean="0">
                <a:solidFill>
                  <a:schemeClr val="bg2"/>
                </a:solidFill>
              </a:rPr>
              <a:t> PATH/PROGRAM; PROGRAM</a:t>
            </a:r>
          </a:p>
          <a:p>
            <a:pPr marL="914400" lvl="1" indent="-457200">
              <a:buAutoNum type="arabicPeriod"/>
            </a:pPr>
            <a:endParaRPr lang="en-US" sz="18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Native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967" y="1392072"/>
            <a:ext cx="8215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Delivery Date: </a:t>
            </a:r>
            <a:r>
              <a:rPr lang="en-US" sz="2400" smtClean="0">
                <a:solidFill>
                  <a:srgbClr val="FF0000"/>
                </a:solidFill>
              </a:rPr>
              <a:t>Before</a:t>
            </a:r>
            <a:r>
              <a:rPr lang="en-US" sz="2400" smtClean="0">
                <a:solidFill>
                  <a:schemeClr val="bg2"/>
                </a:solidFill>
              </a:rPr>
              <a:t> </a:t>
            </a:r>
            <a:r>
              <a:rPr lang="en-US" sz="2400" smtClean="0">
                <a:solidFill>
                  <a:srgbClr val="0070C0"/>
                </a:solidFill>
              </a:rPr>
              <a:t>2014.11.28 </a:t>
            </a:r>
            <a:r>
              <a:rPr lang="en-US" sz="2400" dirty="0" smtClean="0">
                <a:solidFill>
                  <a:srgbClr val="0070C0"/>
                </a:solidFill>
              </a:rPr>
              <a:t>6pm</a:t>
            </a: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Send your homework to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android.academy.bjtu@gmail.com 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Format of mail subject as below: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groupID|personalID</a:t>
            </a:r>
            <a:r>
              <a:rPr lang="en-US" sz="2400" dirty="0" smtClean="0">
                <a:solidFill>
                  <a:srgbClr val="0070C0"/>
                </a:solidFill>
              </a:rPr>
              <a:t>][Full Name]Hello Native Program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119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Development</vt:lpstr>
      <vt:lpstr>Android Open Source Project workflow</vt:lpstr>
      <vt:lpstr>Hello Native Program</vt:lpstr>
      <vt:lpstr>Hello Native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2014-11-17T07:41:33Z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