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15"/>
  </p:notesMasterIdLst>
  <p:handoutMasterIdLst>
    <p:handoutMasterId r:id="rId16"/>
  </p:handoutMasterIdLst>
  <p:sldIdLst>
    <p:sldId id="257" r:id="rId11"/>
    <p:sldId id="556" r:id="rId12"/>
    <p:sldId id="557" r:id="rId13"/>
    <p:sldId id="558" r:id="rId14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000000"/>
    <a:srgbClr val="77787B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831" autoAdjust="0"/>
  </p:normalViewPr>
  <p:slideViewPr>
    <p:cSldViewPr snapToGrid="0">
      <p:cViewPr varScale="1">
        <p:scale>
          <a:sx n="88" d="100"/>
          <a:sy n="88" d="100"/>
        </p:scale>
        <p:origin x="-768" y="-77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2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52596F3B-FF74-4D4F-87F6-3EE4F1E2213F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AIDL Service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AIDL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67" y="1392072"/>
            <a:ext cx="8215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To demonstrate a Binder-based service and client (based on </a:t>
            </a:r>
            <a:r>
              <a:rPr lang="en-US" sz="2400" dirty="0" err="1" smtClean="0">
                <a:solidFill>
                  <a:srgbClr val="FF0000"/>
                </a:solidFill>
              </a:rPr>
              <a:t>ownDesignedService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smtClean="0">
                <a:solidFill>
                  <a:schemeClr val="bg2"/>
                </a:solidFill>
              </a:rPr>
              <a:t>for example </a:t>
            </a:r>
            <a:r>
              <a:rPr lang="en-US" sz="2400" b="1" dirty="0" smtClean="0">
                <a:solidFill>
                  <a:srgbClr val="FF0000"/>
                </a:solidFill>
              </a:rPr>
              <a:t>Fibonacci</a:t>
            </a:r>
            <a:r>
              <a:rPr lang="en-US" sz="2400" dirty="0" smtClean="0">
                <a:solidFill>
                  <a:schemeClr val="bg2"/>
                </a:solidFill>
              </a:rPr>
              <a:t> ), we’ll create three separate projects: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1. </a:t>
            </a:r>
            <a:r>
              <a:rPr lang="en-US" sz="2400" dirty="0" err="1" smtClean="0">
                <a:solidFill>
                  <a:srgbClr val="FF0000"/>
                </a:solidFill>
              </a:rPr>
              <a:t>XX</a:t>
            </a:r>
            <a:r>
              <a:rPr lang="en-US" sz="2400" dirty="0" err="1" smtClean="0">
                <a:solidFill>
                  <a:schemeClr val="bg2"/>
                </a:solidFill>
              </a:rPr>
              <a:t>Common</a:t>
            </a:r>
            <a:r>
              <a:rPr lang="en-US" sz="2400" dirty="0" smtClean="0">
                <a:solidFill>
                  <a:schemeClr val="bg2"/>
                </a:solidFill>
              </a:rPr>
              <a:t> library project - to define our AIDL interface as well as custom types for input values (</a:t>
            </a:r>
            <a:r>
              <a:rPr lang="en-US" sz="2400" dirty="0" err="1" smtClean="0">
                <a:solidFill>
                  <a:srgbClr val="FF0000"/>
                </a:solidFill>
              </a:rPr>
              <a:t>Parcelable</a:t>
            </a:r>
            <a:r>
              <a:rPr lang="en-US" sz="2400" dirty="0" smtClean="0">
                <a:solidFill>
                  <a:schemeClr val="bg2"/>
                </a:solidFill>
              </a:rPr>
              <a:t>) and return values (</a:t>
            </a:r>
            <a:r>
              <a:rPr lang="en-US" sz="2400" dirty="0" err="1" smtClean="0">
                <a:solidFill>
                  <a:srgbClr val="FF0000"/>
                </a:solidFill>
              </a:rPr>
              <a:t>Parcelable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2. </a:t>
            </a:r>
            <a:r>
              <a:rPr lang="en-US" sz="2400" dirty="0" err="1" smtClean="0">
                <a:solidFill>
                  <a:srgbClr val="FF0000"/>
                </a:solidFill>
              </a:rPr>
              <a:t>XX</a:t>
            </a:r>
            <a:r>
              <a:rPr lang="en-US" sz="2400" dirty="0" err="1" smtClean="0">
                <a:solidFill>
                  <a:schemeClr val="bg2"/>
                </a:solidFill>
              </a:rPr>
              <a:t>Service</a:t>
            </a:r>
            <a:r>
              <a:rPr lang="en-US" sz="2400" dirty="0" smtClean="0">
                <a:solidFill>
                  <a:schemeClr val="bg2"/>
                </a:solidFill>
              </a:rPr>
              <a:t> project - where we implement our AIDL interface and expose it to the clients as </a:t>
            </a:r>
            <a:r>
              <a:rPr lang="en-US" sz="2400" dirty="0" smtClean="0">
                <a:solidFill>
                  <a:srgbClr val="FF0000"/>
                </a:solidFill>
              </a:rPr>
              <a:t>Bound Service, </a:t>
            </a:r>
            <a:r>
              <a:rPr lang="en-US" sz="2400" dirty="0" smtClean="0">
                <a:solidFill>
                  <a:schemeClr val="bg2"/>
                </a:solidFill>
              </a:rPr>
              <a:t>meanwhile service should be implemented both in </a:t>
            </a:r>
            <a:r>
              <a:rPr lang="en-US" sz="2400" dirty="0" smtClean="0">
                <a:solidFill>
                  <a:srgbClr val="FF0000"/>
                </a:solidFill>
              </a:rPr>
              <a:t>JAVA (Recursive) and Native (lib) (Iterative)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3. </a:t>
            </a:r>
            <a:r>
              <a:rPr lang="en-US" sz="2400" dirty="0" err="1" smtClean="0">
                <a:solidFill>
                  <a:srgbClr val="FF0000"/>
                </a:solidFill>
              </a:rPr>
              <a:t>XX</a:t>
            </a:r>
            <a:r>
              <a:rPr lang="en-US" sz="2400" dirty="0" err="1" smtClean="0">
                <a:solidFill>
                  <a:schemeClr val="bg2"/>
                </a:solidFill>
              </a:rPr>
              <a:t>Client</a:t>
            </a:r>
            <a:r>
              <a:rPr lang="en-US" sz="2400" dirty="0" smtClean="0">
                <a:solidFill>
                  <a:schemeClr val="bg2"/>
                </a:solidFill>
              </a:rPr>
              <a:t> project - where we bind to our AIDL-defined service and use the method defined in it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Note: </a:t>
            </a:r>
            <a:r>
              <a:rPr lang="en-US" sz="2400" dirty="0" smtClean="0">
                <a:solidFill>
                  <a:srgbClr val="FF0000"/>
                </a:solidFill>
              </a:rPr>
              <a:t>XX</a:t>
            </a:r>
            <a:r>
              <a:rPr lang="en-US" sz="2400" dirty="0" smtClean="0">
                <a:solidFill>
                  <a:schemeClr val="bg2"/>
                </a:solidFill>
              </a:rPr>
              <a:t> stands for service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AIDL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34" y="1392072"/>
            <a:ext cx="8153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Delivery Date: </a:t>
            </a:r>
            <a:r>
              <a:rPr lang="en-US" sz="2400" dirty="0" smtClean="0">
                <a:solidFill>
                  <a:srgbClr val="FF0000"/>
                </a:solidFill>
              </a:rPr>
              <a:t>Before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2015.12.12 6pm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Send your homework to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android.academy.bjtu@gmail.com 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Format of mail subject as below: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groupID|personalID</a:t>
            </a:r>
            <a:r>
              <a:rPr lang="en-US" sz="2400" dirty="0" smtClean="0">
                <a:solidFill>
                  <a:srgbClr val="0070C0"/>
                </a:solidFill>
              </a:rPr>
              <a:t>][Full Name]Hello AIDL Service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AIDL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67" y="1392072"/>
            <a:ext cx="821595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Tips: 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Recursive:</a:t>
            </a:r>
          </a:p>
          <a:p>
            <a:r>
              <a:rPr lang="pt-BR" sz="1800" dirty="0" smtClean="0">
                <a:solidFill>
                  <a:schemeClr val="bg2"/>
                </a:solidFill>
              </a:rPr>
              <a:t>	</a:t>
            </a:r>
            <a:r>
              <a:rPr lang="pt-BR" sz="2000" dirty="0" smtClean="0">
                <a:solidFill>
                  <a:schemeClr val="bg2"/>
                </a:solidFill>
              </a:rPr>
              <a:t>return n &lt;= 0 ? 0 : n == 1 ? 1 : fibJR(n - 1) + fibJR(n - 2);</a:t>
            </a:r>
            <a:endParaRPr lang="en-US" sz="2000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Iterative: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	</a:t>
            </a:r>
            <a:r>
              <a:rPr lang="en-US" sz="2000" dirty="0" smtClean="0">
                <a:solidFill>
                  <a:schemeClr val="bg2"/>
                </a:solidFill>
              </a:rPr>
              <a:t>long previous = -1;		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	long result = 1;		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	for (long </a:t>
            </a:r>
            <a:r>
              <a:rPr lang="en-US" sz="2000" dirty="0" err="1" smtClean="0">
                <a:solidFill>
                  <a:schemeClr val="bg2"/>
                </a:solidFill>
              </a:rPr>
              <a:t>i</a:t>
            </a:r>
            <a:r>
              <a:rPr lang="en-US" sz="2000" dirty="0" smtClean="0">
                <a:solidFill>
                  <a:schemeClr val="bg2"/>
                </a:solidFill>
              </a:rPr>
              <a:t> = 0; </a:t>
            </a:r>
            <a:r>
              <a:rPr lang="en-US" sz="2000" dirty="0" err="1" smtClean="0">
                <a:solidFill>
                  <a:schemeClr val="bg2"/>
                </a:solidFill>
              </a:rPr>
              <a:t>i</a:t>
            </a:r>
            <a:r>
              <a:rPr lang="en-US" sz="2000" dirty="0" smtClean="0">
                <a:solidFill>
                  <a:schemeClr val="bg2"/>
                </a:solidFill>
              </a:rPr>
              <a:t> &lt;= n; </a:t>
            </a:r>
            <a:r>
              <a:rPr lang="en-US" sz="2000" dirty="0" err="1" smtClean="0">
                <a:solidFill>
                  <a:schemeClr val="bg2"/>
                </a:solidFill>
              </a:rPr>
              <a:t>i</a:t>
            </a:r>
            <a:r>
              <a:rPr lang="en-US" sz="2000" dirty="0" smtClean="0">
                <a:solidFill>
                  <a:schemeClr val="bg2"/>
                </a:solidFill>
              </a:rPr>
              <a:t>++)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	{			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	    long sum = result + previous;			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               previous = result;			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	    result = sum;		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	}		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	return result; 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159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Development</vt:lpstr>
      <vt:lpstr>Hello AIDL Service</vt:lpstr>
      <vt:lpstr>Hello AIDL Service</vt:lpstr>
      <vt:lpstr>Hello AIDL Service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2014-12-04T12:49:33Z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