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87" r:id="rId2"/>
    <p:sldId id="588" r:id="rId3"/>
    <p:sldId id="573" r:id="rId4"/>
    <p:sldId id="574" r:id="rId5"/>
    <p:sldId id="268" r:id="rId6"/>
    <p:sldId id="5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F4C8-A082-FCFC-5C6F-28F4EDD8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CCBA9-D8CF-EC8A-F9EC-7D4AC750C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232B-8B62-7D7F-6E9E-AD36D666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9BF8-A69A-B73F-A86D-07A12164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25EC-57AD-E695-9D91-D5A3F00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0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13A9-BCCB-74FF-C72F-4AF5CE13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FBE3-FE45-68A1-7DB9-7BE0B89EF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90B4-2C6B-881C-2726-789E6B5A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DC49-0C7F-424E-B146-2A318D41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7292-AD06-6BAE-2C1B-A9AF7ACE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7C54B-2BD6-2A15-41FC-D93581A1F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A567F-11B3-8259-1B67-182495C75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F1A7-4321-6F72-27EB-3A64883D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2A6B-D83B-79E9-3B6E-07F9772A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137E-2E89-BB76-A57B-4F799BFD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3F7-BCA9-A46A-2456-9E25F7F9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58E8-F0F9-4FA8-B71E-0CF2FD67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019C-E47D-DAB8-5C1B-D1FB88EC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2B63-3756-0E6F-50F0-E10B86C8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8716-93AB-5E38-7BF2-6C748DFD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EFD4-69D5-E8A9-11A9-1399D04A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7682B-DD35-5391-7A4A-2A618D5D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8087-1C78-1D84-D287-197D88C1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881F-C291-77D5-12E9-F920A920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0016-DB89-BC78-5A7A-1B98B25B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9B3E-C229-C8B7-83E9-70733EF1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6332-19DB-2B46-5A97-89D7C81BE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34B3E-5751-D5EE-A3BF-827F883FA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4D133-85D7-34F4-CDFD-209DFCBB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FEF8-C6EC-DFE0-D59D-B331B019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E91C-6CCD-6882-9CF7-E45D42E5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4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83D4-4722-5876-B4FA-2382CED9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9093-366B-C46A-4B9B-6022D329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10612-5DA6-8783-9417-F1307781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38909-836B-699F-E86D-9EAAAA7E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CE623-56F2-35B3-2B46-0AADC4777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6A656-371A-42B6-B089-B26BA378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C5323-CFDF-7E1A-A124-4D6F5382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96AFA-2E1B-E01A-6E92-DC642064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C954-6B38-61FF-18D5-5003DECD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BB281-AD84-2199-083F-9DC365F2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3FC22-5BB7-B432-AB4B-79E65B2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1A43A-3F49-732C-A6D5-CF337390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CF372-51D1-FECF-786F-B9C7C6D4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B23E-B799-20AE-0CEF-71186CCE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902E-9B1F-FD03-6DAA-5E2F797B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0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1BC7-BCEE-16A9-5A91-AA1B3173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E4B9-43C7-1A42-931D-1F211ECB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8D45C-D552-CCB8-D05D-0967BA70D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8230-1642-7285-4C9B-A8AD5E3E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940A-A35D-A9C3-2C53-F7EB4F98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C3AA6-2924-9385-7F07-2CF5B2E8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93A6-0DF1-30BB-CE7B-7D9CF2F2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7B46D-AB96-1F29-1464-A451E3609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02533-C2D4-D3A6-73C6-651EB2CA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AF7E-9EF3-BE4F-8657-3C85F196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E0793-CBFB-E112-4F76-EC9C39BE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B16C-965D-01A5-070F-F8536159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BD1DA-0DA0-B773-486C-1DCE9907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3EA6-A8F2-B9C7-CDE6-25AB50DB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4B58-902D-212E-9147-BDAF26631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6A69B-0CD8-0643-875D-A061EF0F4AA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ACE8-CAA0-DD47-F88D-9AD36E102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B1E4-C0C4-D5D6-F7E7-6E8EC3EC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D2E5-D272-FB43-97A3-F68F1C90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3099-A013-404E-8880-710FA208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9E3C-13AA-BC44-8AD6-97A231B4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b="1" dirty="0"/>
              <a:t>Exercise #1</a:t>
            </a:r>
          </a:p>
          <a:p>
            <a:r>
              <a:rPr lang="en-SG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SG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city_names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SG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SG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'San Francisco'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'San Jose'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'Sacramento'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SG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population = </a:t>
            </a:r>
            <a:r>
              <a:rPr lang="en-SG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SG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852469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1015785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485199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SG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cities = </a:t>
            </a:r>
            <a:r>
              <a:rPr lang="en-SG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'City name'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SG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city_names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'Population'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population 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})</a:t>
            </a:r>
            <a:endParaRPr lang="en-SG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cities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SG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'Area square miles'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SG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SG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46.87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176.53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SG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97.92</a:t>
            </a:r>
            <a:r>
              <a:rPr lang="en-SG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SG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SG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4A84-84A6-154A-9F8E-41FFBECF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968-6CC8-D14C-991E-63D03C9C0726}" type="datetime1">
              <a:rPr lang="en-SG" smtClean="0"/>
              <a:t>29/1/23</a:t>
            </a:fld>
            <a:endParaRPr lang="mr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AA99-DB8A-EA44-A48A-ECA794BA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973EBB-18F1-ECBC-7165-3B3B267D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3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3099-A013-404E-8880-710FA208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9E3C-13AA-BC44-8AD6-97A231B4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Exercise #1</a:t>
            </a:r>
          </a:p>
          <a:p>
            <a:r>
              <a:rPr lang="en-SG" dirty="0"/>
              <a:t>Modify the cities table by adding a new </a:t>
            </a:r>
            <a:r>
              <a:rPr lang="en-SG" dirty="0" err="1"/>
              <a:t>boolean</a:t>
            </a:r>
            <a:r>
              <a:rPr lang="en-SG" dirty="0"/>
              <a:t> column that is True if and only if </a:t>
            </a:r>
            <a:r>
              <a:rPr lang="en-SG" i="1" dirty="0"/>
              <a:t>both</a:t>
            </a:r>
            <a:r>
              <a:rPr lang="en-SG" dirty="0"/>
              <a:t> of the following are True:</a:t>
            </a:r>
          </a:p>
          <a:p>
            <a:r>
              <a:rPr lang="en-SG" dirty="0"/>
              <a:t>The city is named after a saint.</a:t>
            </a:r>
          </a:p>
          <a:p>
            <a:r>
              <a:rPr lang="en-SG" dirty="0"/>
              <a:t>The city has an area greater than 50 square miles.</a:t>
            </a:r>
          </a:p>
          <a:p>
            <a:r>
              <a:rPr lang="en-SG" b="1" dirty="0"/>
              <a:t>Note:</a:t>
            </a:r>
            <a:r>
              <a:rPr lang="en-SG" dirty="0"/>
              <a:t> Boolean Series are combined using the bitwise, rather than the traditional </a:t>
            </a:r>
            <a:r>
              <a:rPr lang="en-SG" dirty="0" err="1"/>
              <a:t>boolean</a:t>
            </a:r>
            <a:r>
              <a:rPr lang="en-SG" dirty="0"/>
              <a:t>, operators. For example, when performing </a:t>
            </a:r>
            <a:r>
              <a:rPr lang="en-SG" i="1" dirty="0"/>
              <a:t>logical and</a:t>
            </a:r>
            <a:r>
              <a:rPr lang="en-SG" dirty="0"/>
              <a:t>, use &amp; instead of and.</a:t>
            </a:r>
          </a:p>
          <a:p>
            <a:r>
              <a:rPr lang="en-SG" b="1" dirty="0"/>
              <a:t>Hint:</a:t>
            </a:r>
            <a:r>
              <a:rPr lang="en-SG" dirty="0"/>
              <a:t> "San" in Spanish means "saint."</a:t>
            </a:r>
          </a:p>
          <a:p>
            <a:endParaRPr lang="en-SG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4A84-84A6-154A-9F8E-41FFBECF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968-6CC8-D14C-991E-63D03C9C0726}" type="datetime1">
              <a:rPr lang="en-SG" smtClean="0"/>
              <a:t>29/1/23</a:t>
            </a:fld>
            <a:endParaRPr lang="mr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AA99-DB8A-EA44-A48A-ECA794BA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973EBB-18F1-ECBC-7165-3B3B267D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528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871A2FB-5389-F345-B027-22AA4201F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Term Weights: Term Frequency</a:t>
            </a:r>
            <a:endParaRPr lang="en-US" altLang="zh-TW" sz="400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996CDBC-35F8-DC46-A36F-F67C72462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696200" cy="457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More frequent terms in a document are more important, i.e. more indicative of the topic.</a:t>
            </a:r>
          </a:p>
          <a:p>
            <a:pPr lvl="1">
              <a:buFontTx/>
              <a:buNone/>
            </a:pPr>
            <a:r>
              <a:rPr lang="en-US" altLang="zh-TW" i="1">
                <a:ea typeface="新細明體" panose="02020500000000000000" pitchFamily="18" charset="-120"/>
              </a:rPr>
              <a:t>        f</a:t>
            </a:r>
            <a:r>
              <a:rPr lang="en-US" altLang="zh-TW" i="1" baseline="-25000">
                <a:ea typeface="新細明體" panose="02020500000000000000" pitchFamily="18" charset="-120"/>
              </a:rPr>
              <a:t>ij </a:t>
            </a:r>
            <a:r>
              <a:rPr lang="en-US" altLang="zh-TW">
                <a:ea typeface="新細明體" panose="02020500000000000000" pitchFamily="18" charset="-120"/>
              </a:rPr>
              <a:t>= frequency of term </a:t>
            </a:r>
            <a:r>
              <a:rPr lang="en-US" altLang="zh-TW" i="1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in document </a:t>
            </a:r>
            <a:r>
              <a:rPr lang="en-US" altLang="zh-TW" i="1">
                <a:ea typeface="新細明體" panose="02020500000000000000" pitchFamily="18" charset="-120"/>
              </a:rPr>
              <a:t>j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lvl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May want to normalize </a:t>
            </a:r>
            <a:r>
              <a:rPr lang="en-US" altLang="zh-TW" i="1">
                <a:ea typeface="新細明體" panose="02020500000000000000" pitchFamily="18" charset="-120"/>
              </a:rPr>
              <a:t>term frequency</a:t>
            </a:r>
            <a:r>
              <a:rPr lang="en-US" altLang="zh-TW">
                <a:ea typeface="新細明體" panose="02020500000000000000" pitchFamily="18" charset="-120"/>
              </a:rPr>
              <a:t> (</a:t>
            </a:r>
            <a:r>
              <a:rPr lang="en-US" altLang="zh-TW" i="1">
                <a:ea typeface="新細明體" panose="02020500000000000000" pitchFamily="18" charset="-120"/>
              </a:rPr>
              <a:t>tf</a:t>
            </a:r>
            <a:r>
              <a:rPr lang="en-US" altLang="zh-TW">
                <a:ea typeface="新細明體" panose="02020500000000000000" pitchFamily="18" charset="-120"/>
              </a:rPr>
              <a:t>)  by dividing by the frequency of the most common term in the document:</a:t>
            </a:r>
          </a:p>
          <a:p>
            <a:pPr lvl="1">
              <a:buFontTx/>
              <a:buNone/>
            </a:pPr>
            <a:r>
              <a:rPr lang="en-US" altLang="zh-TW" i="1">
                <a:ea typeface="新細明體" panose="02020500000000000000" pitchFamily="18" charset="-120"/>
              </a:rPr>
              <a:t>        tf</a:t>
            </a:r>
            <a:r>
              <a:rPr lang="en-US" altLang="zh-TW" i="1" baseline="-25000">
                <a:ea typeface="新細明體" panose="02020500000000000000" pitchFamily="18" charset="-120"/>
              </a:rPr>
              <a:t>ij </a:t>
            </a:r>
            <a:r>
              <a:rPr lang="en-US" altLang="zh-TW" i="1">
                <a:ea typeface="新細明體" panose="02020500000000000000" pitchFamily="18" charset="-120"/>
              </a:rPr>
              <a:t>=</a:t>
            </a:r>
            <a:r>
              <a:rPr lang="en-US" altLang="zh-TW" i="1" baseline="-250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i="1" baseline="-25000">
                <a:ea typeface="新細明體" panose="02020500000000000000" pitchFamily="18" charset="-120"/>
              </a:rPr>
              <a:t>ij  </a:t>
            </a:r>
            <a:r>
              <a:rPr lang="en-US" altLang="zh-TW" i="1">
                <a:ea typeface="新細明體" panose="02020500000000000000" pitchFamily="18" charset="-120"/>
                <a:sym typeface="Symbol" pitchFamily="2" charset="2"/>
              </a:rPr>
              <a:t>/ max</a:t>
            </a:r>
            <a:r>
              <a:rPr lang="en-US" altLang="zh-TW" i="1" baseline="-25000">
                <a:ea typeface="新細明體" panose="02020500000000000000" pitchFamily="18" charset="-120"/>
                <a:sym typeface="Symbol" pitchFamily="2" charset="2"/>
              </a:rPr>
              <a:t>i</a:t>
            </a:r>
            <a:r>
              <a:rPr lang="en-US" altLang="zh-TW">
                <a:ea typeface="新細明體" panose="02020500000000000000" pitchFamily="18" charset="-120"/>
                <a:sym typeface="Symbol" pitchFamily="2" charset="2"/>
              </a:rPr>
              <a:t>{</a:t>
            </a:r>
            <a:r>
              <a:rPr lang="en-US" altLang="zh-TW" i="1">
                <a:ea typeface="新細明體" panose="02020500000000000000" pitchFamily="18" charset="-120"/>
                <a:sym typeface="Symbol" pitchFamily="2" charset="2"/>
              </a:rPr>
              <a:t>f</a:t>
            </a:r>
            <a:r>
              <a:rPr lang="en-US" altLang="zh-TW" i="1" baseline="-25000">
                <a:ea typeface="新細明體" panose="02020500000000000000" pitchFamily="18" charset="-120"/>
              </a:rPr>
              <a:t>ij</a:t>
            </a:r>
            <a:r>
              <a:rPr lang="en-US" altLang="zh-TW">
                <a:ea typeface="新細明體" panose="02020500000000000000" pitchFamily="18" charset="-120"/>
                <a:sym typeface="Symbol" pitchFamily="2" charset="2"/>
              </a:rPr>
              <a:t>}</a:t>
            </a:r>
            <a:endParaRPr lang="en-US" altLang="zh-TW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i="1">
                <a:ea typeface="新細明體" panose="02020500000000000000" pitchFamily="18" charset="-120"/>
              </a:rPr>
              <a:t>		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611FDB4-575E-FE4F-B473-38196C03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12F3-97FF-E546-A9A6-4ADEA7AC9B17}" type="slidenum">
              <a:rPr lang="en-US" altLang="en-US"/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090EB-38BE-391D-A1A5-DD758AA7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1FAE-68B8-DD4E-845A-1B3AE69BA49C}" type="datetime1">
              <a:rPr lang="en-SG" smtClean="0"/>
              <a:t>29/1/23</a:t>
            </a:fld>
            <a:endParaRPr lang="mr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E28E6-7D3F-E15F-FF8D-2B89DCCF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0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2F93BC50-844A-EC42-BB2C-993E16D28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46076"/>
            <a:ext cx="7924800" cy="8731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Term Weights: </a:t>
            </a:r>
            <a:r>
              <a:rPr lang="en-US" altLang="en-US" sz="3200"/>
              <a:t>Inverse Document Frequency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C2005B7-621E-E04B-8B10-849E29994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Terms that appear in many </a:t>
            </a:r>
            <a:r>
              <a:rPr lang="en-US" altLang="zh-TW" i="1">
                <a:ea typeface="新細明體" panose="02020500000000000000" pitchFamily="18" charset="-120"/>
              </a:rPr>
              <a:t>different </a:t>
            </a:r>
            <a:r>
              <a:rPr lang="en-US" altLang="zh-TW">
                <a:ea typeface="新細明體" panose="02020500000000000000" pitchFamily="18" charset="-120"/>
              </a:rPr>
              <a:t>documents are </a:t>
            </a:r>
            <a:r>
              <a:rPr lang="en-US" altLang="zh-TW" i="1">
                <a:ea typeface="新細明體" panose="02020500000000000000" pitchFamily="18" charset="-120"/>
              </a:rPr>
              <a:t>less</a:t>
            </a:r>
            <a:r>
              <a:rPr lang="en-US" altLang="zh-TW">
                <a:ea typeface="新細明體" panose="02020500000000000000" pitchFamily="18" charset="-120"/>
              </a:rPr>
              <a:t> indicative of overall topic.</a:t>
            </a:r>
            <a:endParaRPr lang="en-US" altLang="zh-TW" i="1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i="1">
                <a:ea typeface="新細明體" panose="02020500000000000000" pitchFamily="18" charset="-120"/>
              </a:rPr>
              <a:t>     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df</a:t>
            </a:r>
            <a:r>
              <a:rPr lang="en-US" altLang="zh-TW" i="1" baseline="-25000">
                <a:solidFill>
                  <a:srgbClr val="000099"/>
                </a:solidFill>
                <a:ea typeface="新細明體" panose="02020500000000000000" pitchFamily="18" charset="-120"/>
              </a:rPr>
              <a:t> i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 = document frequency of term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 i  </a:t>
            </a:r>
          </a:p>
          <a:p>
            <a:pPr>
              <a:buFontTx/>
              <a:buNone/>
            </a:pP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= number of documents containing term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 i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buFontTx/>
              <a:buNone/>
            </a:pP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     idf</a:t>
            </a:r>
            <a:r>
              <a:rPr lang="en-US" altLang="zh-TW" i="1" baseline="-25000">
                <a:solidFill>
                  <a:srgbClr val="000099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 = inverse document frequency of term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 i, 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buFontTx/>
              <a:buNone/>
            </a:pP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           = log</a:t>
            </a:r>
            <a:r>
              <a:rPr lang="en-US" altLang="zh-TW" baseline="-25000">
                <a:solidFill>
                  <a:srgbClr val="000099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N/ df</a:t>
            </a:r>
            <a:r>
              <a:rPr lang="en-US" altLang="zh-TW" i="1" baseline="-25000">
                <a:solidFill>
                  <a:srgbClr val="000099"/>
                </a:solidFill>
                <a:ea typeface="新細明體" panose="02020500000000000000" pitchFamily="18" charset="-120"/>
              </a:rPr>
              <a:t> i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)  </a:t>
            </a:r>
          </a:p>
          <a:p>
            <a:pPr>
              <a:buFontTx/>
              <a:buNone/>
            </a:pP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             (N: total number of documents)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An indication of a term’s </a:t>
            </a:r>
            <a:r>
              <a:rPr lang="en-US" altLang="zh-TW" i="1">
                <a:ea typeface="新細明體" panose="02020500000000000000" pitchFamily="18" charset="-120"/>
              </a:rPr>
              <a:t>discrimination</a:t>
            </a:r>
            <a:r>
              <a:rPr lang="en-US" altLang="zh-TW">
                <a:ea typeface="新細明體" panose="02020500000000000000" pitchFamily="18" charset="-120"/>
              </a:rPr>
              <a:t> power.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Log used to dampen the effect relative to </a:t>
            </a:r>
            <a:r>
              <a:rPr lang="en-US" altLang="zh-TW" i="1">
                <a:ea typeface="新細明體" panose="02020500000000000000" pitchFamily="18" charset="-120"/>
              </a:rPr>
              <a:t>tf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43E00-78EA-A04B-9768-94FA4AB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897-B968-C44E-AB65-5C623715D7CE}" type="slidenum">
              <a:rPr lang="en-US" altLang="en-US"/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DA125-6C6C-1410-10F0-3911BE3B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E545-32ED-1A49-ADFF-C9F952BC1CD8}" type="datetime1">
              <a:rPr lang="en-SG" smtClean="0"/>
              <a:t>29/1/23</a:t>
            </a:fld>
            <a:endParaRPr lang="mr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C706A-F553-3C3B-F583-633E4777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166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35207D6-2C99-1B47-AA30-CF40CEC08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TF-IDF Weighting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97D723B-7056-B045-973B-73A28A0CDF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71601"/>
            <a:ext cx="7772400" cy="3865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 typical combined term importance indicator is </a:t>
            </a:r>
            <a:r>
              <a:rPr lang="en-US" altLang="zh-TW" i="1">
                <a:ea typeface="新細明體" panose="02020500000000000000" pitchFamily="18" charset="-120"/>
              </a:rPr>
              <a:t>tf-idf weighting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w</a:t>
            </a:r>
            <a:r>
              <a:rPr lang="en-US" altLang="zh-TW" i="1" baseline="-25000">
                <a:solidFill>
                  <a:srgbClr val="000099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 =  tf</a:t>
            </a:r>
            <a:r>
              <a:rPr lang="en-US" altLang="zh-TW" i="1" baseline="-25000">
                <a:solidFill>
                  <a:srgbClr val="000099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 idf</a:t>
            </a:r>
            <a:r>
              <a:rPr lang="en-US" altLang="zh-TW" i="1" baseline="-25000">
                <a:solidFill>
                  <a:srgbClr val="000099"/>
                </a:solidFill>
                <a:ea typeface="新細明體" panose="02020500000000000000" pitchFamily="18" charset="-120"/>
              </a:rPr>
              <a:t>i  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=  tf</a:t>
            </a:r>
            <a:r>
              <a:rPr lang="en-US" altLang="zh-TW" i="1" baseline="-25000">
                <a:solidFill>
                  <a:srgbClr val="000099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log</a:t>
            </a:r>
            <a:r>
              <a:rPr lang="en-US" altLang="zh-TW" baseline="-25000">
                <a:solidFill>
                  <a:srgbClr val="000099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i="1">
                <a:solidFill>
                  <a:srgbClr val="000099"/>
                </a:solidFill>
                <a:ea typeface="新細明體" panose="02020500000000000000" pitchFamily="18" charset="-120"/>
              </a:rPr>
              <a:t>N/ df</a:t>
            </a:r>
            <a:r>
              <a:rPr lang="en-US" altLang="zh-TW" i="1" baseline="-25000">
                <a:solidFill>
                  <a:srgbClr val="000099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>
                <a:solidFill>
                  <a:srgbClr val="000099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endParaRPr lang="en-US" altLang="zh-TW">
              <a:solidFill>
                <a:srgbClr val="000099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 term occurring frequently in the document but rarely in the rest of the collection is given high weight.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Many other ways of determining term weights have been proposed.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Experimentally, </a:t>
            </a:r>
            <a:r>
              <a:rPr lang="en-US" altLang="zh-TW" i="1">
                <a:ea typeface="新細明體" panose="02020500000000000000" pitchFamily="18" charset="-120"/>
              </a:rPr>
              <a:t>tf-idf</a:t>
            </a:r>
            <a:r>
              <a:rPr lang="en-US" altLang="zh-TW">
                <a:ea typeface="新細明體" panose="02020500000000000000" pitchFamily="18" charset="-120"/>
              </a:rPr>
              <a:t> has been found to work well.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DB025-02EE-E44D-A632-F20DD130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A9ED-1D82-AD46-B1B0-BBFCF79B8232}" type="slidenum">
              <a:rPr lang="en-US" altLang="en-US"/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C0E33-5076-E35B-591D-C734D79B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6714-B1F6-EB43-9DC9-3805D31A9C4C}" type="datetime1">
              <a:rPr lang="en-SG" smtClean="0"/>
              <a:t>29/1/23</a:t>
            </a:fld>
            <a:endParaRPr lang="mr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D0AFD-DF33-1A23-E3E2-1DB3C6E8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78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C785-9B4A-4E42-921B-DBCB87E1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10D75-D709-254A-8C54-5F5E66495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2146121"/>
            <a:ext cx="4470400" cy="254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1076E-CE55-E442-B23F-FF4054CD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8054-2AD1-F84E-A826-E27B1A7871FD}" type="datetime1">
              <a:rPr lang="en-SG" smtClean="0"/>
              <a:t>29/1/23</a:t>
            </a:fld>
            <a:endParaRPr lang="mr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B825-3617-A841-98B6-A1F4D729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72A1F-76F0-3645-B3C2-23ED21D2677A}"/>
              </a:ext>
            </a:extLst>
          </p:cNvPr>
          <p:cNvSpPr txBox="1"/>
          <p:nvPr/>
        </p:nvSpPr>
        <p:spPr>
          <a:xfrm>
            <a:off x="2451280" y="1442435"/>
            <a:ext cx="748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2 </a:t>
            </a:r>
            <a:r>
              <a:rPr lang="en-US" dirty="0" err="1"/>
              <a:t>dataframes</a:t>
            </a:r>
            <a:r>
              <a:rPr lang="en-US" dirty="0"/>
              <a:t> in pandas based on the information below and calculate </a:t>
            </a:r>
            <a:r>
              <a:rPr lang="en-US" dirty="0" err="1"/>
              <a:t>tf-idf</a:t>
            </a:r>
            <a:r>
              <a:rPr lang="en-US" dirty="0"/>
              <a:t> score for each word in document d1 and d2. The function you try to design is </a:t>
            </a:r>
            <a:r>
              <a:rPr lang="en-US" dirty="0" err="1"/>
              <a:t>tfidf</a:t>
            </a:r>
            <a:r>
              <a:rPr lang="en-US" dirty="0"/>
              <a:t>(</a:t>
            </a:r>
            <a:r>
              <a:rPr lang="en-US" dirty="0" err="1"/>
              <a:t>w,d</a:t>
            </a:r>
            <a:r>
              <a:rPr lang="en-US" dirty="0"/>
              <a:t>) where w can be any word in the vocabulary and d is either d1 and d2.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857F65-CFEA-D38B-C6F0-F6B47F0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474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470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Office Theme</vt:lpstr>
      <vt:lpstr>Exercise 1</vt:lpstr>
      <vt:lpstr>Exercise 1</vt:lpstr>
      <vt:lpstr>Term Weights: Term Frequency</vt:lpstr>
      <vt:lpstr>Term Weights: Inverse Document Frequency</vt:lpstr>
      <vt:lpstr>TF-IDF Weighting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Weights: Term Frequency</dc:title>
  <dc:creator>Soujanya Poria</dc:creator>
  <cp:lastModifiedBy>Soujanya Poria</cp:lastModifiedBy>
  <cp:revision>3</cp:revision>
  <dcterms:created xsi:type="dcterms:W3CDTF">2023-01-29T08:15:55Z</dcterms:created>
  <dcterms:modified xsi:type="dcterms:W3CDTF">2023-01-29T08:20:46Z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2023-01-29T08:16:37Z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b6ddfb7b-abc9-4339-bf43-f7415857edea</vt:lpwstr>
  </property>
  <property fmtid="{D5CDD505-2E9C-101B-9397-08002B2CF9AE}" pid="8" name="MSIP_Label_be298231-ee28-4c9e-9ffa-238d0040efda_ContentBits">
    <vt:lpwstr>0</vt:lpwstr>
  </property>
</Properties>
</file>