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cbb17af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cbb17af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cbb17af92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cbb17af92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cbb17af9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cbb17af9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9f78d0e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9f78d0e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cbb17af9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cbb17af9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cbb17af9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cbb17af9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cbb17af9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cbb17af9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cbb17af92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cbb17af92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cbb17af92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cbb17af92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c9f78d0e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c9f78d0e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c9f78d0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c9f78d0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cbb17af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cbb17af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cbb17af9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cbb17af9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cbb17af92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cbb17af92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cbb17af9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cbb17af9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c9f78d0e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c9f78d0e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c9f78d0e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c9f78d0e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c9f78d0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c9f78d0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c9f78d0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c9f78d0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c9f78d0e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c9f78d0e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c9f78d0e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c9f78d0e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Facebook Network Analysis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r">
              <a:lnSpc>
                <a:spcPct val="70000"/>
              </a:lnSpc>
              <a:spcBef>
                <a:spcPts val="0"/>
              </a:spcBef>
              <a:spcAft>
                <a:spcPts val="0"/>
              </a:spcAft>
              <a:buSzPts val="1018"/>
              <a:buNone/>
            </a:pPr>
            <a:r>
              <a:rPr lang="en" sz="1635">
                <a:solidFill>
                  <a:schemeClr val="dk2"/>
                </a:solidFill>
                <a:latin typeface="Arial"/>
                <a:ea typeface="Arial"/>
                <a:cs typeface="Arial"/>
                <a:sym typeface="Arial"/>
              </a:rPr>
              <a:t>Yuqi Peng</a:t>
            </a:r>
            <a:endParaRPr sz="1635">
              <a:solidFill>
                <a:schemeClr val="dk2"/>
              </a:solidFill>
              <a:latin typeface="Arial"/>
              <a:ea typeface="Arial"/>
              <a:cs typeface="Arial"/>
              <a:sym typeface="Arial"/>
            </a:endParaRPr>
          </a:p>
          <a:p>
            <a:pPr indent="0" lvl="0" marL="0" rtl="0" algn="r">
              <a:lnSpc>
                <a:spcPct val="70000"/>
              </a:lnSpc>
              <a:spcBef>
                <a:spcPts val="0"/>
              </a:spcBef>
              <a:spcAft>
                <a:spcPts val="0"/>
              </a:spcAft>
              <a:buSzPts val="1018"/>
              <a:buNone/>
            </a:pPr>
            <a:r>
              <a:rPr lang="en" sz="1635">
                <a:solidFill>
                  <a:schemeClr val="dk2"/>
                </a:solidFill>
                <a:latin typeface="Arial"/>
                <a:ea typeface="Arial"/>
                <a:cs typeface="Arial"/>
                <a:sym typeface="Arial"/>
              </a:rPr>
              <a:t>Aishwarya Kumar</a:t>
            </a:r>
            <a:endParaRPr sz="1635">
              <a:solidFill>
                <a:schemeClr val="dk2"/>
              </a:solidFill>
              <a:latin typeface="Arial"/>
              <a:ea typeface="Arial"/>
              <a:cs typeface="Arial"/>
              <a:sym typeface="Arial"/>
            </a:endParaRPr>
          </a:p>
          <a:p>
            <a:pPr indent="0" lvl="0" marL="0" rtl="0" algn="r">
              <a:lnSpc>
                <a:spcPct val="70000"/>
              </a:lnSpc>
              <a:spcBef>
                <a:spcPts val="0"/>
              </a:spcBef>
              <a:spcAft>
                <a:spcPts val="0"/>
              </a:spcAft>
              <a:buSzPts val="1018"/>
              <a:buNone/>
            </a:pPr>
            <a:r>
              <a:rPr lang="en" sz="1635">
                <a:solidFill>
                  <a:schemeClr val="dk2"/>
                </a:solidFill>
                <a:latin typeface="Arial"/>
                <a:ea typeface="Arial"/>
                <a:cs typeface="Arial"/>
                <a:sym typeface="Arial"/>
              </a:rPr>
              <a:t>Shreyas Sai Raman</a:t>
            </a:r>
            <a:endParaRPr sz="1635">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1618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Spectral clustering on full-graph</a:t>
            </a:r>
            <a:endParaRPr/>
          </a:p>
          <a:p>
            <a:pPr indent="0" lvl="0" marL="0" rtl="0" algn="l">
              <a:spcBef>
                <a:spcPts val="0"/>
              </a:spcBef>
              <a:spcAft>
                <a:spcPts val="0"/>
              </a:spcAft>
              <a:buNone/>
            </a:pPr>
            <a:r>
              <a:t/>
            </a:r>
            <a:endParaRPr/>
          </a:p>
        </p:txBody>
      </p:sp>
      <p:sp>
        <p:nvSpPr>
          <p:cNvPr id="126" name="Google Shape;126;p22"/>
          <p:cNvSpPr txBox="1"/>
          <p:nvPr>
            <p:ph idx="1" type="body"/>
          </p:nvPr>
        </p:nvSpPr>
        <p:spPr>
          <a:xfrm>
            <a:off x="6897325" y="875488"/>
            <a:ext cx="1989900" cy="2296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55000"/>
          </a:bodyPr>
          <a:lstStyle/>
          <a:p>
            <a:pPr indent="0" lvl="0" marL="0" marR="0" rtl="0" algn="l">
              <a:lnSpc>
                <a:spcPct val="100000"/>
              </a:lnSpc>
              <a:spcBef>
                <a:spcPts val="0"/>
              </a:spcBef>
              <a:spcAft>
                <a:spcPts val="0"/>
              </a:spcAft>
              <a:buNone/>
            </a:pPr>
            <a:r>
              <a:rPr lang="en" sz="1100">
                <a:solidFill>
                  <a:schemeClr val="dk2"/>
                </a:solidFill>
                <a:latin typeface="Arial"/>
                <a:ea typeface="Arial"/>
                <a:cs typeface="Arial"/>
                <a:sym typeface="Arial"/>
              </a:rPr>
              <a:t>N clusters= 5</a:t>
            </a:r>
            <a:endParaRPr sz="1100">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sz="1100">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lang="en" sz="1100">
                <a:solidFill>
                  <a:schemeClr val="dk2"/>
                </a:solidFill>
                <a:highlight>
                  <a:srgbClr val="FFFFFF"/>
                </a:highlight>
                <a:latin typeface="Arial"/>
                <a:ea typeface="Arial"/>
                <a:cs typeface="Arial"/>
                <a:sym typeface="Arial"/>
              </a:rPr>
              <a:t>Top influential nodes in each community:</a:t>
            </a:r>
            <a:endParaRPr b="1" sz="110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100">
                <a:solidFill>
                  <a:schemeClr val="dk2"/>
                </a:solidFill>
                <a:highlight>
                  <a:srgbClr val="FFFFFF"/>
                </a:highlight>
                <a:latin typeface="Arial"/>
                <a:ea typeface="Arial"/>
                <a:cs typeface="Arial"/>
                <a:sym typeface="Arial"/>
              </a:rPr>
              <a:t>Community 0: Node 16895 with Centrality 0.0316</a:t>
            </a:r>
            <a:endParaRPr sz="110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100">
                <a:solidFill>
                  <a:schemeClr val="dk2"/>
                </a:solidFill>
                <a:highlight>
                  <a:srgbClr val="FFFFFF"/>
                </a:highlight>
                <a:latin typeface="Arial"/>
                <a:ea typeface="Arial"/>
                <a:cs typeface="Arial"/>
                <a:sym typeface="Arial"/>
              </a:rPr>
              <a:t>Community 4: Node 21394 with Centrality 0.0009</a:t>
            </a:r>
            <a:endParaRPr sz="110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100">
                <a:solidFill>
                  <a:schemeClr val="dk2"/>
                </a:solidFill>
                <a:highlight>
                  <a:srgbClr val="FFFFFF"/>
                </a:highlight>
                <a:latin typeface="Arial"/>
                <a:ea typeface="Arial"/>
                <a:cs typeface="Arial"/>
                <a:sym typeface="Arial"/>
              </a:rPr>
              <a:t>Community 3: Node 1926 with Centrality 0.0008</a:t>
            </a:r>
            <a:endParaRPr sz="110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100">
                <a:solidFill>
                  <a:schemeClr val="dk2"/>
                </a:solidFill>
                <a:highlight>
                  <a:srgbClr val="FFFFFF"/>
                </a:highlight>
                <a:latin typeface="Arial"/>
                <a:ea typeface="Arial"/>
                <a:cs typeface="Arial"/>
                <a:sym typeface="Arial"/>
              </a:rPr>
              <a:t>Community 1: Node 8585 with Centrality 0.0010</a:t>
            </a:r>
            <a:endParaRPr sz="11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100">
                <a:solidFill>
                  <a:schemeClr val="dk2"/>
                </a:solidFill>
                <a:highlight>
                  <a:srgbClr val="FFFFFF"/>
                </a:highlight>
                <a:latin typeface="Arial"/>
                <a:ea typeface="Arial"/>
                <a:cs typeface="Arial"/>
                <a:sym typeface="Arial"/>
              </a:rPr>
              <a:t>Community 2: Node 10840 with Centrality 0.0005</a:t>
            </a:r>
            <a:endParaRPr sz="11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chemeClr val="dk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1" lang="en" sz="1050">
                <a:solidFill>
                  <a:schemeClr val="dk2"/>
                </a:solidFill>
                <a:highlight>
                  <a:srgbClr val="FFFFFF"/>
                </a:highlight>
                <a:latin typeface="Arial"/>
                <a:ea typeface="Arial"/>
                <a:cs typeface="Arial"/>
                <a:sym typeface="Arial"/>
              </a:rPr>
              <a:t>Average centrality for each community:</a:t>
            </a:r>
            <a:endParaRPr b="1" sz="105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050">
                <a:solidFill>
                  <a:schemeClr val="dk2"/>
                </a:solidFill>
                <a:highlight>
                  <a:srgbClr val="FFFFFF"/>
                </a:highlight>
                <a:latin typeface="Arial"/>
                <a:ea typeface="Arial"/>
                <a:cs typeface="Arial"/>
                <a:sym typeface="Arial"/>
              </a:rPr>
              <a:t>Community 0: Avg Centrality 0.0007</a:t>
            </a:r>
            <a:endParaRPr sz="105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050">
                <a:solidFill>
                  <a:schemeClr val="dk2"/>
                </a:solidFill>
                <a:highlight>
                  <a:srgbClr val="FFFFFF"/>
                </a:highlight>
                <a:latin typeface="Arial"/>
                <a:ea typeface="Arial"/>
                <a:cs typeface="Arial"/>
                <a:sym typeface="Arial"/>
              </a:rPr>
              <a:t>Community 4: Avg Centrality 0.0005</a:t>
            </a:r>
            <a:endParaRPr sz="105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050">
                <a:solidFill>
                  <a:schemeClr val="dk2"/>
                </a:solidFill>
                <a:highlight>
                  <a:srgbClr val="FFFFFF"/>
                </a:highlight>
                <a:latin typeface="Arial"/>
                <a:ea typeface="Arial"/>
                <a:cs typeface="Arial"/>
                <a:sym typeface="Arial"/>
              </a:rPr>
              <a:t>Community 3: Avg Centrality 0.0006</a:t>
            </a:r>
            <a:endParaRPr sz="105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lang="en" sz="1050">
                <a:solidFill>
                  <a:schemeClr val="dk2"/>
                </a:solidFill>
                <a:highlight>
                  <a:srgbClr val="FFFFFF"/>
                </a:highlight>
                <a:latin typeface="Arial"/>
                <a:ea typeface="Arial"/>
                <a:cs typeface="Arial"/>
                <a:sym typeface="Arial"/>
              </a:rPr>
              <a:t>Community 1: Avg Centrality 0.0002</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Clr>
                <a:schemeClr val="dk2"/>
              </a:buClr>
              <a:buSzPct val="104761"/>
              <a:buFont typeface="Arial"/>
              <a:buNone/>
            </a:pPr>
            <a:r>
              <a:rPr lang="en" sz="1050">
                <a:solidFill>
                  <a:schemeClr val="dk2"/>
                </a:solidFill>
                <a:highlight>
                  <a:srgbClr val="FFFFFF"/>
                </a:highlight>
                <a:latin typeface="Arial"/>
                <a:ea typeface="Arial"/>
                <a:cs typeface="Arial"/>
                <a:sym typeface="Arial"/>
              </a:rPr>
              <a:t>Community 2: Avg Centrality 0.0003</a:t>
            </a:r>
            <a:endParaRPr sz="105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ct val="104761"/>
              <a:buFont typeface="Arial"/>
              <a:buNone/>
            </a:pPr>
            <a:r>
              <a:rPr lang="en" sz="1050">
                <a:solidFill>
                  <a:schemeClr val="dk2"/>
                </a:solidFill>
                <a:highlight>
                  <a:srgbClr val="FFFFFF"/>
                </a:highlight>
                <a:latin typeface="Arial"/>
                <a:ea typeface="Arial"/>
                <a:cs typeface="Arial"/>
                <a:sym typeface="Arial"/>
              </a:rPr>
              <a:t>Most Influential Community: 0 with Avg Centrality 0.0007</a:t>
            </a:r>
            <a:endParaRPr sz="1050">
              <a:solidFill>
                <a:schemeClr val="dk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sz="1100">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sz="1100">
              <a:solidFill>
                <a:schemeClr val="dk2"/>
              </a:solidFill>
              <a:latin typeface="Arial"/>
              <a:ea typeface="Arial"/>
              <a:cs typeface="Arial"/>
              <a:sym typeface="Arial"/>
            </a:endParaRPr>
          </a:p>
        </p:txBody>
      </p:sp>
      <p:pic>
        <p:nvPicPr>
          <p:cNvPr id="127" name="Google Shape;127;p22"/>
          <p:cNvPicPr preferRelativeResize="0"/>
          <p:nvPr/>
        </p:nvPicPr>
        <p:blipFill>
          <a:blip r:embed="rId3">
            <a:alphaModFix/>
          </a:blip>
          <a:stretch>
            <a:fillRect/>
          </a:stretch>
        </p:blipFill>
        <p:spPr>
          <a:xfrm>
            <a:off x="116126" y="831250"/>
            <a:ext cx="3263556" cy="2286001"/>
          </a:xfrm>
          <a:prstGeom prst="rect">
            <a:avLst/>
          </a:prstGeom>
          <a:noFill/>
          <a:ln>
            <a:noFill/>
          </a:ln>
        </p:spPr>
      </p:pic>
      <p:pic>
        <p:nvPicPr>
          <p:cNvPr id="128" name="Google Shape;128;p22"/>
          <p:cNvPicPr preferRelativeResize="0"/>
          <p:nvPr/>
        </p:nvPicPr>
        <p:blipFill>
          <a:blip r:embed="rId4">
            <a:alphaModFix/>
          </a:blip>
          <a:stretch>
            <a:fillRect/>
          </a:stretch>
        </p:blipFill>
        <p:spPr>
          <a:xfrm>
            <a:off x="3419007" y="875500"/>
            <a:ext cx="3137244" cy="2197508"/>
          </a:xfrm>
          <a:prstGeom prst="rect">
            <a:avLst/>
          </a:prstGeom>
          <a:noFill/>
          <a:ln>
            <a:noFill/>
          </a:ln>
        </p:spPr>
      </p:pic>
      <p:sp>
        <p:nvSpPr>
          <p:cNvPr id="129" name="Google Shape;129;p22"/>
          <p:cNvSpPr txBox="1"/>
          <p:nvPr>
            <p:ph idx="1" type="body"/>
          </p:nvPr>
        </p:nvSpPr>
        <p:spPr>
          <a:xfrm>
            <a:off x="259525" y="3171700"/>
            <a:ext cx="8698500" cy="169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100">
                <a:solidFill>
                  <a:schemeClr val="dk2"/>
                </a:solidFill>
                <a:latin typeface="Arial"/>
                <a:ea typeface="Arial"/>
                <a:cs typeface="Arial"/>
                <a:sym typeface="Arial"/>
              </a:rPr>
              <a:t>Drawbacks:</a:t>
            </a:r>
            <a:endParaRPr b="1" sz="1100">
              <a:solidFill>
                <a:schemeClr val="dk2"/>
              </a:solidFill>
              <a:latin typeface="Arial"/>
              <a:ea typeface="Arial"/>
              <a:cs typeface="Arial"/>
              <a:sym typeface="Arial"/>
            </a:endParaRPr>
          </a:p>
          <a:p>
            <a:pPr indent="-298450" lvl="0" marL="457200" rtl="0" algn="l">
              <a:lnSpc>
                <a:spcPct val="9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Insufficient Number of Clusters: n=5 may be too small, as the data appears to contain more clusters.</a:t>
            </a:r>
            <a:endParaRPr sz="1100">
              <a:solidFill>
                <a:schemeClr val="dk2"/>
              </a:solidFill>
              <a:latin typeface="Arial"/>
              <a:ea typeface="Arial"/>
              <a:cs typeface="Arial"/>
              <a:sym typeface="Arial"/>
            </a:endParaRPr>
          </a:p>
          <a:p>
            <a:pPr indent="-298450" lvl="0" marL="457200" rtl="0" algn="l">
              <a:lnSpc>
                <a:spcPct val="9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Cluttered Visualization: The visual representation is too cluttered, making it difficult to distinguish the individual </a:t>
            </a:r>
            <a:endParaRPr sz="1100">
              <a:solidFill>
                <a:schemeClr val="dk2"/>
              </a:solidFill>
              <a:latin typeface="Arial"/>
              <a:ea typeface="Arial"/>
              <a:cs typeface="Arial"/>
              <a:sym typeface="Arial"/>
            </a:endParaRPr>
          </a:p>
          <a:p>
            <a:pPr indent="0" lvl="0" marL="0" rtl="0" algn="l">
              <a:lnSpc>
                <a:spcPct val="95000"/>
              </a:lnSpc>
              <a:spcBef>
                <a:spcPts val="0"/>
              </a:spcBef>
              <a:spcAft>
                <a:spcPts val="0"/>
              </a:spcAft>
              <a:buSzPts val="852"/>
              <a:buNone/>
            </a:pPr>
            <a:r>
              <a:t/>
            </a:r>
            <a:endParaRPr sz="1100">
              <a:solidFill>
                <a:schemeClr val="dk2"/>
              </a:solidFill>
              <a:latin typeface="Arial"/>
              <a:ea typeface="Arial"/>
              <a:cs typeface="Arial"/>
              <a:sym typeface="Arial"/>
            </a:endParaRPr>
          </a:p>
          <a:p>
            <a:pPr indent="0" lvl="0" marL="0" rtl="0" algn="l">
              <a:lnSpc>
                <a:spcPct val="95000"/>
              </a:lnSpc>
              <a:spcBef>
                <a:spcPts val="0"/>
              </a:spcBef>
              <a:spcAft>
                <a:spcPts val="0"/>
              </a:spcAft>
              <a:buClr>
                <a:schemeClr val="dk2"/>
              </a:buClr>
              <a:buSzPts val="852"/>
              <a:buFont typeface="Arial"/>
              <a:buNone/>
            </a:pPr>
            <a:r>
              <a:rPr b="1" lang="en" sz="1100">
                <a:solidFill>
                  <a:schemeClr val="dk2"/>
                </a:solidFill>
                <a:latin typeface="Arial"/>
                <a:ea typeface="Arial"/>
                <a:cs typeface="Arial"/>
                <a:sym typeface="Arial"/>
              </a:rPr>
              <a:t>Next steps:</a:t>
            </a:r>
            <a:endParaRPr b="1" sz="1100">
              <a:solidFill>
                <a:schemeClr val="dk2"/>
              </a:solidFill>
              <a:latin typeface="Arial"/>
              <a:ea typeface="Arial"/>
              <a:cs typeface="Arial"/>
              <a:sym typeface="Arial"/>
            </a:endParaRPr>
          </a:p>
          <a:p>
            <a:pPr indent="-298450" lvl="0" marL="457200" rtl="0" algn="l">
              <a:lnSpc>
                <a:spcPct val="9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Elbow plot computation for the entire graph took too long as we increased n beyond 5.</a:t>
            </a:r>
            <a:endParaRPr sz="1100">
              <a:solidFill>
                <a:schemeClr val="dk2"/>
              </a:solidFill>
              <a:latin typeface="Arial"/>
              <a:ea typeface="Arial"/>
              <a:cs typeface="Arial"/>
              <a:sym typeface="Arial"/>
            </a:endParaRPr>
          </a:p>
          <a:p>
            <a:pPr indent="-298450" lvl="0" marL="457200" rtl="0" algn="l">
              <a:lnSpc>
                <a:spcPct val="9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We decided to create a subgraph of 10,000 nodes and another with 2000 nodes to improve performance and better analyze the clusters.</a:t>
            </a:r>
            <a:endParaRPr sz="1100">
              <a:solidFill>
                <a:schemeClr val="dk2"/>
              </a:solidFill>
              <a:latin typeface="Arial"/>
              <a:ea typeface="Arial"/>
              <a:cs typeface="Arial"/>
              <a:sym typeface="Arial"/>
            </a:endParaRPr>
          </a:p>
          <a:p>
            <a:pPr indent="0" lvl="0" marL="0" rtl="0" algn="l">
              <a:lnSpc>
                <a:spcPct val="95000"/>
              </a:lnSpc>
              <a:spcBef>
                <a:spcPts val="0"/>
              </a:spcBef>
              <a:spcAft>
                <a:spcPts val="0"/>
              </a:spcAft>
              <a:buSzPts val="852"/>
              <a:buNone/>
            </a:pPr>
            <a:r>
              <a:t/>
            </a:r>
            <a:endParaRPr sz="11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1540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Random sample of 10k nodes</a:t>
            </a:r>
            <a:endParaRPr sz="2500"/>
          </a:p>
        </p:txBody>
      </p:sp>
      <p:pic>
        <p:nvPicPr>
          <p:cNvPr id="135" name="Google Shape;135;p23"/>
          <p:cNvPicPr preferRelativeResize="0"/>
          <p:nvPr/>
        </p:nvPicPr>
        <p:blipFill>
          <a:blip r:embed="rId3">
            <a:alphaModFix/>
          </a:blip>
          <a:stretch>
            <a:fillRect/>
          </a:stretch>
        </p:blipFill>
        <p:spPr>
          <a:xfrm>
            <a:off x="152400" y="929850"/>
            <a:ext cx="3982900" cy="4061253"/>
          </a:xfrm>
          <a:prstGeom prst="rect">
            <a:avLst/>
          </a:prstGeom>
          <a:noFill/>
          <a:ln>
            <a:noFill/>
          </a:ln>
        </p:spPr>
      </p:pic>
      <p:sp>
        <p:nvSpPr>
          <p:cNvPr id="136" name="Google Shape;136;p23"/>
          <p:cNvSpPr txBox="1"/>
          <p:nvPr>
            <p:ph idx="1" type="body"/>
          </p:nvPr>
        </p:nvSpPr>
        <p:spPr>
          <a:xfrm>
            <a:off x="4766000" y="2869475"/>
            <a:ext cx="4191900" cy="19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100">
                <a:solidFill>
                  <a:schemeClr val="dk2"/>
                </a:solidFill>
                <a:latin typeface="Arial"/>
                <a:ea typeface="Arial"/>
                <a:cs typeface="Arial"/>
                <a:sym typeface="Arial"/>
              </a:rPr>
              <a:t>We created a sub-graph by randomly sampling 10000 nodes to explore a larger portion of the graph and analyze its structure with spectral clustering.</a:t>
            </a:r>
            <a:endParaRPr sz="1100">
              <a:solidFill>
                <a:schemeClr val="dk2"/>
              </a:solidFill>
              <a:latin typeface="Arial"/>
              <a:ea typeface="Arial"/>
              <a:cs typeface="Arial"/>
              <a:sym typeface="Arial"/>
            </a:endParaRPr>
          </a:p>
          <a:p>
            <a:pPr indent="0" lvl="0" marL="0" rtl="0" algn="l">
              <a:spcBef>
                <a:spcPts val="1200"/>
              </a:spcBef>
              <a:spcAft>
                <a:spcPts val="0"/>
              </a:spcAft>
              <a:buClr>
                <a:schemeClr val="dk2"/>
              </a:buClr>
              <a:buSzPct val="100000"/>
              <a:buFont typeface="Arial"/>
              <a:buNone/>
            </a:pPr>
            <a:r>
              <a:rPr b="1" lang="en" sz="1100">
                <a:solidFill>
                  <a:schemeClr val="dk2"/>
                </a:solidFill>
                <a:latin typeface="Arial"/>
                <a:ea typeface="Arial"/>
                <a:cs typeface="Arial"/>
                <a:sym typeface="Arial"/>
              </a:rPr>
              <a:t>Key Characteristics of the Sub-Graph:</a:t>
            </a:r>
            <a:endParaRPr b="1" sz="1100">
              <a:solidFill>
                <a:schemeClr val="dk2"/>
              </a:solidFill>
              <a:latin typeface="Arial"/>
              <a:ea typeface="Arial"/>
              <a:cs typeface="Arial"/>
              <a:sym typeface="Arial"/>
            </a:endParaRPr>
          </a:p>
          <a:p>
            <a:pPr indent="-287972" lvl="0" marL="457200" rtl="0" algn="l">
              <a:spcBef>
                <a:spcPts val="1200"/>
              </a:spcBef>
              <a:spcAft>
                <a:spcPts val="0"/>
              </a:spcAft>
              <a:buClr>
                <a:schemeClr val="dk2"/>
              </a:buClr>
              <a:buSzPct val="100000"/>
              <a:buFont typeface="Arial"/>
              <a:buChar char="●"/>
            </a:pPr>
            <a:r>
              <a:rPr b="1" lang="en" sz="1100">
                <a:solidFill>
                  <a:schemeClr val="dk2"/>
                </a:solidFill>
                <a:latin typeface="Arial"/>
                <a:ea typeface="Arial"/>
                <a:cs typeface="Arial"/>
                <a:sym typeface="Arial"/>
              </a:rPr>
              <a:t>Nodes and Edges</a:t>
            </a:r>
            <a:r>
              <a:rPr lang="en" sz="1100">
                <a:solidFill>
                  <a:schemeClr val="dk2"/>
                </a:solidFill>
                <a:latin typeface="Arial"/>
                <a:ea typeface="Arial"/>
                <a:cs typeface="Arial"/>
                <a:sym typeface="Arial"/>
              </a:rPr>
              <a:t>: 10000 nodes and 35,945 edges.</a:t>
            </a:r>
            <a:endParaRPr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Connected Components</a:t>
            </a:r>
            <a:r>
              <a:rPr lang="en" sz="1100">
                <a:solidFill>
                  <a:schemeClr val="dk2"/>
                </a:solidFill>
                <a:latin typeface="Arial"/>
                <a:ea typeface="Arial"/>
                <a:cs typeface="Arial"/>
                <a:sym typeface="Arial"/>
              </a:rPr>
              <a:t>: 1327 connected components, with the largest one containing 8285 nodes (83% of the total graph).</a:t>
            </a:r>
            <a:endParaRPr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Average Clustering Coefficient</a:t>
            </a:r>
            <a:r>
              <a:rPr lang="en" sz="1100">
                <a:solidFill>
                  <a:schemeClr val="dk2"/>
                </a:solidFill>
                <a:latin typeface="Arial"/>
                <a:ea typeface="Arial"/>
                <a:cs typeface="Arial"/>
                <a:sym typeface="Arial"/>
              </a:rPr>
              <a:t>: 0.3306</a:t>
            </a:r>
            <a:endParaRPr sz="1100">
              <a:solidFill>
                <a:schemeClr val="dk2"/>
              </a:solidFill>
              <a:latin typeface="Arial"/>
              <a:ea typeface="Arial"/>
              <a:cs typeface="Arial"/>
              <a:sym typeface="Arial"/>
            </a:endParaRPr>
          </a:p>
          <a:p>
            <a:pPr indent="0" lvl="0" marL="0" rtl="0" algn="l">
              <a:spcBef>
                <a:spcPts val="1200"/>
              </a:spcBef>
              <a:spcAft>
                <a:spcPts val="1200"/>
              </a:spcAft>
              <a:buNone/>
            </a:pPr>
            <a:r>
              <a:rPr b="1" lang="en" sz="1100">
                <a:solidFill>
                  <a:schemeClr val="dk2"/>
                </a:solidFill>
                <a:latin typeface="Arial"/>
                <a:ea typeface="Arial"/>
                <a:cs typeface="Arial"/>
                <a:sym typeface="Arial"/>
              </a:rPr>
              <a:t>Elbow plot:</a:t>
            </a:r>
            <a:r>
              <a:rPr lang="en" sz="1100">
                <a:solidFill>
                  <a:schemeClr val="dk2"/>
                </a:solidFill>
                <a:latin typeface="Arial"/>
                <a:ea typeface="Arial"/>
                <a:cs typeface="Arial"/>
                <a:sym typeface="Arial"/>
              </a:rPr>
              <a:t>We used an elbow plot to determine the optimal number of communities, finding that </a:t>
            </a:r>
            <a:r>
              <a:rPr b="1" lang="en" sz="1100">
                <a:solidFill>
                  <a:schemeClr val="dk2"/>
                </a:solidFill>
                <a:latin typeface="Arial"/>
                <a:ea typeface="Arial"/>
                <a:cs typeface="Arial"/>
                <a:sym typeface="Arial"/>
              </a:rPr>
              <a:t>n = 10</a:t>
            </a:r>
            <a:r>
              <a:rPr lang="en" sz="1100">
                <a:solidFill>
                  <a:schemeClr val="dk2"/>
                </a:solidFill>
                <a:latin typeface="Arial"/>
                <a:ea typeface="Arial"/>
                <a:cs typeface="Arial"/>
                <a:sym typeface="Arial"/>
              </a:rPr>
              <a:t> was the best choice for community detection.</a:t>
            </a:r>
            <a:endParaRPr sz="1100">
              <a:solidFill>
                <a:schemeClr val="dk2"/>
              </a:solidFill>
              <a:latin typeface="Arial"/>
              <a:ea typeface="Arial"/>
              <a:cs typeface="Arial"/>
              <a:sym typeface="Arial"/>
            </a:endParaRPr>
          </a:p>
        </p:txBody>
      </p:sp>
      <p:pic>
        <p:nvPicPr>
          <p:cNvPr id="137" name="Google Shape;137;p23"/>
          <p:cNvPicPr preferRelativeResize="0"/>
          <p:nvPr/>
        </p:nvPicPr>
        <p:blipFill>
          <a:blip r:embed="rId4">
            <a:alphaModFix/>
          </a:blip>
          <a:stretch>
            <a:fillRect/>
          </a:stretch>
        </p:blipFill>
        <p:spPr>
          <a:xfrm>
            <a:off x="5148699" y="649949"/>
            <a:ext cx="2755274" cy="212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1540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Spectral clustering on 10k nodes sub-graph</a:t>
            </a:r>
            <a:endParaRPr sz="2500"/>
          </a:p>
        </p:txBody>
      </p:sp>
      <p:pic>
        <p:nvPicPr>
          <p:cNvPr id="143" name="Google Shape;143;p24"/>
          <p:cNvPicPr preferRelativeResize="0"/>
          <p:nvPr/>
        </p:nvPicPr>
        <p:blipFill>
          <a:blip r:embed="rId3">
            <a:alphaModFix/>
          </a:blip>
          <a:stretch>
            <a:fillRect/>
          </a:stretch>
        </p:blipFill>
        <p:spPr>
          <a:xfrm>
            <a:off x="246750" y="1046000"/>
            <a:ext cx="5814599" cy="3342500"/>
          </a:xfrm>
          <a:prstGeom prst="rect">
            <a:avLst/>
          </a:prstGeom>
          <a:noFill/>
          <a:ln>
            <a:noFill/>
          </a:ln>
        </p:spPr>
      </p:pic>
      <p:sp>
        <p:nvSpPr>
          <p:cNvPr id="144" name="Google Shape;144;p24"/>
          <p:cNvSpPr txBox="1"/>
          <p:nvPr/>
        </p:nvSpPr>
        <p:spPr>
          <a:xfrm>
            <a:off x="6234375" y="777450"/>
            <a:ext cx="2847000" cy="39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highlight>
                  <a:srgbClr val="FFFFFF"/>
                </a:highlight>
              </a:rPr>
              <a:t>N clusters= 10</a:t>
            </a:r>
            <a:endParaRPr b="1" sz="900">
              <a:solidFill>
                <a:schemeClr val="dk2"/>
              </a:solidFill>
              <a:highlight>
                <a:srgbClr val="FFFFFF"/>
              </a:highlight>
            </a:endParaRPr>
          </a:p>
          <a:p>
            <a:pPr indent="0" lvl="0" marL="0" rtl="0" algn="l">
              <a:spcBef>
                <a:spcPts val="0"/>
              </a:spcBef>
              <a:spcAft>
                <a:spcPts val="0"/>
              </a:spcAft>
              <a:buNone/>
            </a:pPr>
            <a:r>
              <a:t/>
            </a:r>
            <a:endParaRPr b="1" sz="900">
              <a:solidFill>
                <a:schemeClr val="dk2"/>
              </a:solidFill>
              <a:highlight>
                <a:srgbClr val="FFFFFF"/>
              </a:highlight>
            </a:endParaRPr>
          </a:p>
          <a:p>
            <a:pPr indent="0" lvl="0" marL="0" rtl="0" algn="l">
              <a:spcBef>
                <a:spcPts val="0"/>
              </a:spcBef>
              <a:spcAft>
                <a:spcPts val="0"/>
              </a:spcAft>
              <a:buNone/>
            </a:pPr>
            <a:r>
              <a:rPr b="1" lang="en" sz="900">
                <a:solidFill>
                  <a:schemeClr val="dk2"/>
                </a:solidFill>
                <a:highlight>
                  <a:srgbClr val="FFFFFF"/>
                </a:highlight>
              </a:rPr>
              <a:t>T</a:t>
            </a:r>
            <a:r>
              <a:rPr b="1" lang="en" sz="900">
                <a:solidFill>
                  <a:schemeClr val="dk2"/>
                </a:solidFill>
                <a:highlight>
                  <a:srgbClr val="FFFFFF"/>
                </a:highlight>
              </a:rPr>
              <a:t>op influential nodes in each community:</a:t>
            </a:r>
            <a:endParaRPr b="1" sz="9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0: Node 16895 (Centrality 0.0316)</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7: Node 20152 (Centrality 0.0030)</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8: Node 21394 (Centrality 0.0009)</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9: Node 1926 (Centrality 0.0008)</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4: Node 5672 (Centrality 0.0006)</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2: Node 10668 (Centrality 0.0003)</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1: Node 8585 (Centrality 0.0010)</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5: Node 948 (Centrality 0.0006)</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3: Node 18814 (Centrality 0.0003)</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6: Node 10840 (Centrality 0.0005)</a:t>
            </a:r>
            <a:endParaRPr sz="800">
              <a:solidFill>
                <a:schemeClr val="dk2"/>
              </a:solidFill>
              <a:highlight>
                <a:srgbClr val="FFFFFF"/>
              </a:highlight>
            </a:endParaRPr>
          </a:p>
          <a:p>
            <a:pPr indent="0" lvl="0" marL="0" rtl="0" algn="l">
              <a:spcBef>
                <a:spcPts val="0"/>
              </a:spcBef>
              <a:spcAft>
                <a:spcPts val="0"/>
              </a:spcAft>
              <a:buNone/>
            </a:pPr>
            <a:r>
              <a:t/>
            </a:r>
            <a:endParaRPr sz="900">
              <a:solidFill>
                <a:schemeClr val="dk2"/>
              </a:solidFill>
              <a:highlight>
                <a:srgbClr val="FFFFFF"/>
              </a:highlight>
            </a:endParaRPr>
          </a:p>
          <a:p>
            <a:pPr indent="0" lvl="0" marL="0" rtl="0" algn="l">
              <a:spcBef>
                <a:spcPts val="0"/>
              </a:spcBef>
              <a:spcAft>
                <a:spcPts val="0"/>
              </a:spcAft>
              <a:buNone/>
            </a:pPr>
            <a:r>
              <a:rPr b="1" lang="en" sz="900">
                <a:solidFill>
                  <a:schemeClr val="dk2"/>
                </a:solidFill>
                <a:highlight>
                  <a:srgbClr val="FFFFFF"/>
                </a:highlight>
              </a:rPr>
              <a:t>Average centrality for each community:</a:t>
            </a:r>
            <a:endParaRPr b="1" sz="9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0: Avg Centrality 0.0007</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7: Avg Centrality 0.0004</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8: Avg Centrality 0.0005</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9: Avg Centrality 0.0006</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4: Avg Centrality 0.0002</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2: Avg Centrality 0.0002</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1: Avg Centrality 0.0002</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5: Avg Centrality 0.0003</a:t>
            </a:r>
            <a:endParaRPr sz="800">
              <a:solidFill>
                <a:schemeClr val="dk2"/>
              </a:solidFill>
              <a:highlight>
                <a:srgbClr val="FFFFFF"/>
              </a:highlight>
            </a:endParaRPr>
          </a:p>
          <a:p>
            <a:pPr indent="0" lvl="0" marL="0" rtl="0" algn="l">
              <a:spcBef>
                <a:spcPts val="0"/>
              </a:spcBef>
              <a:spcAft>
                <a:spcPts val="0"/>
              </a:spcAft>
              <a:buNone/>
            </a:pPr>
            <a:r>
              <a:rPr lang="en" sz="800">
                <a:solidFill>
                  <a:schemeClr val="dk2"/>
                </a:solidFill>
                <a:highlight>
                  <a:srgbClr val="FFFFFF"/>
                </a:highlight>
              </a:rPr>
              <a:t>Community 3: Avg Centrality 0.0002</a:t>
            </a:r>
            <a:endParaRPr sz="800">
              <a:solidFill>
                <a:schemeClr val="dk2"/>
              </a:solidFill>
              <a:highlight>
                <a:srgbClr val="FFFFFF"/>
              </a:highlight>
            </a:endParaRPr>
          </a:p>
          <a:p>
            <a:pPr indent="0" lvl="0" marL="0" rtl="0" algn="l">
              <a:lnSpc>
                <a:spcPct val="115000"/>
              </a:lnSpc>
              <a:spcBef>
                <a:spcPts val="0"/>
              </a:spcBef>
              <a:spcAft>
                <a:spcPts val="0"/>
              </a:spcAft>
              <a:buNone/>
            </a:pPr>
            <a:r>
              <a:rPr lang="en" sz="800">
                <a:solidFill>
                  <a:schemeClr val="dk2"/>
                </a:solidFill>
                <a:highlight>
                  <a:srgbClr val="FFFFFF"/>
                </a:highlight>
              </a:rPr>
              <a:t>Community 6: Avg Centrality 0.0003</a:t>
            </a:r>
            <a:endParaRPr sz="800">
              <a:solidFill>
                <a:schemeClr val="dk2"/>
              </a:solidFill>
              <a:highlight>
                <a:srgbClr val="FFFFFF"/>
              </a:highlight>
            </a:endParaRPr>
          </a:p>
          <a:p>
            <a:pPr indent="0" lvl="0" marL="0" rtl="0" algn="l">
              <a:lnSpc>
                <a:spcPct val="115000"/>
              </a:lnSpc>
              <a:spcBef>
                <a:spcPts val="0"/>
              </a:spcBef>
              <a:spcAft>
                <a:spcPts val="0"/>
              </a:spcAft>
              <a:buNone/>
            </a:pPr>
            <a:r>
              <a:t/>
            </a:r>
            <a:endParaRPr sz="900">
              <a:solidFill>
                <a:schemeClr val="dk2"/>
              </a:solidFill>
              <a:highlight>
                <a:srgbClr val="FFFFFF"/>
              </a:highlight>
            </a:endParaRPr>
          </a:p>
          <a:p>
            <a:pPr indent="0" lvl="0" marL="0" rtl="0" algn="l">
              <a:lnSpc>
                <a:spcPct val="115000"/>
              </a:lnSpc>
              <a:spcBef>
                <a:spcPts val="0"/>
              </a:spcBef>
              <a:spcAft>
                <a:spcPts val="0"/>
              </a:spcAft>
              <a:buNone/>
            </a:pPr>
            <a:r>
              <a:rPr lang="en" sz="900">
                <a:solidFill>
                  <a:schemeClr val="dk2"/>
                </a:solidFill>
                <a:highlight>
                  <a:srgbClr val="FFFFFF"/>
                </a:highlight>
              </a:rPr>
              <a:t>Most Influential Community: 0 with Avg Centrality 0.0007</a:t>
            </a:r>
            <a:endParaRPr sz="900">
              <a:solidFill>
                <a:schemeClr val="dk2"/>
              </a:solidFill>
              <a:highlight>
                <a:srgbClr val="FFFFFF"/>
              </a:highlight>
            </a:endParaRPr>
          </a:p>
          <a:p>
            <a:pPr indent="0" lvl="0" marL="0" rtl="0" algn="l">
              <a:lnSpc>
                <a:spcPct val="115000"/>
              </a:lnSpc>
              <a:spcBef>
                <a:spcPts val="0"/>
              </a:spcBef>
              <a:spcAft>
                <a:spcPts val="0"/>
              </a:spcAft>
              <a:buNone/>
            </a:pPr>
            <a:r>
              <a:t/>
            </a:r>
            <a:endParaRPr sz="900">
              <a:solidFill>
                <a:schemeClr val="dk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Feature-Category Relationship</a:t>
            </a:r>
            <a:endParaRPr/>
          </a:p>
        </p:txBody>
      </p:sp>
      <p:sp>
        <p:nvSpPr>
          <p:cNvPr id="150" name="Google Shape;150;p25"/>
          <p:cNvSpPr txBox="1"/>
          <p:nvPr>
            <p:ph idx="1" type="body"/>
          </p:nvPr>
        </p:nvSpPr>
        <p:spPr>
          <a:xfrm>
            <a:off x="311700" y="1152475"/>
            <a:ext cx="8520600" cy="315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Questions:</a:t>
            </a:r>
            <a:endParaRPr b="1"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AutoNum type="arabicPeriod"/>
            </a:pPr>
            <a:r>
              <a:rPr lang="en" sz="1100">
                <a:solidFill>
                  <a:srgbClr val="0E0E0E"/>
                </a:solidFill>
                <a:latin typeface="Arial"/>
                <a:ea typeface="Arial"/>
                <a:cs typeface="Arial"/>
                <a:sym typeface="Arial"/>
              </a:rPr>
              <a:t>To examine the relationship between features and categories, are there noticeable differences in the distribution of pages across categories in the feature space</a:t>
            </a:r>
            <a:r>
              <a:rPr lang="en" sz="1100">
                <a:solidFill>
                  <a:schemeClr val="dk2"/>
                </a:solidFill>
                <a:latin typeface="Arial"/>
                <a:ea typeface="Arial"/>
                <a:cs typeface="Arial"/>
                <a:sym typeface="Arial"/>
              </a:rPr>
              <a:t>?</a:t>
            </a:r>
            <a:endParaRPr sz="1100">
              <a:solidFill>
                <a:srgbClr val="0E0E0E"/>
              </a:solidFill>
              <a:latin typeface="Arial"/>
              <a:ea typeface="Arial"/>
              <a:cs typeface="Arial"/>
              <a:sym typeface="Arial"/>
            </a:endParaRPr>
          </a:p>
          <a:p>
            <a:pPr indent="0" lvl="0" marL="457200" rtl="0" algn="l">
              <a:lnSpc>
                <a:spcPct val="100000"/>
              </a:lnSpc>
              <a:spcBef>
                <a:spcPts val="1200"/>
              </a:spcBef>
              <a:spcAft>
                <a:spcPts val="0"/>
              </a:spcAft>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Challenges Faced:</a:t>
            </a:r>
            <a:endParaRPr b="1" sz="1100">
              <a:solidFill>
                <a:schemeClr val="dk2"/>
              </a:solidFill>
              <a:latin typeface="Arial"/>
              <a:ea typeface="Arial"/>
              <a:cs typeface="Arial"/>
              <a:sym typeface="Arial"/>
            </a:endParaRPr>
          </a:p>
          <a:p>
            <a:pPr indent="-292100" lvl="0" marL="457200" rtl="0" algn="l">
              <a:lnSpc>
                <a:spcPct val="100000"/>
              </a:lnSpc>
              <a:spcBef>
                <a:spcPts val="1200"/>
              </a:spcBef>
              <a:spcAft>
                <a:spcPts val="0"/>
              </a:spcAft>
              <a:buClr>
                <a:schemeClr val="dk2"/>
              </a:buClr>
              <a:buSzPts val="1000"/>
              <a:buFont typeface="Arial"/>
              <a:buChar char="●"/>
            </a:pPr>
            <a:r>
              <a:rPr lang="en" sz="1050">
                <a:solidFill>
                  <a:schemeClr val="dk2"/>
                </a:solidFill>
                <a:latin typeface="Arial"/>
                <a:ea typeface="Arial"/>
                <a:cs typeface="Arial"/>
                <a:sym typeface="Arial"/>
              </a:rPr>
              <a:t>The exact nature and description of these embeddings (e.g., features, connections or some latent representation) remains unspecified from the data.</a:t>
            </a:r>
            <a:endParaRPr sz="1000">
              <a:solidFill>
                <a:schemeClr val="dk2"/>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solidFill>
                  <a:schemeClr val="dk2"/>
                </a:solidFill>
                <a:latin typeface="Arial"/>
                <a:ea typeface="Arial"/>
                <a:cs typeface="Arial"/>
                <a:sym typeface="Arial"/>
              </a:rPr>
              <a:t>Approach:</a:t>
            </a:r>
            <a:endParaRPr b="1"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lang="en" sz="1100">
                <a:solidFill>
                  <a:schemeClr val="dk2"/>
                </a:solidFill>
                <a:latin typeface="Arial"/>
                <a:ea typeface="Arial"/>
                <a:cs typeface="Arial"/>
                <a:sym typeface="Arial"/>
              </a:rPr>
              <a:t>Tried dimensionality reduction by PCA and t-SNE.</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Cluster Analysis through K-Means Clustering.</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Statistical Analysis of feature variations..</a:t>
            </a:r>
            <a:endParaRPr sz="125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Dimensionality Reduction by PCA and t-SNE</a:t>
            </a:r>
            <a:endParaRPr/>
          </a:p>
        </p:txBody>
      </p:sp>
      <p:sp>
        <p:nvSpPr>
          <p:cNvPr id="156" name="Google Shape;156;p26"/>
          <p:cNvSpPr txBox="1"/>
          <p:nvPr>
            <p:ph idx="1" type="body"/>
          </p:nvPr>
        </p:nvSpPr>
        <p:spPr>
          <a:xfrm>
            <a:off x="311700" y="967625"/>
            <a:ext cx="8779800" cy="388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457200" rtl="0" algn="l">
              <a:lnSpc>
                <a:spcPct val="100000"/>
              </a:lnSpc>
              <a:spcBef>
                <a:spcPts val="1200"/>
              </a:spcBef>
              <a:spcAft>
                <a:spcPts val="0"/>
              </a:spcAft>
              <a:buNone/>
            </a:pPr>
            <a:r>
              <a:t/>
            </a:r>
            <a:endParaRPr sz="44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ct val="100000"/>
              <a:buFont typeface="Arial"/>
              <a:buChar char="●"/>
            </a:pPr>
            <a:r>
              <a:rPr lang="en" sz="4400">
                <a:solidFill>
                  <a:srgbClr val="0E0E0E"/>
                </a:solidFill>
                <a:latin typeface="Arial"/>
                <a:ea typeface="Arial"/>
                <a:cs typeface="Arial"/>
                <a:sym typeface="Arial"/>
              </a:rPr>
              <a:t>From the PCA visualization, it appears that the clusters of data points overlap significantly across categories. This is because PCA may fail to capture non-linear relationships in the data, leading to overlapping clusters when the features have complex dependencies. The t-SNE plot shows tighter and more distinct clusters compared to PCA. </a:t>
            </a:r>
            <a:endParaRPr sz="4400">
              <a:solidFill>
                <a:srgbClr val="0E0E0E"/>
              </a:solidFill>
              <a:latin typeface="Arial"/>
              <a:ea typeface="Arial"/>
              <a:cs typeface="Arial"/>
              <a:sym typeface="Arial"/>
            </a:endParaRPr>
          </a:p>
          <a:p>
            <a:pPr indent="0" lvl="0" marL="457200" rtl="0" algn="l">
              <a:lnSpc>
                <a:spcPct val="100000"/>
              </a:lnSpc>
              <a:spcBef>
                <a:spcPts val="0"/>
              </a:spcBef>
              <a:spcAft>
                <a:spcPts val="0"/>
              </a:spcAft>
              <a:buNone/>
            </a:pPr>
            <a:r>
              <a:t/>
            </a:r>
            <a:endParaRPr sz="44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ct val="100000"/>
              <a:buFont typeface="Arial"/>
              <a:buChar char="●"/>
            </a:pPr>
            <a:r>
              <a:rPr lang="en" sz="4400">
                <a:solidFill>
                  <a:srgbClr val="0E0E0E"/>
                </a:solidFill>
                <a:latin typeface="Arial"/>
                <a:ea typeface="Arial"/>
                <a:cs typeface="Arial"/>
                <a:sym typeface="Arial"/>
              </a:rPr>
              <a:t>From the t-SNE plot, the purple category(Politician) seems to form tightest clusters. This suggests that its features are well-represented and distinct, with less overlap with other categories. Other categories, such as red category (government) and green category (company), seem more dispersed and intermixed and overlap significantly in the feature space.</a:t>
            </a:r>
            <a:endParaRPr sz="4400">
              <a:solidFill>
                <a:srgbClr val="0E0E0E"/>
              </a:solidFill>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44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0" lvl="0" marL="0" rtl="0" algn="l">
              <a:spcBef>
                <a:spcPts val="1200"/>
              </a:spcBef>
              <a:spcAft>
                <a:spcPts val="1200"/>
              </a:spcAft>
              <a:buNone/>
            </a:pPr>
            <a:r>
              <a:rPr lang="en" sz="1200">
                <a:latin typeface="Arial"/>
                <a:ea typeface="Arial"/>
                <a:cs typeface="Arial"/>
                <a:sym typeface="Arial"/>
              </a:rPr>
              <a:t>                                                                                                                                                                                          </a:t>
            </a:r>
            <a:endParaRPr sz="1100">
              <a:latin typeface="Arial"/>
              <a:ea typeface="Arial"/>
              <a:cs typeface="Arial"/>
              <a:sym typeface="Arial"/>
            </a:endParaRPr>
          </a:p>
        </p:txBody>
      </p:sp>
      <p:pic>
        <p:nvPicPr>
          <p:cNvPr id="157" name="Google Shape;157;p26"/>
          <p:cNvPicPr preferRelativeResize="0"/>
          <p:nvPr/>
        </p:nvPicPr>
        <p:blipFill>
          <a:blip r:embed="rId3">
            <a:alphaModFix/>
          </a:blip>
          <a:stretch>
            <a:fillRect/>
          </a:stretch>
        </p:blipFill>
        <p:spPr>
          <a:xfrm>
            <a:off x="417400" y="967625"/>
            <a:ext cx="3765500" cy="2461125"/>
          </a:xfrm>
          <a:prstGeom prst="rect">
            <a:avLst/>
          </a:prstGeom>
          <a:noFill/>
          <a:ln>
            <a:noFill/>
          </a:ln>
        </p:spPr>
      </p:pic>
      <p:pic>
        <p:nvPicPr>
          <p:cNvPr id="158" name="Google Shape;158;p26"/>
          <p:cNvPicPr preferRelativeResize="0"/>
          <p:nvPr/>
        </p:nvPicPr>
        <p:blipFill>
          <a:blip r:embed="rId4">
            <a:alphaModFix/>
          </a:blip>
          <a:stretch>
            <a:fillRect/>
          </a:stretch>
        </p:blipFill>
        <p:spPr>
          <a:xfrm>
            <a:off x="4572000" y="1088475"/>
            <a:ext cx="4011207" cy="234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24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Analysis through K-Means Clustering</a:t>
            </a:r>
            <a:endParaRPr/>
          </a:p>
        </p:txBody>
      </p:sp>
      <p:sp>
        <p:nvSpPr>
          <p:cNvPr id="164" name="Google Shape;164;p27"/>
          <p:cNvSpPr txBox="1"/>
          <p:nvPr>
            <p:ph idx="1" type="body"/>
          </p:nvPr>
        </p:nvSpPr>
        <p:spPr>
          <a:xfrm>
            <a:off x="311700" y="991125"/>
            <a:ext cx="8520600" cy="39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solidFill>
                <a:srgbClr val="0E0E0E"/>
              </a:solidFill>
              <a:latin typeface="Arial"/>
              <a:ea typeface="Arial"/>
              <a:cs typeface="Arial"/>
              <a:sym typeface="Arial"/>
            </a:endParaRPr>
          </a:p>
          <a:p>
            <a:pPr indent="0" lvl="0" marL="0" rtl="0" algn="l">
              <a:spcBef>
                <a:spcPts val="1200"/>
              </a:spcBef>
              <a:spcAft>
                <a:spcPts val="0"/>
              </a:spcAft>
              <a:buNone/>
            </a:pPr>
            <a:r>
              <a:t/>
            </a:r>
            <a:endParaRPr sz="1100">
              <a:solidFill>
                <a:srgbClr val="0E0E0E"/>
              </a:solidFill>
              <a:latin typeface="Arial"/>
              <a:ea typeface="Arial"/>
              <a:cs typeface="Arial"/>
              <a:sym typeface="Arial"/>
            </a:endParaRPr>
          </a:p>
          <a:p>
            <a:pPr indent="-298450" lvl="0" marL="457200" rtl="0" algn="l">
              <a:spcBef>
                <a:spcPts val="1200"/>
              </a:spcBef>
              <a:spcAft>
                <a:spcPts val="0"/>
              </a:spcAft>
              <a:buClr>
                <a:srgbClr val="0E0E0E"/>
              </a:buClr>
              <a:buSzPts val="1100"/>
              <a:buFont typeface="Arial"/>
              <a:buChar char="●"/>
            </a:pPr>
            <a:r>
              <a:rPr lang="en" sz="1100">
                <a:solidFill>
                  <a:srgbClr val="0E0E0E"/>
                </a:solidFill>
                <a:latin typeface="Arial"/>
                <a:ea typeface="Arial"/>
                <a:cs typeface="Arial"/>
                <a:sym typeface="Arial"/>
              </a:rPr>
              <a:t>The "Within-Cluster SS (WCSS)" plot is used to identify the optimal number of clusters (K). A sharp decline in WCSS between K=1 and K=2, followed by a more gradual reduction, indicates that three clusters may effectively capture the structure of the data. This suggests meaningful groupings in the feature space, potentially representing distinct category patterns.</a:t>
            </a:r>
            <a:endParaRPr sz="1100">
              <a:solidFill>
                <a:srgbClr val="0E0E0E"/>
              </a:solidFill>
              <a:latin typeface="Arial"/>
              <a:ea typeface="Arial"/>
              <a:cs typeface="Arial"/>
              <a:sym typeface="Arial"/>
            </a:endParaRPr>
          </a:p>
          <a:p>
            <a:pPr indent="-298450" lvl="0" marL="457200" rtl="0" algn="l">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Similarly, the “Silhouette” plot evaluates the quality of clustering. It shows that K=3 achieves the highest score, indicating well-defined clusters. Beyond K=3, the drop in the score suggests that adding more clusters results in overlapping or less distinct groupings.</a:t>
            </a:r>
            <a:endParaRPr sz="1100">
              <a:solidFill>
                <a:srgbClr val="0E0E0E"/>
              </a:solidFill>
              <a:latin typeface="Arial"/>
              <a:ea typeface="Arial"/>
              <a:cs typeface="Arial"/>
              <a:sym typeface="Arial"/>
            </a:endParaRPr>
          </a:p>
        </p:txBody>
      </p:sp>
      <p:pic>
        <p:nvPicPr>
          <p:cNvPr id="165" name="Google Shape;165;p27"/>
          <p:cNvPicPr preferRelativeResize="0"/>
          <p:nvPr/>
        </p:nvPicPr>
        <p:blipFill>
          <a:blip r:embed="rId3">
            <a:alphaModFix/>
          </a:blip>
          <a:stretch>
            <a:fillRect/>
          </a:stretch>
        </p:blipFill>
        <p:spPr>
          <a:xfrm>
            <a:off x="311700" y="991125"/>
            <a:ext cx="3976901" cy="2407350"/>
          </a:xfrm>
          <a:prstGeom prst="rect">
            <a:avLst/>
          </a:prstGeom>
          <a:noFill/>
          <a:ln>
            <a:noFill/>
          </a:ln>
        </p:spPr>
      </p:pic>
      <p:pic>
        <p:nvPicPr>
          <p:cNvPr id="166" name="Google Shape;166;p27"/>
          <p:cNvPicPr preferRelativeResize="0"/>
          <p:nvPr/>
        </p:nvPicPr>
        <p:blipFill>
          <a:blip r:embed="rId4">
            <a:alphaModFix/>
          </a:blip>
          <a:stretch>
            <a:fillRect/>
          </a:stretch>
        </p:blipFill>
        <p:spPr>
          <a:xfrm>
            <a:off x="4288600" y="1068425"/>
            <a:ext cx="4356700" cy="233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Analysis of feature variations </a:t>
            </a:r>
            <a:endParaRPr/>
          </a:p>
        </p:txBody>
      </p:sp>
      <p:sp>
        <p:nvSpPr>
          <p:cNvPr id="172" name="Google Shape;172;p28"/>
          <p:cNvSpPr txBox="1"/>
          <p:nvPr>
            <p:ph idx="1" type="body"/>
          </p:nvPr>
        </p:nvSpPr>
        <p:spPr>
          <a:xfrm>
            <a:off x="96300" y="964900"/>
            <a:ext cx="8736000" cy="36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t/>
            </a:r>
            <a:endParaRPr sz="1100">
              <a:solidFill>
                <a:srgbClr val="1F1F1F"/>
              </a:solidFill>
              <a:highlight>
                <a:srgbClr val="FFFFFF"/>
              </a:highlight>
              <a:latin typeface="Arial"/>
              <a:ea typeface="Arial"/>
              <a:cs typeface="Arial"/>
              <a:sym typeface="Arial"/>
            </a:endParaRPr>
          </a:p>
          <a:p>
            <a:pPr indent="-298450" lvl="0" marL="457200" rtl="0" algn="l">
              <a:spcBef>
                <a:spcPts val="1200"/>
              </a:spcBef>
              <a:spcAft>
                <a:spcPts val="0"/>
              </a:spcAft>
              <a:buClr>
                <a:srgbClr val="1F1F1F"/>
              </a:buClr>
              <a:buSzPts val="1100"/>
              <a:buFont typeface="Arial"/>
              <a:buChar char="●"/>
            </a:pPr>
            <a:r>
              <a:rPr lang="en" sz="1100">
                <a:solidFill>
                  <a:srgbClr val="1F1F1F"/>
                </a:solidFill>
                <a:highlight>
                  <a:srgbClr val="FFFFFF"/>
                </a:highlight>
                <a:latin typeface="Arial"/>
                <a:ea typeface="Arial"/>
                <a:cs typeface="Arial"/>
                <a:sym typeface="Arial"/>
              </a:rPr>
              <a:t>We perform ANOVA and T-tests between two categories(which are TV-Show and government). </a:t>
            </a:r>
            <a:endParaRPr sz="1100">
              <a:solidFill>
                <a:srgbClr val="1F1F1F"/>
              </a:solidFill>
              <a:highlight>
                <a:srgbClr val="FFFFFF"/>
              </a:highlight>
              <a:latin typeface="Arial"/>
              <a:ea typeface="Arial"/>
              <a:cs typeface="Arial"/>
              <a:sym typeface="Arial"/>
            </a:endParaRPr>
          </a:p>
          <a:p>
            <a:pPr indent="-298450" lvl="0" marL="457200" rtl="0" algn="l">
              <a:spcBef>
                <a:spcPts val="0"/>
              </a:spcBef>
              <a:spcAft>
                <a:spcPts val="0"/>
              </a:spcAft>
              <a:buClr>
                <a:srgbClr val="1F1F1F"/>
              </a:buClr>
              <a:buSzPts val="1100"/>
              <a:buFont typeface="Arial"/>
              <a:buChar char="●"/>
            </a:pPr>
            <a:r>
              <a:rPr lang="en" sz="1100">
                <a:solidFill>
                  <a:srgbClr val="1F1F1F"/>
                </a:solidFill>
                <a:highlight>
                  <a:srgbClr val="FFFFFF"/>
                </a:highlight>
                <a:latin typeface="Arial"/>
                <a:ea typeface="Arial"/>
                <a:cs typeface="Arial"/>
                <a:sym typeface="Arial"/>
              </a:rPr>
              <a:t>From the ANOVA test, features with high F-statistics and low p-value indicates significant </a:t>
            </a:r>
            <a:r>
              <a:rPr lang="en" sz="1100">
                <a:solidFill>
                  <a:srgbClr val="1F1F1F"/>
                </a:solidFill>
                <a:highlight>
                  <a:srgbClr val="FFFFFF"/>
                </a:highlight>
                <a:latin typeface="Arial"/>
                <a:ea typeface="Arial"/>
                <a:cs typeface="Arial"/>
                <a:sym typeface="Arial"/>
              </a:rPr>
              <a:t>differences in the distribution of the feature across categories such as Feature 3, which has a F-statistic of 173.93 and p-value of 1.74*10^(-111).</a:t>
            </a:r>
            <a:endParaRPr sz="1100">
              <a:solidFill>
                <a:srgbClr val="1F1F1F"/>
              </a:solidFill>
              <a:highlight>
                <a:srgbClr val="FFFFFF"/>
              </a:highlight>
              <a:latin typeface="Arial"/>
              <a:ea typeface="Arial"/>
              <a:cs typeface="Arial"/>
              <a:sym typeface="Arial"/>
            </a:endParaRPr>
          </a:p>
          <a:p>
            <a:pPr indent="-298450" lvl="0" marL="457200" rtl="0" algn="l">
              <a:spcBef>
                <a:spcPts val="0"/>
              </a:spcBef>
              <a:spcAft>
                <a:spcPts val="0"/>
              </a:spcAft>
              <a:buClr>
                <a:srgbClr val="1F1F1F"/>
              </a:buClr>
              <a:buSzPts val="1100"/>
              <a:buFont typeface="Arial"/>
              <a:buChar char="●"/>
            </a:pPr>
            <a:r>
              <a:rPr lang="en" sz="1100">
                <a:solidFill>
                  <a:srgbClr val="1F1F1F"/>
                </a:solidFill>
                <a:highlight>
                  <a:srgbClr val="FFFFFF"/>
                </a:highlight>
                <a:latin typeface="Arial"/>
                <a:ea typeface="Arial"/>
                <a:cs typeface="Arial"/>
                <a:sym typeface="Arial"/>
              </a:rPr>
              <a:t>From the T-tests, features with high T-statistics and low p-value indicate a large difference between two groups for a given feature. From the above figure, we have no features which have high T-statistic and low p-value.</a:t>
            </a:r>
            <a:endParaRPr sz="11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1F1F1F"/>
              </a:solidFill>
              <a:highlight>
                <a:srgbClr val="FFFFFF"/>
              </a:highlight>
              <a:latin typeface="Courier New"/>
              <a:ea typeface="Courier New"/>
              <a:cs typeface="Courier New"/>
              <a:sym typeface="Courier New"/>
            </a:endParaRPr>
          </a:p>
        </p:txBody>
      </p:sp>
      <p:pic>
        <p:nvPicPr>
          <p:cNvPr id="173" name="Google Shape;173;p28"/>
          <p:cNvPicPr preferRelativeResize="0"/>
          <p:nvPr/>
        </p:nvPicPr>
        <p:blipFill>
          <a:blip r:embed="rId3">
            <a:alphaModFix/>
          </a:blip>
          <a:stretch>
            <a:fillRect/>
          </a:stretch>
        </p:blipFill>
        <p:spPr>
          <a:xfrm>
            <a:off x="311700" y="1211500"/>
            <a:ext cx="8686775" cy="162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1540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Conclusion</a:t>
            </a:r>
            <a:endParaRPr sz="2500"/>
          </a:p>
        </p:txBody>
      </p:sp>
      <p:sp>
        <p:nvSpPr>
          <p:cNvPr id="179" name="Google Shape;179;p29"/>
          <p:cNvSpPr txBox="1"/>
          <p:nvPr>
            <p:ph idx="1" type="body"/>
          </p:nvPr>
        </p:nvSpPr>
        <p:spPr>
          <a:xfrm>
            <a:off x="380100" y="856125"/>
            <a:ext cx="8373300" cy="3980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300">
                <a:solidFill>
                  <a:schemeClr val="dk2"/>
                </a:solidFill>
                <a:latin typeface="Arial"/>
                <a:ea typeface="Arial"/>
                <a:cs typeface="Arial"/>
                <a:sym typeface="Arial"/>
              </a:rPr>
              <a:t>Recommendations to the business</a:t>
            </a:r>
            <a:endParaRPr b="1" sz="13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b="1"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Target High-Centrality Nodes</a:t>
            </a:r>
            <a:r>
              <a:rPr lang="en" sz="1100">
                <a:solidFill>
                  <a:schemeClr val="dk2"/>
                </a:solidFill>
                <a:latin typeface="Arial"/>
                <a:ea typeface="Arial"/>
                <a:cs typeface="Arial"/>
                <a:sym typeface="Arial"/>
              </a:rPr>
              <a:t>: Focus on </a:t>
            </a:r>
            <a:r>
              <a:rPr b="1" lang="en" sz="1100">
                <a:solidFill>
                  <a:schemeClr val="dk2"/>
                </a:solidFill>
                <a:latin typeface="Arial"/>
                <a:ea typeface="Arial"/>
                <a:cs typeface="Arial"/>
                <a:sym typeface="Arial"/>
              </a:rPr>
              <a:t>Community 0</a:t>
            </a:r>
            <a:r>
              <a:rPr lang="en" sz="1100">
                <a:solidFill>
                  <a:schemeClr val="dk2"/>
                </a:solidFill>
                <a:latin typeface="Arial"/>
                <a:ea typeface="Arial"/>
                <a:cs typeface="Arial"/>
                <a:sym typeface="Arial"/>
              </a:rPr>
              <a:t> and its key node (Node 16895) for marketing, communication, or influencer engagement strategies, as it holds the highest potential for reaching a broader audience.</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Niche Strategies for Smaller Communities</a:t>
            </a:r>
            <a:r>
              <a:rPr lang="en" sz="1100">
                <a:solidFill>
                  <a:schemeClr val="dk2"/>
                </a:solidFill>
                <a:latin typeface="Arial"/>
                <a:ea typeface="Arial"/>
                <a:cs typeface="Arial"/>
                <a:sym typeface="Arial"/>
              </a:rPr>
              <a:t>: Communities with lower centrality scores could be targeted for niche or specialized interventions, helping build influence within those groups over time.</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Monitor Community Dynamics</a:t>
            </a:r>
            <a:r>
              <a:rPr lang="en" sz="1100">
                <a:solidFill>
                  <a:schemeClr val="dk2"/>
                </a:solidFill>
                <a:latin typeface="Arial"/>
                <a:ea typeface="Arial"/>
                <a:cs typeface="Arial"/>
                <a:sym typeface="Arial"/>
              </a:rPr>
              <a:t>: Continuously monitor the centrality scores of nodes in smaller communities, as changes in centrality over time could indicate emerging influencers or shifts in network dynamics.</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AutoNum type="arabicPeriod"/>
            </a:pPr>
            <a:r>
              <a:rPr b="1" lang="en" sz="1100">
                <a:solidFill>
                  <a:schemeClr val="dk2"/>
                </a:solidFill>
                <a:latin typeface="Arial"/>
                <a:ea typeface="Arial"/>
                <a:cs typeface="Arial"/>
                <a:sym typeface="Arial"/>
              </a:rPr>
              <a:t>Tailored Engagement</a:t>
            </a:r>
            <a:r>
              <a:rPr lang="en" sz="1100">
                <a:solidFill>
                  <a:schemeClr val="dk2"/>
                </a:solidFill>
                <a:latin typeface="Arial"/>
                <a:ea typeface="Arial"/>
                <a:cs typeface="Arial"/>
                <a:sym typeface="Arial"/>
              </a:rPr>
              <a:t>: Based on the identified communities, customize outreach and engagement strategies to either focus on influential nodes for rapid growth or address the needs of lower centrality communities for long-term engagement.</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AutoNum type="arabicPeriod"/>
            </a:pPr>
            <a:r>
              <a:t/>
            </a:r>
            <a:endParaRPr sz="1100">
              <a:solidFill>
                <a:schemeClr val="dk2"/>
              </a:solidFill>
              <a:latin typeface="Arial"/>
              <a:ea typeface="Arial"/>
              <a:cs typeface="Arial"/>
              <a:sym typeface="Arial"/>
            </a:endParaRPr>
          </a:p>
        </p:txBody>
      </p:sp>
      <p:sp>
        <p:nvSpPr>
          <p:cNvPr id="180" name="Google Shape;180;p29"/>
          <p:cNvSpPr txBox="1"/>
          <p:nvPr/>
        </p:nvSpPr>
        <p:spPr>
          <a:xfrm>
            <a:off x="892500" y="3405525"/>
            <a:ext cx="7999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rPr>
              <a:t>T</a:t>
            </a:r>
            <a:r>
              <a:rPr b="1" lang="en" sz="1100">
                <a:solidFill>
                  <a:schemeClr val="dk2"/>
                </a:solidFill>
              </a:rPr>
              <a:t>ailored Business Strategies</a:t>
            </a:r>
            <a:r>
              <a:rPr lang="en" sz="1100">
                <a:solidFill>
                  <a:schemeClr val="dk2"/>
                </a:solidFill>
              </a:rPr>
              <a:t>: For overlapping categories, adopt more flexible and generalized strategies that account for the possibility of shared traits. For example, develop hybrid offerings or messaging that appeals to both government and company stakeholders.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86" name="Google Shape;18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in Graph Analysis</a:t>
            </a:r>
            <a:endParaRPr/>
          </a:p>
        </p:txBody>
      </p:sp>
      <p:sp>
        <p:nvSpPr>
          <p:cNvPr id="192" name="Google Shape;19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770"/>
              <a:buNone/>
            </a:pPr>
            <a:r>
              <a:rPr b="1" lang="en" sz="1270">
                <a:solidFill>
                  <a:srgbClr val="000000"/>
                </a:solidFill>
                <a:latin typeface="Arial"/>
                <a:ea typeface="Arial"/>
                <a:cs typeface="Arial"/>
                <a:sym typeface="Arial"/>
              </a:rPr>
              <a:t>1. Large Graph Size: </a:t>
            </a:r>
            <a:r>
              <a:rPr lang="en" sz="1270">
                <a:solidFill>
                  <a:srgbClr val="000000"/>
                </a:solidFill>
                <a:latin typeface="Arial"/>
                <a:ea typeface="Arial"/>
                <a:cs typeface="Arial"/>
                <a:sym typeface="Arial"/>
              </a:rPr>
              <a:t>The graph's large size, with 22,470 nodes and 171,002 edges, made computation and plotting very slow. To address this, we used sparse matrices, efficient algorithms, and sampling techniques for visualization.</a:t>
            </a:r>
            <a:endParaRPr sz="1270">
              <a:solidFill>
                <a:srgbClr val="000000"/>
              </a:solidFill>
              <a:latin typeface="Arial"/>
              <a:ea typeface="Arial"/>
              <a:cs typeface="Arial"/>
              <a:sym typeface="Arial"/>
            </a:endParaRPr>
          </a:p>
          <a:p>
            <a:pPr indent="0" lvl="0" marL="0" rtl="0" algn="l">
              <a:lnSpc>
                <a:spcPct val="95000"/>
              </a:lnSpc>
              <a:spcBef>
                <a:spcPts val="1200"/>
              </a:spcBef>
              <a:spcAft>
                <a:spcPts val="0"/>
              </a:spcAft>
              <a:buSzPts val="770"/>
              <a:buNone/>
            </a:pPr>
            <a:r>
              <a:rPr b="1" lang="en" sz="1270">
                <a:solidFill>
                  <a:srgbClr val="000000"/>
                </a:solidFill>
                <a:latin typeface="Arial"/>
                <a:ea typeface="Arial"/>
                <a:cs typeface="Arial"/>
                <a:sym typeface="Arial"/>
              </a:rPr>
              <a:t>2. Sparse Matrix Compatibility: </a:t>
            </a:r>
            <a:r>
              <a:rPr lang="en" sz="1270">
                <a:solidFill>
                  <a:srgbClr val="000000"/>
                </a:solidFill>
                <a:latin typeface="Arial"/>
                <a:ea typeface="Arial"/>
                <a:cs typeface="Arial"/>
                <a:sym typeface="Arial"/>
              </a:rPr>
              <a:t>Many algorithms did not support operations on sparse matrices. To overcome this, we converted sparse matrices to dense formats only when necessary, while carefully monitoring memory usage.</a:t>
            </a:r>
            <a:endParaRPr sz="1270">
              <a:solidFill>
                <a:srgbClr val="000000"/>
              </a:solidFill>
              <a:latin typeface="Arial"/>
              <a:ea typeface="Arial"/>
              <a:cs typeface="Arial"/>
              <a:sym typeface="Arial"/>
            </a:endParaRPr>
          </a:p>
          <a:p>
            <a:pPr indent="0" lvl="0" marL="0" rtl="0" algn="l">
              <a:lnSpc>
                <a:spcPct val="95000"/>
              </a:lnSpc>
              <a:spcBef>
                <a:spcPts val="1200"/>
              </a:spcBef>
              <a:spcAft>
                <a:spcPts val="0"/>
              </a:spcAft>
              <a:buSzPts val="770"/>
              <a:buNone/>
            </a:pPr>
            <a:r>
              <a:rPr b="1" lang="en" sz="1270">
                <a:solidFill>
                  <a:srgbClr val="000000"/>
                </a:solidFill>
                <a:latin typeface="Arial"/>
                <a:ea typeface="Arial"/>
                <a:cs typeface="Arial"/>
                <a:sym typeface="Arial"/>
              </a:rPr>
              <a:t>3. Visualization Complexity: </a:t>
            </a:r>
            <a:r>
              <a:rPr lang="en" sz="1270">
                <a:solidFill>
                  <a:srgbClr val="000000"/>
                </a:solidFill>
                <a:latin typeface="Arial"/>
                <a:ea typeface="Arial"/>
                <a:cs typeface="Arial"/>
                <a:sym typeface="Arial"/>
              </a:rPr>
              <a:t>Visualizing the graph was challenging as layouts appeared cluttered and unclear. We resolved this by experimenting with different layouts and optimizing visualization parameters, such as node size, transparency, and colors. </a:t>
            </a:r>
            <a:endParaRPr sz="127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870">
              <a:solidFill>
                <a:srgbClr val="000000"/>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101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59025"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211375" y="1068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2"/>
                </a:solidFill>
                <a:latin typeface="Arial"/>
                <a:ea typeface="Arial"/>
                <a:cs typeface="Arial"/>
                <a:sym typeface="Arial"/>
              </a:rPr>
              <a:t>This project analyzes a publicly available dataset that represents a page-to-page graph of verified Facebook pages, providing a unique opportunity to explore the structure and interactions of mutual connections among official pages on one of the world’s largest social media platforms.</a:t>
            </a:r>
            <a:endParaRPr sz="1100">
              <a:solidFill>
                <a:schemeClr val="dk2"/>
              </a:solidFill>
              <a:latin typeface="Arial"/>
              <a:ea typeface="Arial"/>
              <a:cs typeface="Arial"/>
              <a:sym typeface="Arial"/>
            </a:endParaRPr>
          </a:p>
          <a:p>
            <a:pPr indent="0" lvl="0" marL="0" rtl="0" algn="l">
              <a:spcBef>
                <a:spcPts val="1200"/>
              </a:spcBef>
              <a:spcAft>
                <a:spcPts val="0"/>
              </a:spcAft>
              <a:buNone/>
            </a:pPr>
            <a:r>
              <a:rPr b="1" lang="en" sz="1100">
                <a:solidFill>
                  <a:schemeClr val="dk2"/>
                </a:solidFill>
                <a:latin typeface="Arial"/>
                <a:ea typeface="Arial"/>
                <a:cs typeface="Arial"/>
                <a:sym typeface="Arial"/>
              </a:rPr>
              <a:t>Dataset Overview:</a:t>
            </a:r>
            <a:endParaRPr b="1"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b="1" lang="en" sz="1100">
                <a:solidFill>
                  <a:schemeClr val="dk2"/>
                </a:solidFill>
                <a:latin typeface="Arial"/>
                <a:ea typeface="Arial"/>
                <a:cs typeface="Arial"/>
                <a:sym typeface="Arial"/>
              </a:rPr>
              <a:t>Nodes:</a:t>
            </a:r>
            <a:r>
              <a:rPr lang="en" sz="1100">
                <a:solidFill>
                  <a:schemeClr val="dk2"/>
                </a:solidFill>
                <a:latin typeface="Arial"/>
                <a:ea typeface="Arial"/>
                <a:cs typeface="Arial"/>
                <a:sym typeface="Arial"/>
              </a:rPr>
              <a:t> Each node represents a verified Facebook page.</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Edges:</a:t>
            </a:r>
            <a:r>
              <a:rPr lang="en" sz="1100">
                <a:solidFill>
                  <a:schemeClr val="dk2"/>
                </a:solidFill>
                <a:latin typeface="Arial"/>
                <a:ea typeface="Arial"/>
                <a:cs typeface="Arial"/>
                <a:sym typeface="Arial"/>
              </a:rPr>
              <a:t> Edges denote mutual "like" relationships between two pages.</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id_1:</a:t>
            </a:r>
            <a:r>
              <a:rPr lang="en" sz="1100">
                <a:solidFill>
                  <a:schemeClr val="dk2"/>
                </a:solidFill>
                <a:latin typeface="Arial"/>
                <a:ea typeface="Arial"/>
                <a:cs typeface="Arial"/>
                <a:sym typeface="Arial"/>
              </a:rPr>
              <a:t> Represents one verified Facebook page in a mutual connection.</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id_2:</a:t>
            </a:r>
            <a:r>
              <a:rPr lang="en" sz="1100">
                <a:solidFill>
                  <a:schemeClr val="dk2"/>
                </a:solidFill>
                <a:latin typeface="Arial"/>
                <a:ea typeface="Arial"/>
                <a:cs typeface="Arial"/>
                <a:sym typeface="Arial"/>
              </a:rPr>
              <a:t> Corresponds to the other page that forms a mutual connection with id_1.</a:t>
            </a:r>
            <a:endParaRPr b="1" sz="1100">
              <a:solidFill>
                <a:schemeClr val="dk2"/>
              </a:solidFill>
              <a:latin typeface="Arial"/>
              <a:ea typeface="Arial"/>
              <a:cs typeface="Arial"/>
              <a:sym typeface="Arial"/>
            </a:endParaRPr>
          </a:p>
          <a:p>
            <a:pPr indent="0" lvl="0" marL="0" rtl="0" algn="l">
              <a:lnSpc>
                <a:spcPct val="100000"/>
              </a:lnSpc>
              <a:spcBef>
                <a:spcPts val="1200"/>
              </a:spcBef>
              <a:spcAft>
                <a:spcPts val="1200"/>
              </a:spcAft>
              <a:buClr>
                <a:schemeClr val="dk2"/>
              </a:buClr>
              <a:buSzPts val="1100"/>
              <a:buFont typeface="Arial"/>
              <a:buNone/>
            </a:pPr>
            <a:r>
              <a:rPr lang="en" sz="1100">
                <a:solidFill>
                  <a:schemeClr val="dk2"/>
                </a:solidFill>
                <a:latin typeface="Arial"/>
                <a:ea typeface="Arial"/>
                <a:cs typeface="Arial"/>
                <a:sym typeface="Arial"/>
              </a:rPr>
              <a:t>Each row in the dataset represents an undirected edge between two nodes. The dataset contains </a:t>
            </a:r>
            <a:r>
              <a:rPr b="1" lang="en" sz="1100">
                <a:solidFill>
                  <a:schemeClr val="dk2"/>
                </a:solidFill>
                <a:latin typeface="Arial"/>
                <a:ea typeface="Arial"/>
                <a:cs typeface="Arial"/>
                <a:sym typeface="Arial"/>
              </a:rPr>
              <a:t>22,470 nodes and 171,002 edges</a:t>
            </a:r>
            <a:r>
              <a:rPr lang="en" sz="1100">
                <a:solidFill>
                  <a:schemeClr val="dk2"/>
                </a:solidFill>
                <a:latin typeface="Arial"/>
                <a:ea typeface="Arial"/>
                <a:cs typeface="Arial"/>
                <a:sym typeface="Arial"/>
              </a:rPr>
              <a:t>, offering a rich network for analysis. Additionally, the dataset includes feature embeddings, which map numeric identifiers to corresponding lists of values. These embeddings are useful for implementing techniques like clustering and Principal Component Analysis (PCA) to uncover deeper insights.</a:t>
            </a:r>
            <a:endParaRPr sz="11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1540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sampling of 2k nodes</a:t>
            </a:r>
            <a:endParaRPr/>
          </a:p>
        </p:txBody>
      </p:sp>
      <p:sp>
        <p:nvSpPr>
          <p:cNvPr id="198" name="Google Shape;198;p32"/>
          <p:cNvSpPr txBox="1"/>
          <p:nvPr>
            <p:ph idx="1" type="body"/>
          </p:nvPr>
        </p:nvSpPr>
        <p:spPr>
          <a:xfrm>
            <a:off x="4687500" y="1060575"/>
            <a:ext cx="4144800" cy="37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2"/>
                </a:solidFill>
                <a:latin typeface="Arial"/>
                <a:ea typeface="Arial"/>
                <a:cs typeface="Arial"/>
                <a:sym typeface="Arial"/>
              </a:rPr>
              <a:t>We created a sub-graph by randomly sampling 2000 nodes from the original graph, focusing on understanding the structure of a smaller, representative portion.</a:t>
            </a:r>
            <a:endParaRPr sz="1100">
              <a:solidFill>
                <a:schemeClr val="dk2"/>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solidFill>
                  <a:schemeClr val="dk2"/>
                </a:solidFill>
                <a:latin typeface="Arial"/>
                <a:ea typeface="Arial"/>
                <a:cs typeface="Arial"/>
                <a:sym typeface="Arial"/>
              </a:rPr>
              <a:t>Key Characteristics of the Sub-Graph:</a:t>
            </a:r>
            <a:endParaRPr b="1"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b="1" lang="en" sz="1100">
                <a:solidFill>
                  <a:schemeClr val="dk2"/>
                </a:solidFill>
                <a:latin typeface="Arial"/>
                <a:ea typeface="Arial"/>
                <a:cs typeface="Arial"/>
                <a:sym typeface="Arial"/>
              </a:rPr>
              <a:t>Nodes and Edges</a:t>
            </a:r>
            <a:r>
              <a:rPr lang="en" sz="1100">
                <a:solidFill>
                  <a:schemeClr val="dk2"/>
                </a:solidFill>
                <a:latin typeface="Arial"/>
                <a:ea typeface="Arial"/>
                <a:cs typeface="Arial"/>
                <a:sym typeface="Arial"/>
              </a:rPr>
              <a:t>: 2000 nodes and 1273 edges.</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Largest Connected Component (LCC)</a:t>
            </a:r>
            <a:r>
              <a:rPr lang="en" sz="1100">
                <a:solidFill>
                  <a:schemeClr val="dk2"/>
                </a:solidFill>
                <a:latin typeface="Arial"/>
                <a:ea typeface="Arial"/>
                <a:cs typeface="Arial"/>
                <a:sym typeface="Arial"/>
              </a:rPr>
              <a:t>: 568 nodes, representing 28% of the total graph.</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 sz="1100">
                <a:solidFill>
                  <a:schemeClr val="dk2"/>
                </a:solidFill>
                <a:latin typeface="Arial"/>
                <a:ea typeface="Arial"/>
                <a:cs typeface="Arial"/>
                <a:sym typeface="Arial"/>
              </a:rPr>
              <a:t>Average Clustering Coefficient</a:t>
            </a:r>
            <a:r>
              <a:rPr lang="en" sz="1100">
                <a:solidFill>
                  <a:schemeClr val="dk2"/>
                </a:solidFill>
                <a:latin typeface="Arial"/>
                <a:ea typeface="Arial"/>
                <a:cs typeface="Arial"/>
                <a:sym typeface="Arial"/>
              </a:rPr>
              <a:t>: 0.0888, indicating sparse local connectivity.</a:t>
            </a:r>
            <a:endParaRPr sz="1100">
              <a:solidFill>
                <a:schemeClr val="dk2"/>
              </a:solidFill>
              <a:latin typeface="Arial"/>
              <a:ea typeface="Arial"/>
              <a:cs typeface="Arial"/>
              <a:sym typeface="Arial"/>
            </a:endParaRPr>
          </a:p>
          <a:p>
            <a:pPr indent="0" lvl="0" marL="0" rtl="0" algn="l">
              <a:spcBef>
                <a:spcPts val="1200"/>
              </a:spcBef>
              <a:spcAft>
                <a:spcPts val="1200"/>
              </a:spcAft>
              <a:buNone/>
            </a:pPr>
            <a:r>
              <a:t/>
            </a:r>
            <a:endParaRPr sz="1100">
              <a:solidFill>
                <a:schemeClr val="dk2"/>
              </a:solidFill>
              <a:latin typeface="Arial"/>
              <a:ea typeface="Arial"/>
              <a:cs typeface="Arial"/>
              <a:sym typeface="Arial"/>
            </a:endParaRPr>
          </a:p>
        </p:txBody>
      </p:sp>
      <p:pic>
        <p:nvPicPr>
          <p:cNvPr id="199" name="Google Shape;199;p32"/>
          <p:cNvPicPr preferRelativeResize="0"/>
          <p:nvPr/>
        </p:nvPicPr>
        <p:blipFill>
          <a:blip r:embed="rId3">
            <a:alphaModFix/>
          </a:blip>
          <a:stretch>
            <a:fillRect/>
          </a:stretch>
        </p:blipFill>
        <p:spPr>
          <a:xfrm>
            <a:off x="351097" y="802038"/>
            <a:ext cx="3471126" cy="3539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1540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Community detection on random sampled sub-graph</a:t>
            </a:r>
            <a:endParaRPr sz="2500"/>
          </a:p>
        </p:txBody>
      </p:sp>
      <p:sp>
        <p:nvSpPr>
          <p:cNvPr id="205" name="Google Shape;205;p33"/>
          <p:cNvSpPr txBox="1"/>
          <p:nvPr>
            <p:ph idx="1" type="body"/>
          </p:nvPr>
        </p:nvSpPr>
        <p:spPr>
          <a:xfrm>
            <a:off x="4687350" y="777450"/>
            <a:ext cx="4144800" cy="3791400"/>
          </a:xfrm>
          <a:prstGeom prst="rect">
            <a:avLst/>
          </a:prstGeom>
        </p:spPr>
        <p:txBody>
          <a:bodyPr anchorCtr="0" anchor="t" bIns="91425" lIns="91425" spcFirstLastPara="1" rIns="91425" wrap="square" tIns="91425">
            <a:normAutofit fontScale="85000"/>
          </a:bodyPr>
          <a:lstStyle/>
          <a:p>
            <a:pPr indent="0" lvl="0" marL="0" rtl="0" algn="l">
              <a:spcBef>
                <a:spcPts val="1400"/>
              </a:spcBef>
              <a:spcAft>
                <a:spcPts val="0"/>
              </a:spcAft>
              <a:buClr>
                <a:schemeClr val="dk2"/>
              </a:buClr>
              <a:buSzPct val="84615"/>
              <a:buFont typeface="Arial"/>
              <a:buNone/>
            </a:pPr>
            <a:r>
              <a:rPr b="1" lang="en" sz="1300">
                <a:solidFill>
                  <a:schemeClr val="dk2"/>
                </a:solidFill>
                <a:latin typeface="Arial"/>
                <a:ea typeface="Arial"/>
                <a:cs typeface="Arial"/>
                <a:sym typeface="Arial"/>
              </a:rPr>
              <a:t>Community Analysis Results</a:t>
            </a:r>
            <a:endParaRPr b="1" sz="1300">
              <a:solidFill>
                <a:schemeClr val="dk2"/>
              </a:solidFill>
              <a:latin typeface="Arial"/>
              <a:ea typeface="Arial"/>
              <a:cs typeface="Arial"/>
              <a:sym typeface="Arial"/>
            </a:endParaRPr>
          </a:p>
          <a:p>
            <a:pPr indent="-287972" lvl="0" marL="457200" rtl="0" algn="l">
              <a:spcBef>
                <a:spcPts val="1200"/>
              </a:spcBef>
              <a:spcAft>
                <a:spcPts val="0"/>
              </a:spcAft>
              <a:buClr>
                <a:schemeClr val="dk2"/>
              </a:buClr>
              <a:buSzPct val="100000"/>
              <a:buFont typeface="Arial"/>
              <a:buChar char="●"/>
            </a:pPr>
            <a:r>
              <a:rPr b="1" lang="en" sz="1100">
                <a:solidFill>
                  <a:schemeClr val="dk2"/>
                </a:solidFill>
                <a:latin typeface="Arial"/>
                <a:ea typeface="Arial"/>
                <a:cs typeface="Arial"/>
                <a:sym typeface="Arial"/>
              </a:rPr>
              <a:t>Most Influential Community</a:t>
            </a:r>
            <a:r>
              <a:rPr lang="en" sz="1100">
                <a:solidFill>
                  <a:schemeClr val="dk2"/>
                </a:solidFill>
                <a:latin typeface="Arial"/>
                <a:ea typeface="Arial"/>
                <a:cs typeface="Arial"/>
                <a:sym typeface="Arial"/>
              </a:rPr>
              <a:t>: Community 14</a:t>
            </a:r>
            <a:endParaRPr sz="1100">
              <a:solidFill>
                <a:schemeClr val="dk2"/>
              </a:solidFill>
              <a:latin typeface="Arial"/>
              <a:ea typeface="Arial"/>
              <a:cs typeface="Arial"/>
              <a:sym typeface="Arial"/>
            </a:endParaRPr>
          </a:p>
          <a:p>
            <a:pPr indent="-287972" lvl="1" marL="9144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Most Central Node</a:t>
            </a:r>
            <a:r>
              <a:rPr lang="en" sz="1100">
                <a:solidFill>
                  <a:schemeClr val="dk2"/>
                </a:solidFill>
                <a:latin typeface="Arial"/>
                <a:ea typeface="Arial"/>
                <a:cs typeface="Arial"/>
                <a:sym typeface="Arial"/>
              </a:rPr>
              <a:t>: Node 9554 with Centrality: </a:t>
            </a:r>
            <a:r>
              <a:rPr b="1" lang="en" sz="1100">
                <a:solidFill>
                  <a:schemeClr val="dk2"/>
                </a:solidFill>
                <a:latin typeface="Arial"/>
                <a:ea typeface="Arial"/>
                <a:cs typeface="Arial"/>
                <a:sym typeface="Arial"/>
              </a:rPr>
              <a:t>0.0224</a:t>
            </a:r>
            <a:endParaRPr b="1" sz="1100">
              <a:solidFill>
                <a:schemeClr val="dk2"/>
              </a:solidFill>
              <a:latin typeface="Arial"/>
              <a:ea typeface="Arial"/>
              <a:cs typeface="Arial"/>
              <a:sym typeface="Arial"/>
            </a:endParaRPr>
          </a:p>
          <a:p>
            <a:pPr indent="-287972" lvl="1" marL="9144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Average Centrality</a:t>
            </a:r>
            <a:r>
              <a:rPr lang="en" sz="1100">
                <a:solidFill>
                  <a:schemeClr val="dk2"/>
                </a:solidFill>
                <a:latin typeface="Arial"/>
                <a:ea typeface="Arial"/>
                <a:cs typeface="Arial"/>
                <a:sym typeface="Arial"/>
              </a:rPr>
              <a:t>: </a:t>
            </a:r>
            <a:r>
              <a:rPr b="1" lang="en" sz="1100">
                <a:solidFill>
                  <a:schemeClr val="dk2"/>
                </a:solidFill>
                <a:latin typeface="Arial"/>
                <a:ea typeface="Arial"/>
                <a:cs typeface="Arial"/>
                <a:sym typeface="Arial"/>
              </a:rPr>
              <a:t>0.0060</a:t>
            </a:r>
            <a:endParaRPr b="1"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Key Observations</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87972" lvl="1" marL="9144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Top Communities</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87972" lvl="2" marL="13716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Community 1</a:t>
            </a:r>
            <a:r>
              <a:rPr lang="en" sz="1100">
                <a:solidFill>
                  <a:schemeClr val="dk2"/>
                </a:solidFill>
                <a:latin typeface="Arial"/>
                <a:ea typeface="Arial"/>
                <a:cs typeface="Arial"/>
                <a:sym typeface="Arial"/>
              </a:rPr>
              <a:t>: Node 19347 (Centrality: 0.0659)</a:t>
            </a:r>
            <a:endParaRPr sz="1100">
              <a:solidFill>
                <a:schemeClr val="dk2"/>
              </a:solidFill>
              <a:latin typeface="Arial"/>
              <a:ea typeface="Arial"/>
              <a:cs typeface="Arial"/>
              <a:sym typeface="Arial"/>
            </a:endParaRPr>
          </a:p>
          <a:p>
            <a:pPr indent="-287972" lvl="2" marL="13716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Community 2</a:t>
            </a:r>
            <a:r>
              <a:rPr lang="en" sz="1100">
                <a:solidFill>
                  <a:schemeClr val="dk2"/>
                </a:solidFill>
                <a:latin typeface="Arial"/>
                <a:ea typeface="Arial"/>
                <a:cs typeface="Arial"/>
                <a:sym typeface="Arial"/>
              </a:rPr>
              <a:t>: Node 4003 (Centrality: 0.0168)</a:t>
            </a:r>
            <a:endParaRPr sz="1100">
              <a:solidFill>
                <a:schemeClr val="dk2"/>
              </a:solidFill>
              <a:latin typeface="Arial"/>
              <a:ea typeface="Arial"/>
              <a:cs typeface="Arial"/>
              <a:sym typeface="Arial"/>
            </a:endParaRPr>
          </a:p>
          <a:p>
            <a:pPr indent="-287972" lvl="2" marL="13716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Community 10</a:t>
            </a:r>
            <a:r>
              <a:rPr lang="en" sz="1100">
                <a:solidFill>
                  <a:schemeClr val="dk2"/>
                </a:solidFill>
                <a:latin typeface="Arial"/>
                <a:ea typeface="Arial"/>
                <a:cs typeface="Arial"/>
                <a:sym typeface="Arial"/>
              </a:rPr>
              <a:t>: Node 16599 (Centrality: 0.0042)</a:t>
            </a:r>
            <a:endParaRPr sz="1100">
              <a:solidFill>
                <a:schemeClr val="dk2"/>
              </a:solidFill>
              <a:latin typeface="Arial"/>
              <a:ea typeface="Arial"/>
              <a:cs typeface="Arial"/>
              <a:sym typeface="Arial"/>
            </a:endParaRPr>
          </a:p>
          <a:p>
            <a:pPr indent="-287972" lvl="1" marL="9144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Communities with Low Centrality</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87972" lvl="2" marL="1371600" rtl="0" algn="l">
              <a:spcBef>
                <a:spcPts val="0"/>
              </a:spcBef>
              <a:spcAft>
                <a:spcPts val="0"/>
              </a:spcAft>
              <a:buClr>
                <a:schemeClr val="dk2"/>
              </a:buClr>
              <a:buSzPct val="100000"/>
              <a:buFont typeface="Arial"/>
              <a:buChar char="■"/>
            </a:pPr>
            <a:r>
              <a:rPr lang="en" sz="1100">
                <a:solidFill>
                  <a:schemeClr val="dk2"/>
                </a:solidFill>
                <a:latin typeface="Arial"/>
                <a:ea typeface="Arial"/>
                <a:cs typeface="Arial"/>
                <a:sym typeface="Arial"/>
              </a:rPr>
              <a:t>Many communities (e.g., Community 55, 382, 535) feature nodes with lower centrality scores around </a:t>
            </a:r>
            <a:r>
              <a:rPr b="1" lang="en" sz="1100">
                <a:solidFill>
                  <a:schemeClr val="dk2"/>
                </a:solidFill>
                <a:latin typeface="Arial"/>
                <a:ea typeface="Arial"/>
                <a:cs typeface="Arial"/>
                <a:sym typeface="Arial"/>
              </a:rPr>
              <a:t>0.0028 - 0.0056</a:t>
            </a:r>
            <a:r>
              <a:rPr lang="en" sz="1100">
                <a:solidFill>
                  <a:schemeClr val="dk2"/>
                </a:solidFill>
                <a:latin typeface="Arial"/>
                <a:ea typeface="Arial"/>
                <a:cs typeface="Arial"/>
                <a:sym typeface="Arial"/>
              </a:rPr>
              <a:t>, suggesting less influence within the network.</a:t>
            </a:r>
            <a:endParaRPr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b="1" lang="en" sz="1100">
                <a:solidFill>
                  <a:schemeClr val="dk2"/>
                </a:solidFill>
                <a:latin typeface="Arial"/>
                <a:ea typeface="Arial"/>
                <a:cs typeface="Arial"/>
                <a:sym typeface="Arial"/>
              </a:rPr>
              <a:t>Community Structure</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indent="-287972" lvl="1" marL="914400" rtl="0" algn="l">
              <a:spcBef>
                <a:spcPts val="0"/>
              </a:spcBef>
              <a:spcAft>
                <a:spcPts val="0"/>
              </a:spcAft>
              <a:buClr>
                <a:schemeClr val="dk2"/>
              </a:buClr>
              <a:buSzPct val="100000"/>
              <a:buFont typeface="Arial"/>
              <a:buChar char="○"/>
            </a:pPr>
            <a:r>
              <a:rPr lang="en" sz="1100">
                <a:solidFill>
                  <a:schemeClr val="dk2"/>
                </a:solidFill>
                <a:latin typeface="Arial"/>
                <a:ea typeface="Arial"/>
                <a:cs typeface="Arial"/>
                <a:sym typeface="Arial"/>
              </a:rPr>
              <a:t>A mix of </a:t>
            </a:r>
            <a:r>
              <a:rPr b="1" lang="en" sz="1100">
                <a:solidFill>
                  <a:schemeClr val="dk2"/>
                </a:solidFill>
                <a:latin typeface="Arial"/>
                <a:ea typeface="Arial"/>
                <a:cs typeface="Arial"/>
                <a:sym typeface="Arial"/>
              </a:rPr>
              <a:t>highly influential</a:t>
            </a:r>
            <a:r>
              <a:rPr lang="en" sz="1100">
                <a:solidFill>
                  <a:schemeClr val="dk2"/>
                </a:solidFill>
                <a:latin typeface="Arial"/>
                <a:ea typeface="Arial"/>
                <a:cs typeface="Arial"/>
                <a:sym typeface="Arial"/>
              </a:rPr>
              <a:t> nodes in some communities (e.g., Community 1, Community 14) and </a:t>
            </a:r>
            <a:r>
              <a:rPr b="1" lang="en" sz="1100">
                <a:solidFill>
                  <a:schemeClr val="dk2"/>
                </a:solidFill>
                <a:latin typeface="Arial"/>
                <a:ea typeface="Arial"/>
                <a:cs typeface="Arial"/>
                <a:sym typeface="Arial"/>
              </a:rPr>
              <a:t>less influential</a:t>
            </a:r>
            <a:r>
              <a:rPr lang="en" sz="1100">
                <a:solidFill>
                  <a:schemeClr val="dk2"/>
                </a:solidFill>
                <a:latin typeface="Arial"/>
                <a:ea typeface="Arial"/>
                <a:cs typeface="Arial"/>
                <a:sym typeface="Arial"/>
              </a:rPr>
              <a:t> nodes in others.</a:t>
            </a:r>
            <a:endParaRPr sz="1100">
              <a:solidFill>
                <a:schemeClr val="dk2"/>
              </a:solidFill>
              <a:latin typeface="Arial"/>
              <a:ea typeface="Arial"/>
              <a:cs typeface="Arial"/>
              <a:sym typeface="Arial"/>
            </a:endParaRPr>
          </a:p>
          <a:p>
            <a:pPr indent="-287972" lvl="1" marL="914400" rtl="0" algn="l">
              <a:spcBef>
                <a:spcPts val="0"/>
              </a:spcBef>
              <a:spcAft>
                <a:spcPts val="0"/>
              </a:spcAft>
              <a:buClr>
                <a:schemeClr val="dk2"/>
              </a:buClr>
              <a:buSzPct val="100000"/>
              <a:buFont typeface="Arial"/>
              <a:buChar char="○"/>
            </a:pPr>
            <a:r>
              <a:rPr lang="en" sz="1100">
                <a:solidFill>
                  <a:schemeClr val="dk2"/>
                </a:solidFill>
                <a:latin typeface="Arial"/>
                <a:ea typeface="Arial"/>
                <a:cs typeface="Arial"/>
                <a:sym typeface="Arial"/>
              </a:rPr>
              <a:t>Central nodes within communities drive the structure and connectivity of the network.</a:t>
            </a:r>
            <a:endParaRPr sz="1100">
              <a:solidFill>
                <a:schemeClr val="dk2"/>
              </a:solidFill>
              <a:latin typeface="Arial"/>
              <a:ea typeface="Arial"/>
              <a:cs typeface="Arial"/>
              <a:sym typeface="Arial"/>
            </a:endParaRPr>
          </a:p>
          <a:p>
            <a:pPr indent="-287972" lvl="0" marL="457200" rtl="0" algn="l">
              <a:spcBef>
                <a:spcPts val="0"/>
              </a:spcBef>
              <a:spcAft>
                <a:spcPts val="0"/>
              </a:spcAft>
              <a:buClr>
                <a:schemeClr val="dk2"/>
              </a:buClr>
              <a:buSzPct val="100000"/>
              <a:buFont typeface="Arial"/>
              <a:buChar char="●"/>
            </a:pPr>
            <a:r>
              <a:rPr lang="en" sz="1100">
                <a:solidFill>
                  <a:schemeClr val="dk2"/>
                </a:solidFill>
                <a:latin typeface="Arial"/>
                <a:ea typeface="Arial"/>
                <a:cs typeface="Arial"/>
                <a:sym typeface="Arial"/>
              </a:rPr>
              <a:t>The figure illustrates</a:t>
            </a:r>
            <a:r>
              <a:rPr b="1" lang="en" sz="1100">
                <a:solidFill>
                  <a:schemeClr val="dk2"/>
                </a:solidFill>
                <a:latin typeface="Arial"/>
                <a:ea typeface="Arial"/>
                <a:cs typeface="Arial"/>
                <a:sym typeface="Arial"/>
              </a:rPr>
              <a:t> </a:t>
            </a:r>
            <a:r>
              <a:rPr lang="en" sz="1100">
                <a:solidFill>
                  <a:schemeClr val="dk2"/>
                </a:solidFill>
                <a:latin typeface="Arial"/>
                <a:ea typeface="Arial"/>
                <a:cs typeface="Arial"/>
                <a:sym typeface="Arial"/>
              </a:rPr>
              <a:t>communities and their key central nodes.</a:t>
            </a:r>
            <a:endParaRPr sz="1100">
              <a:solidFill>
                <a:schemeClr val="dk2"/>
              </a:solidFill>
              <a:latin typeface="Arial"/>
              <a:ea typeface="Arial"/>
              <a:cs typeface="Arial"/>
              <a:sym typeface="Arial"/>
            </a:endParaRPr>
          </a:p>
        </p:txBody>
      </p:sp>
      <p:pic>
        <p:nvPicPr>
          <p:cNvPr id="206" name="Google Shape;206;p33"/>
          <p:cNvPicPr preferRelativeResize="0"/>
          <p:nvPr/>
        </p:nvPicPr>
        <p:blipFill>
          <a:blip r:embed="rId3">
            <a:alphaModFix/>
          </a:blip>
          <a:stretch>
            <a:fillRect/>
          </a:stretch>
        </p:blipFill>
        <p:spPr>
          <a:xfrm>
            <a:off x="152400" y="929850"/>
            <a:ext cx="4382550" cy="32721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1540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Sub-graph visualizations</a:t>
            </a:r>
            <a:endParaRPr sz="2500"/>
          </a:p>
        </p:txBody>
      </p:sp>
      <p:pic>
        <p:nvPicPr>
          <p:cNvPr id="212" name="Google Shape;212;p34"/>
          <p:cNvPicPr preferRelativeResize="0"/>
          <p:nvPr/>
        </p:nvPicPr>
        <p:blipFill>
          <a:blip r:embed="rId3">
            <a:alphaModFix/>
          </a:blip>
          <a:stretch>
            <a:fillRect/>
          </a:stretch>
        </p:blipFill>
        <p:spPr>
          <a:xfrm>
            <a:off x="152400" y="929850"/>
            <a:ext cx="4633925" cy="3183375"/>
          </a:xfrm>
          <a:prstGeom prst="rect">
            <a:avLst/>
          </a:prstGeom>
          <a:noFill/>
          <a:ln>
            <a:noFill/>
          </a:ln>
        </p:spPr>
      </p:pic>
      <p:pic>
        <p:nvPicPr>
          <p:cNvPr id="213" name="Google Shape;213;p34"/>
          <p:cNvPicPr preferRelativeResize="0"/>
          <p:nvPr/>
        </p:nvPicPr>
        <p:blipFill>
          <a:blip r:embed="rId4">
            <a:alphaModFix/>
          </a:blip>
          <a:stretch>
            <a:fillRect/>
          </a:stretch>
        </p:blipFill>
        <p:spPr>
          <a:xfrm>
            <a:off x="4938725" y="929850"/>
            <a:ext cx="3982900" cy="40612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59025"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p:txBody>
      </p:sp>
      <p:sp>
        <p:nvSpPr>
          <p:cNvPr id="71" name="Google Shape;71;p15"/>
          <p:cNvSpPr txBox="1"/>
          <p:nvPr>
            <p:ph idx="1" type="body"/>
          </p:nvPr>
        </p:nvSpPr>
        <p:spPr>
          <a:xfrm>
            <a:off x="211375" y="1068425"/>
            <a:ext cx="46410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sz="1300">
                <a:solidFill>
                  <a:schemeClr val="dk2"/>
                </a:solidFill>
                <a:latin typeface="Arial"/>
                <a:ea typeface="Arial"/>
                <a:cs typeface="Arial"/>
                <a:sym typeface="Arial"/>
              </a:rPr>
              <a:t>Key Graph Characteristics</a:t>
            </a:r>
            <a:endParaRPr b="1" sz="13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lang="en" sz="1100">
                <a:solidFill>
                  <a:schemeClr val="dk2"/>
                </a:solidFill>
                <a:latin typeface="Arial"/>
                <a:ea typeface="Arial"/>
                <a:cs typeface="Arial"/>
                <a:sym typeface="Arial"/>
              </a:rPr>
              <a:t>Average Degree: On average, each node is connected to 15.22 other nodes, indicating a moderately connected network.</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Char char="●"/>
            </a:pPr>
            <a:r>
              <a:rPr lang="en" sz="1100">
                <a:solidFill>
                  <a:schemeClr val="dk2"/>
                </a:solidFill>
                <a:latin typeface="Arial"/>
                <a:ea typeface="Arial"/>
                <a:cs typeface="Arial"/>
                <a:sym typeface="Arial"/>
              </a:rPr>
              <a:t>Median Degree: The median degree is 7, which suggests that a majority of nodes have relatively few connections, but a small fraction have many more.</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Char char="●"/>
            </a:pPr>
            <a:r>
              <a:rPr lang="en" sz="1100">
                <a:solidFill>
                  <a:schemeClr val="dk2"/>
                </a:solidFill>
                <a:latin typeface="Arial"/>
                <a:ea typeface="Arial"/>
                <a:cs typeface="Arial"/>
                <a:sym typeface="Arial"/>
              </a:rPr>
              <a:t>Average Clustering Coefficient: The average clustering coefficient of 0.3597 indicates that there is a moderate tendency for nodes to cluster together. This shows a reasonable degree of local connectedness within the network.</a:t>
            </a:r>
            <a:endParaRPr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lang="en" sz="1100">
                <a:solidFill>
                  <a:schemeClr val="dk2"/>
                </a:solidFill>
                <a:latin typeface="Arial"/>
                <a:ea typeface="Arial"/>
                <a:cs typeface="Arial"/>
                <a:sym typeface="Arial"/>
              </a:rPr>
              <a:t>Connected Components: The graph is fully connected, meaning there is only one connected component. All nodes are reachable from any other node.</a:t>
            </a:r>
            <a:endParaRPr sz="1100">
              <a:solidFill>
                <a:schemeClr val="dk2"/>
              </a:solidFill>
              <a:latin typeface="Arial"/>
              <a:ea typeface="Arial"/>
              <a:cs typeface="Arial"/>
              <a:sym typeface="Arial"/>
            </a:endParaRPr>
          </a:p>
          <a:p>
            <a:pPr indent="0" lvl="0" marL="0" rtl="0" algn="l">
              <a:spcBef>
                <a:spcPts val="1000"/>
              </a:spcBef>
              <a:spcAft>
                <a:spcPts val="1200"/>
              </a:spcAft>
              <a:buNone/>
            </a:pPr>
            <a:r>
              <a:t/>
            </a:r>
            <a:endParaRPr sz="1250">
              <a:solidFill>
                <a:schemeClr val="dk2"/>
              </a:solidFill>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4964600" y="1359763"/>
            <a:ext cx="3969675" cy="25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2"/>
              </a:buClr>
              <a:buSzPts val="1100"/>
              <a:buFont typeface="Arial"/>
              <a:buAutoNum type="arabicPeriod"/>
            </a:pPr>
            <a:r>
              <a:rPr lang="en" sz="1100">
                <a:solidFill>
                  <a:schemeClr val="dk2"/>
                </a:solidFill>
                <a:latin typeface="Arial"/>
                <a:ea typeface="Arial"/>
                <a:cs typeface="Arial"/>
                <a:sym typeface="Arial"/>
              </a:rPr>
              <a:t>Community Structure:</a:t>
            </a:r>
            <a:endParaRPr sz="1100">
              <a:solidFill>
                <a:schemeClr val="dk2"/>
              </a:solidFill>
              <a:latin typeface="Arial"/>
              <a:ea typeface="Arial"/>
              <a:cs typeface="Arial"/>
              <a:sym typeface="Arial"/>
            </a:endParaRPr>
          </a:p>
          <a:p>
            <a:pPr indent="-298450" lvl="1" marL="914400" rtl="0" algn="l">
              <a:spcBef>
                <a:spcPts val="1000"/>
              </a:spcBef>
              <a:spcAft>
                <a:spcPts val="0"/>
              </a:spcAft>
              <a:buClr>
                <a:schemeClr val="dk2"/>
              </a:buClr>
              <a:buSzPts val="1100"/>
              <a:buFont typeface="Arial"/>
              <a:buAutoNum type="alphaLcPeriod"/>
            </a:pPr>
            <a:r>
              <a:rPr lang="en" sz="1100">
                <a:solidFill>
                  <a:schemeClr val="dk2"/>
                </a:solidFill>
                <a:latin typeface="Arial"/>
                <a:ea typeface="Arial"/>
                <a:cs typeface="Arial"/>
                <a:sym typeface="Arial"/>
              </a:rPr>
              <a:t>How many communities exist in the network, and what are their sizes?</a:t>
            </a:r>
            <a:endParaRPr sz="1100">
              <a:solidFill>
                <a:schemeClr val="dk2"/>
              </a:solidFill>
              <a:latin typeface="Arial"/>
              <a:ea typeface="Arial"/>
              <a:cs typeface="Arial"/>
              <a:sym typeface="Arial"/>
            </a:endParaRPr>
          </a:p>
          <a:p>
            <a:pPr indent="-298450" lvl="1" marL="914400" rtl="0" algn="l">
              <a:spcBef>
                <a:spcPts val="1000"/>
              </a:spcBef>
              <a:spcAft>
                <a:spcPts val="0"/>
              </a:spcAft>
              <a:buClr>
                <a:schemeClr val="dk2"/>
              </a:buClr>
              <a:buSzPts val="1100"/>
              <a:buFont typeface="Arial"/>
              <a:buAutoNum type="alphaLcPeriod"/>
            </a:pPr>
            <a:r>
              <a:rPr lang="en" sz="1100">
                <a:solidFill>
                  <a:schemeClr val="dk2"/>
                </a:solidFill>
                <a:latin typeface="Arial"/>
                <a:ea typeface="Arial"/>
                <a:cs typeface="Arial"/>
                <a:sym typeface="Arial"/>
              </a:rPr>
              <a:t>What are the dominant categories within each community?</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AutoNum type="arabicPeriod"/>
            </a:pPr>
            <a:r>
              <a:rPr lang="en" sz="1100">
                <a:solidFill>
                  <a:schemeClr val="dk2"/>
                </a:solidFill>
                <a:latin typeface="Arial"/>
                <a:ea typeface="Arial"/>
                <a:cs typeface="Arial"/>
                <a:sym typeface="Arial"/>
              </a:rPr>
              <a:t>Influence Distribution:</a:t>
            </a:r>
            <a:endParaRPr sz="1100">
              <a:solidFill>
                <a:schemeClr val="dk2"/>
              </a:solidFill>
              <a:latin typeface="Arial"/>
              <a:ea typeface="Arial"/>
              <a:cs typeface="Arial"/>
              <a:sym typeface="Arial"/>
            </a:endParaRPr>
          </a:p>
          <a:p>
            <a:pPr indent="-298450" lvl="1" marL="914400" rtl="0" algn="l">
              <a:spcBef>
                <a:spcPts val="1000"/>
              </a:spcBef>
              <a:spcAft>
                <a:spcPts val="0"/>
              </a:spcAft>
              <a:buClr>
                <a:schemeClr val="dk2"/>
              </a:buClr>
              <a:buSzPts val="1100"/>
              <a:buFont typeface="Arial"/>
              <a:buAutoNum type="alphaLcPeriod"/>
            </a:pPr>
            <a:r>
              <a:rPr lang="en" sz="1100">
                <a:solidFill>
                  <a:schemeClr val="dk2"/>
                </a:solidFill>
                <a:latin typeface="Arial"/>
                <a:ea typeface="Arial"/>
                <a:cs typeface="Arial"/>
                <a:sym typeface="Arial"/>
              </a:rPr>
              <a:t>Which page is the most influential within the network?</a:t>
            </a:r>
            <a:endParaRPr sz="1100">
              <a:solidFill>
                <a:schemeClr val="dk2"/>
              </a:solidFill>
              <a:latin typeface="Arial"/>
              <a:ea typeface="Arial"/>
              <a:cs typeface="Arial"/>
              <a:sym typeface="Arial"/>
            </a:endParaRPr>
          </a:p>
          <a:p>
            <a:pPr indent="-298450" lvl="1" marL="914400" rtl="0" algn="l">
              <a:spcBef>
                <a:spcPts val="1000"/>
              </a:spcBef>
              <a:spcAft>
                <a:spcPts val="0"/>
              </a:spcAft>
              <a:buClr>
                <a:schemeClr val="dk2"/>
              </a:buClr>
              <a:buSzPts val="1100"/>
              <a:buFont typeface="Arial"/>
              <a:buAutoNum type="alphaLcPeriod"/>
            </a:pPr>
            <a:r>
              <a:rPr lang="en" sz="1100">
                <a:solidFill>
                  <a:schemeClr val="dk2"/>
                </a:solidFill>
                <a:latin typeface="Arial"/>
                <a:ea typeface="Arial"/>
                <a:cs typeface="Arial"/>
                <a:sym typeface="Arial"/>
              </a:rPr>
              <a:t>Which communities exhibit the highest overall influence?</a:t>
            </a:r>
            <a:endParaRPr sz="1100">
              <a:solidFill>
                <a:schemeClr val="dk2"/>
              </a:solidFill>
              <a:latin typeface="Arial"/>
              <a:ea typeface="Arial"/>
              <a:cs typeface="Arial"/>
              <a:sym typeface="Arial"/>
            </a:endParaRPr>
          </a:p>
          <a:p>
            <a:pPr indent="-298450" lvl="0" marL="457200" rtl="0" algn="l">
              <a:spcBef>
                <a:spcPts val="1000"/>
              </a:spcBef>
              <a:spcAft>
                <a:spcPts val="0"/>
              </a:spcAft>
              <a:buClr>
                <a:schemeClr val="dk2"/>
              </a:buClr>
              <a:buSzPts val="1100"/>
              <a:buFont typeface="Arial"/>
              <a:buAutoNum type="arabicPeriod"/>
            </a:pPr>
            <a:r>
              <a:rPr lang="en" sz="1100">
                <a:solidFill>
                  <a:schemeClr val="dk2"/>
                </a:solidFill>
                <a:latin typeface="Arial"/>
                <a:ea typeface="Arial"/>
                <a:cs typeface="Arial"/>
                <a:sym typeface="Arial"/>
              </a:rPr>
              <a:t>Feature-Category Relationship:</a:t>
            </a:r>
            <a:endParaRPr sz="1100">
              <a:solidFill>
                <a:schemeClr val="dk2"/>
              </a:solidFill>
              <a:latin typeface="Arial"/>
              <a:ea typeface="Arial"/>
              <a:cs typeface="Arial"/>
              <a:sym typeface="Arial"/>
            </a:endParaRPr>
          </a:p>
          <a:p>
            <a:pPr indent="-298450" lvl="1" marL="914400" rtl="0" algn="l">
              <a:spcBef>
                <a:spcPts val="1000"/>
              </a:spcBef>
              <a:spcAft>
                <a:spcPts val="1000"/>
              </a:spcAft>
              <a:buClr>
                <a:schemeClr val="dk2"/>
              </a:buClr>
              <a:buSzPts val="1100"/>
              <a:buFont typeface="Arial"/>
              <a:buAutoNum type="alphaLcPeriod"/>
            </a:pPr>
            <a:r>
              <a:rPr lang="en" sz="1100">
                <a:solidFill>
                  <a:schemeClr val="dk2"/>
                </a:solidFill>
                <a:latin typeface="Arial"/>
                <a:ea typeface="Arial"/>
                <a:cs typeface="Arial"/>
                <a:sym typeface="Arial"/>
              </a:rPr>
              <a:t>Are there any significant differences in feature distributions across categories?</a:t>
            </a:r>
            <a:endParaRPr sz="11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Community analysis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100">
                <a:solidFill>
                  <a:srgbClr val="0E0E0E"/>
                </a:solidFill>
                <a:latin typeface="Arial"/>
                <a:ea typeface="Arial"/>
                <a:cs typeface="Arial"/>
                <a:sym typeface="Arial"/>
              </a:rPr>
              <a:t>Questions:</a:t>
            </a:r>
            <a:endParaRPr b="1"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AutoNum type="arabicPeriod"/>
            </a:pPr>
            <a:r>
              <a:rPr lang="en" sz="1100">
                <a:solidFill>
                  <a:srgbClr val="0E0E0E"/>
                </a:solidFill>
                <a:latin typeface="Arial"/>
                <a:ea typeface="Arial"/>
                <a:cs typeface="Arial"/>
                <a:sym typeface="Arial"/>
              </a:rPr>
              <a:t>How many communities can be identified? </a:t>
            </a:r>
            <a:endParaRPr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AutoNum type="arabicPeriod"/>
            </a:pPr>
            <a:r>
              <a:rPr lang="en" sz="1100">
                <a:solidFill>
                  <a:srgbClr val="0E0E0E"/>
                </a:solidFill>
                <a:latin typeface="Arial"/>
                <a:ea typeface="Arial"/>
                <a:cs typeface="Arial"/>
                <a:sym typeface="Arial"/>
              </a:rPr>
              <a:t>What </a:t>
            </a:r>
            <a:r>
              <a:rPr lang="en" sz="1100">
                <a:solidFill>
                  <a:srgbClr val="0E0E0E"/>
                </a:solidFill>
                <a:latin typeface="Arial"/>
                <a:ea typeface="Arial"/>
                <a:cs typeface="Arial"/>
                <a:sym typeface="Arial"/>
              </a:rPr>
              <a:t>is the size of each community, and what are the dominant categories in each community?</a:t>
            </a:r>
            <a:endParaRPr sz="11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0E0E0E"/>
                </a:solidFill>
                <a:latin typeface="Arial"/>
                <a:ea typeface="Arial"/>
                <a:cs typeface="Arial"/>
                <a:sym typeface="Arial"/>
              </a:rPr>
              <a:t>Challenges:</a:t>
            </a:r>
            <a:endParaRPr b="1"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The graph is too large, making direct analysis computationally expensive.</a:t>
            </a:r>
            <a:endParaRPr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After sampling, a significant number of pages in the graph are disconnected.</a:t>
            </a:r>
            <a:endParaRPr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The normal Girvan Newman algorithm tends to produce a large number of single-node communities.</a:t>
            </a:r>
            <a:endParaRPr sz="11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rPr b="1" lang="en" sz="1100">
                <a:solidFill>
                  <a:srgbClr val="0E0E0E"/>
                </a:solidFill>
                <a:latin typeface="Arial"/>
                <a:ea typeface="Arial"/>
                <a:cs typeface="Arial"/>
                <a:sym typeface="Arial"/>
              </a:rPr>
              <a:t>Approach</a:t>
            </a:r>
            <a:r>
              <a:rPr b="1" lang="en" sz="1100">
                <a:solidFill>
                  <a:srgbClr val="0E0E0E"/>
                </a:solidFill>
                <a:latin typeface="Arial"/>
                <a:ea typeface="Arial"/>
                <a:cs typeface="Arial"/>
                <a:sym typeface="Arial"/>
              </a:rPr>
              <a:t>:</a:t>
            </a:r>
            <a:endParaRPr b="1"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Degree-based sampling and cleaning method.</a:t>
            </a:r>
            <a:endParaRPr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Girvan Newman algorithm with minimum number of community nodes.</a:t>
            </a:r>
            <a:endParaRPr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Use silhouette scores as an additional evaluation measure.</a:t>
            </a:r>
            <a:endParaRPr sz="1100">
              <a:solidFill>
                <a:srgbClr val="0E0E0E"/>
              </a:solidFill>
              <a:latin typeface="Arial"/>
              <a:ea typeface="Arial"/>
              <a:cs typeface="Arial"/>
              <a:sym typeface="Arial"/>
            </a:endParaRPr>
          </a:p>
          <a:p>
            <a:pPr indent="-298450" lvl="0" marL="457200" rtl="0" algn="l">
              <a:lnSpc>
                <a:spcPct val="100000"/>
              </a:lnSpc>
              <a:spcBef>
                <a:spcPts val="0"/>
              </a:spcBef>
              <a:spcAft>
                <a:spcPts val="0"/>
              </a:spcAft>
              <a:buClr>
                <a:srgbClr val="0E0E0E"/>
              </a:buClr>
              <a:buSzPts val="1100"/>
              <a:buFont typeface="Arial"/>
              <a:buChar char="●"/>
            </a:pPr>
            <a:r>
              <a:rPr lang="en" sz="1100">
                <a:solidFill>
                  <a:srgbClr val="0E0E0E"/>
                </a:solidFill>
                <a:latin typeface="Arial"/>
                <a:ea typeface="Arial"/>
                <a:cs typeface="Arial"/>
                <a:sym typeface="Arial"/>
              </a:rPr>
              <a:t>Multiple Minimum Community Threshold Experiments.</a:t>
            </a:r>
            <a:endParaRPr sz="11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E0E0E"/>
              </a:solidFill>
              <a:latin typeface="Arial"/>
              <a:ea typeface="Arial"/>
              <a:cs typeface="Arial"/>
              <a:sym typeface="Arial"/>
            </a:endParaRPr>
          </a:p>
          <a:p>
            <a:pPr indent="0" lvl="0" marL="0" rtl="0" algn="l">
              <a:spcBef>
                <a:spcPts val="0"/>
              </a:spcBef>
              <a:spcAft>
                <a:spcPts val="1200"/>
              </a:spcAft>
              <a:buNone/>
            </a:pPr>
            <a:r>
              <a:t/>
            </a: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Degree-based Sampling Method</a:t>
            </a:r>
            <a:endParaRPr/>
          </a:p>
        </p:txBody>
      </p:sp>
      <p:pic>
        <p:nvPicPr>
          <p:cNvPr id="90" name="Google Shape;90;p18"/>
          <p:cNvPicPr preferRelativeResize="0"/>
          <p:nvPr/>
        </p:nvPicPr>
        <p:blipFill>
          <a:blip r:embed="rId3">
            <a:alphaModFix/>
          </a:blip>
          <a:stretch>
            <a:fillRect/>
          </a:stretch>
        </p:blipFill>
        <p:spPr>
          <a:xfrm>
            <a:off x="311700" y="1152475"/>
            <a:ext cx="3640776" cy="2184824"/>
          </a:xfrm>
          <a:prstGeom prst="rect">
            <a:avLst/>
          </a:prstGeom>
          <a:noFill/>
          <a:ln>
            <a:noFill/>
          </a:ln>
        </p:spPr>
      </p:pic>
      <p:pic>
        <p:nvPicPr>
          <p:cNvPr id="91" name="Google Shape;91;p18"/>
          <p:cNvPicPr preferRelativeResize="0"/>
          <p:nvPr/>
        </p:nvPicPr>
        <p:blipFill>
          <a:blip r:embed="rId4">
            <a:alphaModFix/>
          </a:blip>
          <a:stretch>
            <a:fillRect/>
          </a:stretch>
        </p:blipFill>
        <p:spPr>
          <a:xfrm>
            <a:off x="4109275" y="1152475"/>
            <a:ext cx="3640776" cy="2184815"/>
          </a:xfrm>
          <a:prstGeom prst="rect">
            <a:avLst/>
          </a:prstGeom>
          <a:noFill/>
          <a:ln>
            <a:noFill/>
          </a:ln>
        </p:spPr>
      </p:pic>
      <p:sp>
        <p:nvSpPr>
          <p:cNvPr id="92" name="Google Shape;92;p18"/>
          <p:cNvSpPr txBox="1"/>
          <p:nvPr/>
        </p:nvSpPr>
        <p:spPr>
          <a:xfrm>
            <a:off x="962550" y="3510325"/>
            <a:ext cx="21900" cy="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93" name="Google Shape;93;p18"/>
          <p:cNvSpPr txBox="1"/>
          <p:nvPr/>
        </p:nvSpPr>
        <p:spPr>
          <a:xfrm>
            <a:off x="311688" y="3421350"/>
            <a:ext cx="3640800" cy="840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E0E0E"/>
              </a:buClr>
              <a:buSzPts val="1100"/>
              <a:buChar char="●"/>
            </a:pPr>
            <a:r>
              <a:rPr lang="en" sz="1100">
                <a:solidFill>
                  <a:srgbClr val="0E0E0E"/>
                </a:solidFill>
              </a:rPr>
              <a:t>The number of nodes is very large.</a:t>
            </a:r>
            <a:endParaRPr sz="1100">
              <a:solidFill>
                <a:srgbClr val="0E0E0E"/>
              </a:solidFill>
            </a:endParaRPr>
          </a:p>
          <a:p>
            <a:pPr indent="-298450" lvl="0" marL="457200" rtl="0" algn="l">
              <a:spcBef>
                <a:spcPts val="0"/>
              </a:spcBef>
              <a:spcAft>
                <a:spcPts val="0"/>
              </a:spcAft>
              <a:buClr>
                <a:srgbClr val="0E0E0E"/>
              </a:buClr>
              <a:buSzPts val="1100"/>
              <a:buChar char="●"/>
            </a:pPr>
            <a:r>
              <a:rPr lang="en" sz="1100">
                <a:solidFill>
                  <a:srgbClr val="0E0E0E"/>
                </a:solidFill>
              </a:rPr>
              <a:t>The complete data is mainly composed of low-connected pages.</a:t>
            </a:r>
            <a:endParaRPr sz="1100">
              <a:solidFill>
                <a:srgbClr val="0E0E0E"/>
              </a:solidFill>
            </a:endParaRPr>
          </a:p>
          <a:p>
            <a:pPr indent="0" lvl="0" marL="457200" rtl="0" algn="l">
              <a:spcBef>
                <a:spcPts val="0"/>
              </a:spcBef>
              <a:spcAft>
                <a:spcPts val="0"/>
              </a:spcAft>
              <a:buNone/>
            </a:pPr>
            <a:r>
              <a:t/>
            </a:r>
            <a:endParaRPr sz="1100">
              <a:solidFill>
                <a:srgbClr val="0E0E0E"/>
              </a:solidFill>
            </a:endParaRPr>
          </a:p>
          <a:p>
            <a:pPr indent="0" lvl="0" marL="0" rtl="0" algn="l">
              <a:spcBef>
                <a:spcPts val="0"/>
              </a:spcBef>
              <a:spcAft>
                <a:spcPts val="0"/>
              </a:spcAft>
              <a:buNone/>
            </a:pPr>
            <a:r>
              <a:t/>
            </a:r>
            <a:endParaRPr sz="1100">
              <a:solidFill>
                <a:srgbClr val="0E0E0E"/>
              </a:solidFill>
            </a:endParaRPr>
          </a:p>
        </p:txBody>
      </p:sp>
      <p:sp>
        <p:nvSpPr>
          <p:cNvPr id="94" name="Google Shape;94;p18"/>
          <p:cNvSpPr txBox="1"/>
          <p:nvPr/>
        </p:nvSpPr>
        <p:spPr>
          <a:xfrm>
            <a:off x="4109250" y="3421350"/>
            <a:ext cx="3640800" cy="840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0E0E0E"/>
              </a:buClr>
              <a:buSzPts val="1100"/>
              <a:buChar char="●"/>
            </a:pPr>
            <a:r>
              <a:rPr lang="en" sz="1100">
                <a:solidFill>
                  <a:srgbClr val="0E0E0E"/>
                </a:solidFill>
              </a:rPr>
              <a:t>Select the 1.5% node data with the highest number of edges in each category.</a:t>
            </a:r>
            <a:endParaRPr sz="1100">
              <a:solidFill>
                <a:srgbClr val="0E0E0E"/>
              </a:solidFill>
            </a:endParaRPr>
          </a:p>
          <a:p>
            <a:pPr indent="-298450" lvl="0" marL="457200" rtl="0" algn="l">
              <a:spcBef>
                <a:spcPts val="0"/>
              </a:spcBef>
              <a:spcAft>
                <a:spcPts val="0"/>
              </a:spcAft>
              <a:buClr>
                <a:srgbClr val="0E0E0E"/>
              </a:buClr>
              <a:buSzPts val="1100"/>
              <a:buChar char="●"/>
            </a:pPr>
            <a:r>
              <a:rPr lang="en" sz="1100">
                <a:solidFill>
                  <a:srgbClr val="0E0E0E"/>
                </a:solidFill>
              </a:rPr>
              <a:t>Clean up communities with less than 20 nodes.</a:t>
            </a:r>
            <a:endParaRPr sz="1100">
              <a:solidFill>
                <a:srgbClr val="0E0E0E"/>
              </a:solidFill>
            </a:endParaRPr>
          </a:p>
          <a:p>
            <a:pPr indent="-298450" lvl="0" marL="457200" rtl="0" algn="l">
              <a:spcBef>
                <a:spcPts val="0"/>
              </a:spcBef>
              <a:spcAft>
                <a:spcPts val="0"/>
              </a:spcAft>
              <a:buClr>
                <a:srgbClr val="0E0E0E"/>
              </a:buClr>
              <a:buSzPts val="1100"/>
              <a:buChar char="●"/>
            </a:pPr>
            <a:r>
              <a:rPr lang="en" sz="1100">
                <a:solidFill>
                  <a:srgbClr val="0E0E0E"/>
                </a:solidFill>
              </a:rPr>
              <a:t>319 nodes and 3883 edges left.</a:t>
            </a:r>
            <a:endParaRPr sz="1100">
              <a:solidFill>
                <a:srgbClr val="0E0E0E"/>
              </a:solidFill>
            </a:endParaRPr>
          </a:p>
          <a:p>
            <a:pPr indent="0" lvl="0" marL="457200" rtl="0" algn="l">
              <a:spcBef>
                <a:spcPts val="0"/>
              </a:spcBef>
              <a:spcAft>
                <a:spcPts val="0"/>
              </a:spcAft>
              <a:buNone/>
            </a:pPr>
            <a:r>
              <a:t/>
            </a:r>
            <a:endParaRPr sz="1100">
              <a:solidFill>
                <a:srgbClr val="0E0E0E"/>
              </a:solidFill>
            </a:endParaRPr>
          </a:p>
          <a:p>
            <a:pPr indent="0" lvl="0" marL="0" rtl="0" algn="l">
              <a:spcBef>
                <a:spcPts val="0"/>
              </a:spcBef>
              <a:spcAft>
                <a:spcPts val="0"/>
              </a:spcAft>
              <a:buNone/>
            </a:pPr>
            <a:r>
              <a:t/>
            </a:r>
            <a:endParaRPr sz="1100">
              <a:solidFill>
                <a:srgbClr val="0E0E0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Girvan Newman Algorithm</a:t>
            </a:r>
            <a:endParaRPr/>
          </a:p>
        </p:txBody>
      </p:sp>
      <p:pic>
        <p:nvPicPr>
          <p:cNvPr id="100" name="Google Shape;100;p19"/>
          <p:cNvPicPr preferRelativeResize="0"/>
          <p:nvPr/>
        </p:nvPicPr>
        <p:blipFill>
          <a:blip r:embed="rId3">
            <a:alphaModFix/>
          </a:blip>
          <a:stretch>
            <a:fillRect/>
          </a:stretch>
        </p:blipFill>
        <p:spPr>
          <a:xfrm>
            <a:off x="311700" y="971500"/>
            <a:ext cx="5007800" cy="4005250"/>
          </a:xfrm>
          <a:prstGeom prst="rect">
            <a:avLst/>
          </a:prstGeom>
          <a:noFill/>
          <a:ln>
            <a:noFill/>
          </a:ln>
        </p:spPr>
      </p:pic>
      <p:sp>
        <p:nvSpPr>
          <p:cNvPr id="101" name="Google Shape;101;p19"/>
          <p:cNvSpPr txBox="1"/>
          <p:nvPr/>
        </p:nvSpPr>
        <p:spPr>
          <a:xfrm>
            <a:off x="5008400" y="1449663"/>
            <a:ext cx="3518700" cy="3048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Char char="●"/>
            </a:pPr>
            <a:r>
              <a:rPr lang="en" sz="1100">
                <a:solidFill>
                  <a:schemeClr val="dk2"/>
                </a:solidFill>
              </a:rPr>
              <a:t>Set 20 as the threshold of nodes in each community.</a:t>
            </a:r>
            <a:endParaRPr sz="1100">
              <a:solidFill>
                <a:schemeClr val="dk2"/>
              </a:solidFill>
            </a:endParaRPr>
          </a:p>
          <a:p>
            <a:pPr indent="-298450" lvl="0" marL="457200" rtl="0" algn="l">
              <a:spcBef>
                <a:spcPts val="1000"/>
              </a:spcBef>
              <a:spcAft>
                <a:spcPts val="0"/>
              </a:spcAft>
              <a:buClr>
                <a:schemeClr val="dk2"/>
              </a:buClr>
              <a:buSzPts val="1100"/>
              <a:buChar char="●"/>
            </a:pPr>
            <a:r>
              <a:rPr lang="en" sz="1100">
                <a:solidFill>
                  <a:schemeClr val="dk2"/>
                </a:solidFill>
              </a:rPr>
              <a:t>Detect 13 communities in total.</a:t>
            </a:r>
            <a:endParaRPr sz="1100">
              <a:solidFill>
                <a:schemeClr val="dk2"/>
              </a:solidFill>
            </a:endParaRPr>
          </a:p>
          <a:p>
            <a:pPr indent="-298450" lvl="0" marL="457200" rtl="0" algn="l">
              <a:spcBef>
                <a:spcPts val="1000"/>
              </a:spcBef>
              <a:spcAft>
                <a:spcPts val="0"/>
              </a:spcAft>
              <a:buClr>
                <a:schemeClr val="dk2"/>
              </a:buClr>
              <a:buSzPts val="1100"/>
              <a:buChar char="●"/>
            </a:pPr>
            <a:r>
              <a:rPr lang="en" sz="1100">
                <a:solidFill>
                  <a:schemeClr val="dk2"/>
                </a:solidFill>
              </a:rPr>
              <a:t>Government type of pages are the most dominant type in 5 of the communities.</a:t>
            </a:r>
            <a:endParaRPr sz="1100">
              <a:solidFill>
                <a:schemeClr val="dk2"/>
              </a:solidFill>
            </a:endParaRPr>
          </a:p>
          <a:p>
            <a:pPr indent="-298450" lvl="0" marL="457200" rtl="0" algn="l">
              <a:spcBef>
                <a:spcPts val="1000"/>
              </a:spcBef>
              <a:spcAft>
                <a:spcPts val="0"/>
              </a:spcAft>
              <a:buClr>
                <a:schemeClr val="dk2"/>
              </a:buClr>
              <a:buSzPts val="1100"/>
              <a:buChar char="●"/>
            </a:pPr>
            <a:r>
              <a:rPr lang="en" sz="1100">
                <a:solidFill>
                  <a:schemeClr val="dk2"/>
                </a:solidFill>
              </a:rPr>
              <a:t>Company type of pages are the most dominant type in 3 of the communities.</a:t>
            </a:r>
            <a:endParaRPr sz="1100">
              <a:solidFill>
                <a:schemeClr val="dk2"/>
              </a:solidFill>
            </a:endParaRPr>
          </a:p>
          <a:p>
            <a:pPr indent="-298450" lvl="0" marL="457200" rtl="0" algn="l">
              <a:spcBef>
                <a:spcPts val="1000"/>
              </a:spcBef>
              <a:spcAft>
                <a:spcPts val="0"/>
              </a:spcAft>
              <a:buClr>
                <a:schemeClr val="dk2"/>
              </a:buClr>
              <a:buSzPts val="1100"/>
              <a:buChar char="●"/>
            </a:pPr>
            <a:r>
              <a:rPr lang="en" sz="1100">
                <a:solidFill>
                  <a:schemeClr val="dk2"/>
                </a:solidFill>
              </a:rPr>
              <a:t>Politician and TVshow pages dominate in 2 communities each. </a:t>
            </a:r>
            <a:endParaRPr sz="1100">
              <a:solidFill>
                <a:schemeClr val="dk2"/>
              </a:solidFill>
            </a:endParaRPr>
          </a:p>
          <a:p>
            <a:pPr indent="0" lvl="0" marL="0" rtl="0" algn="l">
              <a:spcBef>
                <a:spcPts val="1000"/>
              </a:spcBef>
              <a:spcAft>
                <a:spcPts val="1000"/>
              </a:spcAft>
              <a:buNone/>
            </a:pPr>
            <a:r>
              <a:t/>
            </a:r>
            <a:endParaRPr sz="11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etrics</a:t>
            </a:r>
            <a:endParaRPr/>
          </a:p>
        </p:txBody>
      </p:sp>
      <p:pic>
        <p:nvPicPr>
          <p:cNvPr id="107" name="Google Shape;107;p20"/>
          <p:cNvPicPr preferRelativeResize="0"/>
          <p:nvPr/>
        </p:nvPicPr>
        <p:blipFill>
          <a:blip r:embed="rId3">
            <a:alphaModFix/>
          </a:blip>
          <a:stretch>
            <a:fillRect/>
          </a:stretch>
        </p:blipFill>
        <p:spPr>
          <a:xfrm>
            <a:off x="311700" y="895288"/>
            <a:ext cx="3706348" cy="2779776"/>
          </a:xfrm>
          <a:prstGeom prst="rect">
            <a:avLst/>
          </a:prstGeom>
          <a:noFill/>
          <a:ln>
            <a:noFill/>
          </a:ln>
        </p:spPr>
      </p:pic>
      <p:pic>
        <p:nvPicPr>
          <p:cNvPr id="108" name="Google Shape;108;p20"/>
          <p:cNvPicPr preferRelativeResize="0"/>
          <p:nvPr/>
        </p:nvPicPr>
        <p:blipFill>
          <a:blip r:embed="rId4">
            <a:alphaModFix/>
          </a:blip>
          <a:stretch>
            <a:fillRect/>
          </a:stretch>
        </p:blipFill>
        <p:spPr>
          <a:xfrm>
            <a:off x="4305825" y="895300"/>
            <a:ext cx="3706348" cy="2779768"/>
          </a:xfrm>
          <a:prstGeom prst="rect">
            <a:avLst/>
          </a:prstGeom>
          <a:noFill/>
          <a:ln>
            <a:noFill/>
          </a:ln>
        </p:spPr>
      </p:pic>
      <p:sp>
        <p:nvSpPr>
          <p:cNvPr id="109" name="Google Shape;109;p20"/>
          <p:cNvSpPr/>
          <p:nvPr/>
        </p:nvSpPr>
        <p:spPr>
          <a:xfrm>
            <a:off x="3235800" y="1432350"/>
            <a:ext cx="87600" cy="822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10" name="Google Shape;110;p20"/>
          <p:cNvSpPr/>
          <p:nvPr/>
        </p:nvSpPr>
        <p:spPr>
          <a:xfrm>
            <a:off x="7237575" y="1547450"/>
            <a:ext cx="87600" cy="822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11" name="Google Shape;111;p20"/>
          <p:cNvSpPr txBox="1"/>
          <p:nvPr/>
        </p:nvSpPr>
        <p:spPr>
          <a:xfrm>
            <a:off x="250275" y="3576375"/>
            <a:ext cx="3879300" cy="1442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Char char="●"/>
            </a:pPr>
            <a:r>
              <a:rPr lang="en" sz="1100">
                <a:solidFill>
                  <a:schemeClr val="dk2"/>
                </a:solidFill>
              </a:rPr>
              <a:t>The results show that when the minimum number of community nodes is set to 20, the optimal modularity </a:t>
            </a:r>
            <a:r>
              <a:rPr lang="en" sz="1100">
                <a:solidFill>
                  <a:schemeClr val="dk2"/>
                </a:solidFill>
              </a:rPr>
              <a:t>(red triangle) </a:t>
            </a:r>
            <a:r>
              <a:rPr lang="en" sz="1100">
                <a:solidFill>
                  <a:schemeClr val="dk2"/>
                </a:solidFill>
              </a:rPr>
              <a:t>is 0.92. </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When the minimum number restriction is lifted, the modularity value is still increasing.</a:t>
            </a:r>
            <a:endParaRPr sz="1100">
              <a:solidFill>
                <a:schemeClr val="dk2"/>
              </a:solidFill>
            </a:endParaRPr>
          </a:p>
        </p:txBody>
      </p:sp>
      <p:sp>
        <p:nvSpPr>
          <p:cNvPr id="112" name="Google Shape;112;p20"/>
          <p:cNvSpPr txBox="1"/>
          <p:nvPr/>
        </p:nvSpPr>
        <p:spPr>
          <a:xfrm>
            <a:off x="4219350" y="3576375"/>
            <a:ext cx="3879300" cy="1442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Char char="●"/>
            </a:pPr>
            <a:r>
              <a:rPr lang="en" sz="1100">
                <a:solidFill>
                  <a:schemeClr val="dk2"/>
                </a:solidFill>
              </a:rPr>
              <a:t>The best silhouette </a:t>
            </a:r>
            <a:r>
              <a:rPr lang="en" sz="1100">
                <a:solidFill>
                  <a:schemeClr val="dk2"/>
                </a:solidFill>
              </a:rPr>
              <a:t>(green square) </a:t>
            </a:r>
            <a:r>
              <a:rPr lang="en" sz="1100">
                <a:solidFill>
                  <a:schemeClr val="dk2"/>
                </a:solidFill>
              </a:rPr>
              <a:t>appears when only a small amount of edges are removed.</a:t>
            </a:r>
            <a:endParaRPr sz="1100">
              <a:solidFill>
                <a:schemeClr val="dk2"/>
              </a:solidFill>
            </a:endParaRPr>
          </a:p>
          <a:p>
            <a:pPr indent="-298450" lvl="0" marL="457200" rtl="0" algn="l">
              <a:spcBef>
                <a:spcPts val="0"/>
              </a:spcBef>
              <a:spcAft>
                <a:spcPts val="0"/>
              </a:spcAft>
              <a:buClr>
                <a:schemeClr val="dk2"/>
              </a:buClr>
              <a:buSzPts val="1100"/>
              <a:buChar char="●"/>
            </a:pPr>
            <a:r>
              <a:rPr lang="en" sz="1100">
                <a:solidFill>
                  <a:schemeClr val="dk2"/>
                </a:solidFill>
              </a:rPr>
              <a:t>The silhouette score plummeted after the minimum community restriction was lifted.</a:t>
            </a:r>
            <a:endParaRPr sz="1100">
              <a:solidFill>
                <a:schemeClr val="dk2"/>
              </a:solidFill>
            </a:endParaRPr>
          </a:p>
          <a:p>
            <a:pPr indent="0" lvl="0" marL="457200" rtl="0" algn="l">
              <a:spcBef>
                <a:spcPts val="0"/>
              </a:spcBef>
              <a:spcAft>
                <a:spcPts val="0"/>
              </a:spcAft>
              <a:buNone/>
            </a:pPr>
            <a:r>
              <a:t/>
            </a:r>
            <a:endParaRPr sz="1100">
              <a:solidFill>
                <a:schemeClr val="dk2"/>
              </a:solidFill>
            </a:endParaRPr>
          </a:p>
        </p:txBody>
      </p:sp>
      <p:sp>
        <p:nvSpPr>
          <p:cNvPr id="113" name="Google Shape;113;p20"/>
          <p:cNvSpPr/>
          <p:nvPr/>
        </p:nvSpPr>
        <p:spPr>
          <a:xfrm>
            <a:off x="5133075" y="1278825"/>
            <a:ext cx="87600" cy="8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14" name="Google Shape;114;p20"/>
          <p:cNvSpPr/>
          <p:nvPr/>
        </p:nvSpPr>
        <p:spPr>
          <a:xfrm>
            <a:off x="1129000" y="2056350"/>
            <a:ext cx="87600" cy="8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influence among Facebook gages</a:t>
            </a:r>
            <a:endParaRPr/>
          </a:p>
        </p:txBody>
      </p:sp>
      <p:sp>
        <p:nvSpPr>
          <p:cNvPr id="120" name="Google Shape;120;p21"/>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2"/>
                </a:solidFill>
                <a:latin typeface="Arial"/>
                <a:ea typeface="Arial"/>
                <a:cs typeface="Arial"/>
                <a:sym typeface="Arial"/>
              </a:rPr>
              <a:t>Questions:</a:t>
            </a:r>
            <a:endParaRPr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AutoNum type="arabicPeriod"/>
            </a:pPr>
            <a:r>
              <a:rPr lang="en" sz="1100">
                <a:solidFill>
                  <a:schemeClr val="dk2"/>
                </a:solidFill>
                <a:latin typeface="Arial"/>
                <a:ea typeface="Arial"/>
                <a:cs typeface="Arial"/>
                <a:sym typeface="Arial"/>
              </a:rPr>
              <a:t>Which community demonstrates the greatest overall influence?</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AutoNum type="arabicPeriod"/>
            </a:pPr>
            <a:r>
              <a:rPr lang="en" sz="1100">
                <a:solidFill>
                  <a:schemeClr val="dk2"/>
                </a:solidFill>
                <a:latin typeface="Arial"/>
                <a:ea typeface="Arial"/>
                <a:cs typeface="Arial"/>
                <a:sym typeface="Arial"/>
              </a:rPr>
              <a:t>What are the most influential pages in each community?</a:t>
            </a:r>
            <a:endParaRPr sz="1100">
              <a:solidFill>
                <a:schemeClr val="dk2"/>
              </a:solidFill>
              <a:latin typeface="Arial"/>
              <a:ea typeface="Arial"/>
              <a:cs typeface="Arial"/>
              <a:sym typeface="Arial"/>
            </a:endParaRPr>
          </a:p>
          <a:p>
            <a:pPr indent="0" lvl="0" marL="0" marR="0" rtl="0" algn="l">
              <a:lnSpc>
                <a:spcPct val="115000"/>
              </a:lnSpc>
              <a:spcBef>
                <a:spcPts val="1200"/>
              </a:spcBef>
              <a:spcAft>
                <a:spcPts val="0"/>
              </a:spcAft>
              <a:buNone/>
            </a:pPr>
            <a:r>
              <a:rPr b="1" lang="en" sz="1100">
                <a:solidFill>
                  <a:schemeClr val="dk2"/>
                </a:solidFill>
                <a:latin typeface="Arial"/>
                <a:ea typeface="Arial"/>
                <a:cs typeface="Arial"/>
                <a:sym typeface="Arial"/>
              </a:rPr>
              <a:t>Challenges Faced:</a:t>
            </a:r>
            <a:endParaRPr b="1" sz="1100">
              <a:solidFill>
                <a:schemeClr val="dk2"/>
              </a:solidFill>
              <a:latin typeface="Arial"/>
              <a:ea typeface="Arial"/>
              <a:cs typeface="Arial"/>
              <a:sym typeface="Arial"/>
            </a:endParaRPr>
          </a:p>
          <a:p>
            <a:pPr indent="-298450" lvl="0" marL="457200" marR="0" rtl="0" algn="l">
              <a:lnSpc>
                <a:spcPct val="115000"/>
              </a:lnSpc>
              <a:spcBef>
                <a:spcPts val="1200"/>
              </a:spcBef>
              <a:spcAft>
                <a:spcPts val="0"/>
              </a:spcAft>
              <a:buClr>
                <a:schemeClr val="dk2"/>
              </a:buClr>
              <a:buSzPts val="1100"/>
              <a:buFont typeface="Arial"/>
              <a:buChar char="●"/>
            </a:pPr>
            <a:r>
              <a:rPr lang="en" sz="1100">
                <a:solidFill>
                  <a:schemeClr val="dk2"/>
                </a:solidFill>
                <a:latin typeface="Arial"/>
                <a:ea typeface="Arial"/>
                <a:cs typeface="Arial"/>
                <a:sym typeface="Arial"/>
              </a:rPr>
              <a:t>The graph is very large and computationally expensive to process.</a:t>
            </a:r>
            <a:endParaRPr sz="1100">
              <a:solidFill>
                <a:schemeClr val="dk2"/>
              </a:solidFill>
              <a:latin typeface="Arial"/>
              <a:ea typeface="Arial"/>
              <a:cs typeface="Arial"/>
              <a:sym typeface="Arial"/>
            </a:endParaRPr>
          </a:p>
          <a:p>
            <a:pPr indent="-298450" lvl="0" marL="457200" marR="0" rtl="0" algn="l">
              <a:lnSpc>
                <a:spcPct val="11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Initial attempts at community detection and clustering took significant time and yielded unclear results.</a:t>
            </a:r>
            <a:endParaRPr sz="1100">
              <a:solidFill>
                <a:schemeClr val="dk2"/>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solidFill>
                  <a:schemeClr val="dk2"/>
                </a:solidFill>
                <a:latin typeface="Arial"/>
                <a:ea typeface="Arial"/>
                <a:cs typeface="Arial"/>
                <a:sym typeface="Arial"/>
              </a:rPr>
              <a:t>Approach:</a:t>
            </a:r>
            <a:endParaRPr b="1" sz="1100">
              <a:solidFill>
                <a:schemeClr val="dk2"/>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lang="en" sz="1100">
                <a:solidFill>
                  <a:schemeClr val="dk2"/>
                </a:solidFill>
                <a:latin typeface="Arial"/>
                <a:ea typeface="Arial"/>
                <a:cs typeface="Arial"/>
                <a:sym typeface="Arial"/>
              </a:rPr>
              <a:t>Tried community detection on the entire graph, but had to quit (time-intensive).</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Used spectral clustering on full graph (n_clusters = 5).</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Performed random sampling of smaller graphs (2,000 and 10,000 nodes) for detailed analysis.</a:t>
            </a:r>
            <a:endParaRPr sz="11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Used community </a:t>
            </a:r>
            <a:r>
              <a:rPr lang="en" sz="1100">
                <a:solidFill>
                  <a:schemeClr val="dk2"/>
                </a:solidFill>
                <a:latin typeface="Arial"/>
                <a:ea typeface="Arial"/>
                <a:cs typeface="Arial"/>
                <a:sym typeface="Arial"/>
              </a:rPr>
              <a:t>analysis</a:t>
            </a:r>
            <a:r>
              <a:rPr lang="en" sz="1100">
                <a:solidFill>
                  <a:schemeClr val="dk2"/>
                </a:solidFill>
                <a:latin typeface="Arial"/>
                <a:ea typeface="Arial"/>
                <a:cs typeface="Arial"/>
                <a:sym typeface="Arial"/>
              </a:rPr>
              <a:t> and Spectral clustering.</a:t>
            </a:r>
            <a:endParaRPr sz="1100">
              <a:solidFill>
                <a:schemeClr val="dk2"/>
              </a:solidFill>
              <a:latin typeface="Arial"/>
              <a:ea typeface="Arial"/>
              <a:cs typeface="Arial"/>
              <a:sym typeface="Arial"/>
            </a:endParaRPr>
          </a:p>
          <a:p>
            <a:pPr indent="0" lvl="0" marL="0" marR="0" rtl="0" algn="l">
              <a:lnSpc>
                <a:spcPct val="115000"/>
              </a:lnSpc>
              <a:spcBef>
                <a:spcPts val="1200"/>
              </a:spcBef>
              <a:spcAft>
                <a:spcPts val="1200"/>
              </a:spcAft>
              <a:buNone/>
            </a:pPr>
            <a:r>
              <a:t/>
            </a:r>
            <a:endParaRPr sz="110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