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ExtraBold"/>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gey1iyRQG9mUm9+i4C6tZrmaQH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E38628-235C-4902-9D11-6BBD4C20AD0C}">
  <a:tblStyle styleId="{92E38628-235C-4902-9D11-6BBD4C20AD0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ExtraBold-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ExtraBold-bold.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8c062590e3_0_22:notes"/>
          <p:cNvSpPr txBox="1"/>
          <p:nvPr>
            <p:ph idx="1" type="body"/>
          </p:nvPr>
        </p:nvSpPr>
        <p:spPr>
          <a:xfrm>
            <a:off x="686590" y="4344026"/>
            <a:ext cx="54864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g18c062590e3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ac6ba8a8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9ac6ba8a81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47" name="Google Shape;147;g19ac6ba8a81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1aac1f6c9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91aac1f6c9_0_86: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58" name="Google Shape;158;g191aac1f6c9_0_86: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70" name="Google Shape;170;p1: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c062590e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g18c062590e3_0_3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58" name="Google Shape;58;g18c062590e3_0_3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1aac1f6c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g191aac1f6c9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69" name="Google Shape;69;g191aac1f6c9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1aac1f6c9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191aac1f6c9_0_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80" name="Google Shape;80;g191aac1f6c9_0_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1aac1f6c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191aac1f6c9_0_1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91" name="Google Shape;91;g191aac1f6c9_0_1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1aac1f6c9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191aac1f6c9_0_2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01" name="Google Shape;101;g191aac1f6c9_0_2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1aac1f6c9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91aac1f6c9_0_3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12" name="Google Shape;112;g191aac1f6c9_0_3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1aac1f6c9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91aac1f6c9_0_4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23" name="Google Shape;123;g191aac1f6c9_0_4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1aac1f6c9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191aac1f6c9_0_59: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a:p>
        </p:txBody>
      </p:sp>
      <p:sp>
        <p:nvSpPr>
          <p:cNvPr id="135" name="Google Shape;135;g191aac1f6c9_0_59: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6" name="Google Shape;4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2" name="Google Shape;4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ieeexplore.ieee.org/document/8243198" TargetMode="External"/><Relationship Id="rId5" Type="http://schemas.openxmlformats.org/officeDocument/2006/relationships/hyperlink" Target="https://ieeexplore.ieee.org/document/7009997" TargetMode="External"/><Relationship Id="rId6" Type="http://schemas.openxmlformats.org/officeDocument/2006/relationships/hyperlink" Target="https://ieeexplore.ieee.org/author/37089173851" TargetMode="External"/><Relationship Id="rId7" Type="http://schemas.openxmlformats.org/officeDocument/2006/relationships/hyperlink" Target="https://www.sciencedirect.com/science/article/pii/S0031320310004619?casa_token=PSu-kIQ2pmYAAAAA:1edwwSfGr3RavAvTXzsocY9M8TWf4QgGqnGquTs2qdGTBjPYtBPYzoEPSsn0X-Q50BsRLD_X-o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ieeexplore.ieee.org/xpl/conhome/6596204/proceeding" TargetMode="External"/><Relationship Id="rId5" Type="http://schemas.openxmlformats.org/officeDocument/2006/relationships/hyperlink" Target="https://ieeexplore.ieee.org/xpl/conhome/8270695/proceeding" TargetMode="External"/><Relationship Id="rId6" Type="http://schemas.openxmlformats.org/officeDocument/2006/relationships/hyperlink" Target="https://ieeexplore.ieee.org/xpl/conhome/9404368/procee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ieeexplore.ieee.org/xpl/RecentIssue.jsp?punumber=5165369" TargetMode="External"/><Relationship Id="rId5" Type="http://schemas.openxmlformats.org/officeDocument/2006/relationships/hyperlink" Target="https://ieeexplore.ieee.org/xpl/conhome/9621302/proceeding" TargetMode="External"/><Relationship Id="rId6" Type="http://schemas.openxmlformats.org/officeDocument/2006/relationships/hyperlink" Target="https://ieeexplore.ieee.org/xpl/conhome/8125643/procee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18c062590e3_0_22"/>
          <p:cNvSpPr/>
          <p:nvPr/>
        </p:nvSpPr>
        <p:spPr>
          <a:xfrm>
            <a:off x="1534250" y="320775"/>
            <a:ext cx="5943600" cy="1042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rPr b="1" i="0" lang="en" sz="1800" u="none" cap="none" strike="noStrike">
                <a:solidFill>
                  <a:schemeClr val="dk1"/>
                </a:solidFill>
                <a:latin typeface="Arial"/>
                <a:ea typeface="Arial"/>
                <a:cs typeface="Arial"/>
                <a:sym typeface="Arial"/>
              </a:rPr>
              <a:t>UE20CS302 – Machine Intelligence</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200"/>
              <a:buFont typeface="Arial"/>
              <a:buNone/>
            </a:pPr>
            <a:r>
              <a:rPr b="1" i="0" lang="en" sz="1800" u="none" cap="none" strike="noStrike">
                <a:solidFill>
                  <a:schemeClr val="dk1"/>
                </a:solidFill>
                <a:latin typeface="Arial"/>
                <a:ea typeface="Arial"/>
                <a:cs typeface="Arial"/>
                <a:sym typeface="Arial"/>
              </a:rPr>
              <a:t>Mini Project</a:t>
            </a:r>
            <a:endParaRPr b="1" i="0" sz="1800" u="none" cap="none" strike="noStrike">
              <a:solidFill>
                <a:schemeClr val="dk1"/>
              </a:solidFill>
              <a:latin typeface="Arial"/>
              <a:ea typeface="Arial"/>
              <a:cs typeface="Arial"/>
              <a:sym typeface="Arial"/>
            </a:endParaRPr>
          </a:p>
          <a:p>
            <a:pPr indent="-254000" lvl="0" marL="254000" marR="0" rtl="0" algn="r">
              <a:lnSpc>
                <a:spcPct val="100000"/>
              </a:lnSpc>
              <a:spcBef>
                <a:spcPts val="0"/>
              </a:spcBef>
              <a:spcAft>
                <a:spcPts val="0"/>
              </a:spcAft>
              <a:buClr>
                <a:srgbClr val="000000"/>
              </a:buClr>
              <a:buSzPts val="2100"/>
              <a:buFont typeface="Arial"/>
              <a:buNone/>
            </a:pPr>
            <a:r>
              <a:t/>
            </a:r>
            <a:endParaRPr b="1" i="0" sz="3100" u="none" cap="none" strike="noStrike">
              <a:solidFill>
                <a:schemeClr val="dk1"/>
              </a:solidFill>
              <a:latin typeface="Trebuchet MS"/>
              <a:ea typeface="Trebuchet MS"/>
              <a:cs typeface="Trebuchet MS"/>
              <a:sym typeface="Trebuchet MS"/>
            </a:endParaRPr>
          </a:p>
        </p:txBody>
      </p:sp>
      <p:sp>
        <p:nvSpPr>
          <p:cNvPr id="52" name="Google Shape;52;g18c062590e3_0_22"/>
          <p:cNvSpPr txBox="1"/>
          <p:nvPr/>
        </p:nvSpPr>
        <p:spPr>
          <a:xfrm>
            <a:off x="1018750" y="1612900"/>
            <a:ext cx="7366500" cy="1229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4800"/>
              <a:buFont typeface="Arial"/>
              <a:buNone/>
            </a:pPr>
            <a:r>
              <a:rPr b="1" i="0" lang="en" sz="3400" u="none" cap="none" strike="noStrike">
                <a:solidFill>
                  <a:srgbClr val="351C75"/>
                </a:solidFill>
                <a:latin typeface="Montserrat ExtraBold"/>
                <a:ea typeface="Montserrat ExtraBold"/>
                <a:cs typeface="Montserrat ExtraBold"/>
                <a:sym typeface="Montserrat ExtraBold"/>
              </a:rPr>
              <a:t>SPEECH EMOTION RECOGNITION</a:t>
            </a:r>
            <a:endParaRPr b="1" i="0" sz="3400" u="none" cap="none" strike="noStrike">
              <a:solidFill>
                <a:srgbClr val="351C75"/>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Team No: 15							Project Team  :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Project Guide : Dr. Alpha Vijayan			1. Sehag A		             PES2UG20CS457</a:t>
            </a:r>
            <a:endParaRPr b="0" i="0" sz="1400" u="none" cap="none" strike="noStrike">
              <a:solidFill>
                <a:schemeClr val="dk1"/>
              </a:solidFill>
              <a:latin typeface="Calibri"/>
              <a:ea typeface="Calibri"/>
              <a:cs typeface="Calibri"/>
              <a:sym typeface="Calibri"/>
            </a:endParaRPr>
          </a:p>
          <a:p>
            <a:pPr indent="457200" lvl="0" marL="274320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2. Setti Durga Poojitha	  PES2UG20CS458</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0" i="0" lang="en" sz="1400" u="none" cap="none" strike="noStrike">
                <a:solidFill>
                  <a:schemeClr val="dk1"/>
                </a:solidFill>
                <a:latin typeface="Calibri"/>
                <a:ea typeface="Calibri"/>
                <a:cs typeface="Calibri"/>
                <a:sym typeface="Calibri"/>
              </a:rPr>
              <a:t> 							            3. Shreyas Sai Raman    	  PES2UG20CS461                  			</a:t>
            </a:r>
            <a:r>
              <a:rPr b="0" i="0" lang="en" sz="1400" u="none" cap="none" strike="noStrike">
                <a:solidFill>
                  <a:srgbClr val="000000"/>
                </a:solidFill>
                <a:latin typeface="Arial"/>
                <a:ea typeface="Arial"/>
                <a:cs typeface="Arial"/>
                <a:sym typeface="Arial"/>
              </a:rPr>
              <a:t>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1400" u="none" cap="none" strike="noStrike">
              <a:solidFill>
                <a:srgbClr val="FFD9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pic>
        <p:nvPicPr>
          <p:cNvPr id="53" name="Google Shape;53;g18c062590e3_0_22"/>
          <p:cNvPicPr preferRelativeResize="0"/>
          <p:nvPr/>
        </p:nvPicPr>
        <p:blipFill rotWithShape="1">
          <a:blip r:embed="rId3">
            <a:alphaModFix/>
          </a:blip>
          <a:srcRect b="0" l="0" r="0" t="0"/>
          <a:stretch/>
        </p:blipFill>
        <p:spPr>
          <a:xfrm>
            <a:off x="137025" y="92708"/>
            <a:ext cx="1476375" cy="685800"/>
          </a:xfrm>
          <a:prstGeom prst="rect">
            <a:avLst/>
          </a:prstGeom>
          <a:noFill/>
          <a:ln>
            <a:noFill/>
          </a:ln>
        </p:spPr>
      </p:pic>
      <p:sp>
        <p:nvSpPr>
          <p:cNvPr id="54" name="Google Shape;54;g18c062590e3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9ac6ba8a81_0_0"/>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0" name="Google Shape;150;g19ac6ba8a81_0_0"/>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Arial"/>
                <a:ea typeface="Arial"/>
                <a:cs typeface="Arial"/>
                <a:sym typeface="Arial"/>
              </a:rPr>
              <a:t>As our model has given pretty good accuracy,LSTM model can be used to implement speech-emotion recognition in the future.</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Arial"/>
                <a:ea typeface="Arial"/>
                <a:cs typeface="Arial"/>
                <a:sym typeface="Arial"/>
              </a:rPr>
              <a:t>This speech-emotion recognition technique can be used in many areas such as:</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Arial"/>
                <a:ea typeface="Arial"/>
                <a:cs typeface="Arial"/>
                <a:sym typeface="Arial"/>
              </a:rPr>
              <a:t> Evaluating candidates applying for managerial positions by analyzing their responses during audio or video interviews.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Arial"/>
                <a:ea typeface="Arial"/>
                <a:cs typeface="Arial"/>
                <a:sym typeface="Arial"/>
              </a:rPr>
              <a:t> On the other hand, SER can help evaluate the performance of existing employees – especially in the call-center industry where an improper conversation with a customer can be disastrous for the company’s image.</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Arial"/>
                <a:ea typeface="Arial"/>
                <a:cs typeface="Arial"/>
                <a:sym typeface="Arial"/>
              </a:rPr>
              <a:t>It can be implemented in suicidal helplines</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228600" lvl="0" marL="457200" marR="0" rtl="0" algn="just">
              <a:lnSpc>
                <a:spcPct val="10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51" name="Google Shape;151;g19ac6ba8a81_0_0"/>
          <p:cNvSpPr txBox="1"/>
          <p:nvPr/>
        </p:nvSpPr>
        <p:spPr>
          <a:xfrm>
            <a:off x="4325925" y="784725"/>
            <a:ext cx="40134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Conclusion</a:t>
            </a:r>
            <a:endParaRPr b="0" i="0" sz="1800" u="none" cap="none" strike="noStrike">
              <a:solidFill>
                <a:srgbClr val="FF0000"/>
              </a:solidFill>
              <a:latin typeface="Trebuchet MS"/>
              <a:ea typeface="Trebuchet MS"/>
              <a:cs typeface="Trebuchet MS"/>
              <a:sym typeface="Trebuchet MS"/>
            </a:endParaRPr>
          </a:p>
        </p:txBody>
      </p:sp>
      <p:pic>
        <p:nvPicPr>
          <p:cNvPr id="152" name="Google Shape;152;g19ac6ba8a81_0_0"/>
          <p:cNvPicPr preferRelativeResize="0"/>
          <p:nvPr/>
        </p:nvPicPr>
        <p:blipFill rotWithShape="1">
          <a:blip r:embed="rId3">
            <a:alphaModFix/>
          </a:blip>
          <a:srcRect b="0" l="0" r="0" t="0"/>
          <a:stretch/>
        </p:blipFill>
        <p:spPr>
          <a:xfrm>
            <a:off x="122837" y="98930"/>
            <a:ext cx="1476375" cy="685800"/>
          </a:xfrm>
          <a:prstGeom prst="rect">
            <a:avLst/>
          </a:prstGeom>
          <a:noFill/>
          <a:ln>
            <a:noFill/>
          </a:ln>
        </p:spPr>
      </p:pic>
      <p:sp>
        <p:nvSpPr>
          <p:cNvPr id="153" name="Google Shape;153;g19ac6ba8a81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54" name="Google Shape;154;g19ac6ba8a81_0_0"/>
          <p:cNvSpPr txBox="1"/>
          <p:nvPr/>
        </p:nvSpPr>
        <p:spPr>
          <a:xfrm>
            <a:off x="122825" y="79840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91aac1f6c9_0_86"/>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1" name="Google Shape;161;g191aac1f6c9_0_86"/>
          <p:cNvSpPr txBox="1"/>
          <p:nvPr/>
        </p:nvSpPr>
        <p:spPr>
          <a:xfrm>
            <a:off x="380250" y="1259725"/>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sp>
        <p:nvSpPr>
          <p:cNvPr id="162" name="Google Shape;162;g191aac1f6c9_0_86"/>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61976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References</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63" name="Google Shape;163;g191aac1f6c9_0_86"/>
          <p:cNvPicPr preferRelativeResize="0"/>
          <p:nvPr/>
        </p:nvPicPr>
        <p:blipFill rotWithShape="1">
          <a:blip r:embed="rId3">
            <a:alphaModFix/>
          </a:blip>
          <a:srcRect b="0" l="0" r="0" t="0"/>
          <a:stretch/>
        </p:blipFill>
        <p:spPr>
          <a:xfrm>
            <a:off x="122833" y="109050"/>
            <a:ext cx="1476375" cy="685800"/>
          </a:xfrm>
          <a:prstGeom prst="rect">
            <a:avLst/>
          </a:prstGeom>
          <a:noFill/>
          <a:ln>
            <a:noFill/>
          </a:ln>
        </p:spPr>
      </p:pic>
      <p:sp>
        <p:nvSpPr>
          <p:cNvPr id="164" name="Google Shape;164;g191aac1f6c9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65" name="Google Shape;165;g191aac1f6c9_0_86"/>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66" name="Google Shape;166;g191aac1f6c9_0_86"/>
          <p:cNvSpPr txBox="1"/>
          <p:nvPr/>
        </p:nvSpPr>
        <p:spPr>
          <a:xfrm>
            <a:off x="721625" y="1213475"/>
            <a:ext cx="8045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1.</a:t>
            </a:r>
            <a:r>
              <a:rPr b="0" i="0" lang="en" sz="1000" u="sng" cap="none" strike="noStrike">
                <a:solidFill>
                  <a:schemeClr val="hlink"/>
                </a:solidFill>
                <a:latin typeface="Calibri"/>
                <a:ea typeface="Calibri"/>
                <a:cs typeface="Calibri"/>
                <a:sym typeface="Calibri"/>
                <a:hlinkClick r:id="rId4"/>
              </a:rPr>
              <a:t>https://ieeexplore.ieee.org/document/8243198</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2.</a:t>
            </a:r>
            <a:r>
              <a:rPr b="0" i="0" lang="en" sz="1000" u="sng" cap="none" strike="noStrike">
                <a:solidFill>
                  <a:schemeClr val="hlink"/>
                </a:solidFill>
                <a:latin typeface="Calibri"/>
                <a:ea typeface="Calibri"/>
                <a:cs typeface="Calibri"/>
                <a:sym typeface="Calibri"/>
                <a:hlinkClick r:id="rId5"/>
              </a:rPr>
              <a:t>https://ieeexplore.ieee.org/document/7009997</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3.</a:t>
            </a:r>
            <a:r>
              <a:rPr b="0" i="0" lang="en" sz="1000" u="sng" cap="none" strike="noStrike">
                <a:solidFill>
                  <a:schemeClr val="hlink"/>
                </a:solidFill>
                <a:latin typeface="Calibri"/>
                <a:ea typeface="Calibri"/>
                <a:cs typeface="Calibri"/>
                <a:sym typeface="Calibri"/>
                <a:hlinkClick r:id="rId6"/>
              </a:rPr>
              <a:t>https://ieeexplore.ieee.org/author/37089173851</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4.</a:t>
            </a:r>
            <a:r>
              <a:rPr b="0" i="0" lang="en" sz="1000" u="sng" cap="none" strike="noStrike">
                <a:solidFill>
                  <a:schemeClr val="hlink"/>
                </a:solidFill>
                <a:latin typeface="Calibri"/>
                <a:ea typeface="Calibri"/>
                <a:cs typeface="Calibri"/>
                <a:sym typeface="Calibri"/>
                <a:hlinkClick r:id="rId7"/>
              </a:rPr>
              <a:t>https://www.sciencedirect.com/science/article/pii/S0031320310004619?casa_token=PSu-kIQ2pmYAAAAA:1edwwSfGr3RavAvTXzsocY9M8TWf4QgGqnGquTs2qdGTBjPYtBPYzoEPSsn0X-Q50BsRLD_X-oU#</a:t>
            </a:r>
            <a:r>
              <a:rPr b="0" i="0" lang="en" sz="1000" u="none" cap="none" strike="noStrike">
                <a:solidFill>
                  <a:schemeClr val="dk1"/>
                </a:solidFill>
                <a:latin typeface="Calibri"/>
                <a:ea typeface="Calibri"/>
                <a:cs typeface="Calibri"/>
                <a:sym typeface="Calibri"/>
              </a:rPr>
              <a:t>!</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5.https://www.sciencedirect.com/science/article/pii/S0167639306000422?casa_token=UNibaB01wWIAAAAA:5XYTKUzoRPzAFPOnIjMUoTuDluge93hXYaeijuwzo19Q9G-7-QYkrKfhpMIPIKR2u4j2M1qBiHc#!</a:t>
            </a:r>
            <a:endParaRPr b="0" i="0" sz="1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3" name="Google Shape;173;p1"/>
          <p:cNvSpPr txBox="1"/>
          <p:nvPr/>
        </p:nvSpPr>
        <p:spPr>
          <a:xfrm>
            <a:off x="383850" y="125115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2400" u="none" cap="none" strike="noStrike">
              <a:solidFill>
                <a:schemeClr val="accent4"/>
              </a:solidFill>
              <a:latin typeface="Calibri"/>
              <a:ea typeface="Calibri"/>
              <a:cs typeface="Calibri"/>
              <a:sym typeface="Calibri"/>
            </a:endParaRPr>
          </a:p>
        </p:txBody>
      </p:sp>
      <p:pic>
        <p:nvPicPr>
          <p:cNvPr id="174" name="Google Shape;174;p1"/>
          <p:cNvPicPr preferRelativeResize="0"/>
          <p:nvPr/>
        </p:nvPicPr>
        <p:blipFill rotWithShape="1">
          <a:blip r:embed="rId3">
            <a:alphaModFix/>
          </a:blip>
          <a:srcRect b="0" l="0" r="0" t="0"/>
          <a:stretch/>
        </p:blipFill>
        <p:spPr>
          <a:xfrm>
            <a:off x="267396" y="184899"/>
            <a:ext cx="1476375" cy="685800"/>
          </a:xfrm>
          <a:prstGeom prst="rect">
            <a:avLst/>
          </a:prstGeom>
          <a:noFill/>
          <a:ln>
            <a:noFill/>
          </a:ln>
        </p:spPr>
      </p:pic>
      <p:sp>
        <p:nvSpPr>
          <p:cNvPr id="175" name="Google Shape;175;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76" name="Google Shape;176;p1"/>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77" name="Google Shape;177;p1"/>
          <p:cNvSpPr txBox="1"/>
          <p:nvPr/>
        </p:nvSpPr>
        <p:spPr>
          <a:xfrm>
            <a:off x="3185425" y="2294766"/>
            <a:ext cx="257983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Thank You</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8c062590e3_0_38"/>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 name="Google Shape;61;g18c062590e3_0_38"/>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62" name="Google Shape;62;g18c062590e3_0_38"/>
          <p:cNvSpPr txBox="1"/>
          <p:nvPr/>
        </p:nvSpPr>
        <p:spPr>
          <a:xfrm>
            <a:off x="-178775" y="836075"/>
            <a:ext cx="9144000" cy="6540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2000" u="none" cap="none" strike="noStrike">
                <a:solidFill>
                  <a:srgbClr val="FF0000"/>
                </a:solidFill>
                <a:latin typeface="Trebuchet MS"/>
                <a:ea typeface="Trebuchet MS"/>
                <a:cs typeface="Trebuchet MS"/>
                <a:sym typeface="Trebuchet MS"/>
              </a:rPr>
              <a:t>Problem Statement</a:t>
            </a:r>
            <a:endParaRPr b="0" i="0" sz="20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63" name="Google Shape;63;g18c062590e3_0_38"/>
          <p:cNvPicPr preferRelativeResize="0"/>
          <p:nvPr/>
        </p:nvPicPr>
        <p:blipFill rotWithShape="1">
          <a:blip r:embed="rId3">
            <a:alphaModFix/>
          </a:blip>
          <a:srcRect b="0" l="0" r="0" t="0"/>
          <a:stretch/>
        </p:blipFill>
        <p:spPr>
          <a:xfrm>
            <a:off x="145550" y="147150"/>
            <a:ext cx="1476375" cy="685800"/>
          </a:xfrm>
          <a:prstGeom prst="rect">
            <a:avLst/>
          </a:prstGeom>
          <a:noFill/>
          <a:ln>
            <a:noFill/>
          </a:ln>
        </p:spPr>
      </p:pic>
      <p:sp>
        <p:nvSpPr>
          <p:cNvPr id="64" name="Google Shape;64;g18c062590e3_0_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65" name="Google Shape;65;g18c062590e3_0_38"/>
          <p:cNvSpPr txBox="1"/>
          <p:nvPr/>
        </p:nvSpPr>
        <p:spPr>
          <a:xfrm>
            <a:off x="964350" y="1411725"/>
            <a:ext cx="7222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Speech emotion recognition is a classification problem where an input sample (audio) is classified into a few predefined emotions such as sadness,happiness,disgust,fear and anger. It does the task of recognizing the emotional aspects of the speech irrespective of the semantic communication.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The model should be able to identify the emotional aspects of the speech or the audio file that has been given as an input to it.The raw audio data would be converted into a numerical values when the feature extraction is done.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The emotions would be predefined as shown before.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91aac1f6c9_0_0"/>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 name="Google Shape;72;g191aac1f6c9_0_0"/>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g191aac1f6c9_0_0"/>
          <p:cNvSpPr txBox="1"/>
          <p:nvPr/>
        </p:nvSpPr>
        <p:spPr>
          <a:xfrm>
            <a:off x="-275925" y="790350"/>
            <a:ext cx="9144000" cy="6540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2000" u="none" cap="none" strike="noStrike">
                <a:solidFill>
                  <a:srgbClr val="FF0000"/>
                </a:solidFill>
                <a:latin typeface="Trebuchet MS"/>
                <a:ea typeface="Trebuchet MS"/>
                <a:cs typeface="Trebuchet MS"/>
                <a:sym typeface="Trebuchet MS"/>
              </a:rPr>
              <a:t>Application  and Uses</a:t>
            </a:r>
            <a:endParaRPr b="0" i="0" sz="20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74" name="Google Shape;74;g191aac1f6c9_0_0"/>
          <p:cNvPicPr preferRelativeResize="0"/>
          <p:nvPr/>
        </p:nvPicPr>
        <p:blipFill rotWithShape="1">
          <a:blip r:embed="rId3">
            <a:alphaModFix/>
          </a:blip>
          <a:srcRect b="0" l="0" r="0" t="0"/>
          <a:stretch/>
        </p:blipFill>
        <p:spPr>
          <a:xfrm>
            <a:off x="164150" y="104550"/>
            <a:ext cx="1476375" cy="685800"/>
          </a:xfrm>
          <a:prstGeom prst="rect">
            <a:avLst/>
          </a:prstGeom>
          <a:noFill/>
          <a:ln>
            <a:noFill/>
          </a:ln>
        </p:spPr>
      </p:pic>
      <p:sp>
        <p:nvSpPr>
          <p:cNvPr id="75" name="Google Shape;75;g191aac1f6c9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76" name="Google Shape;76;g191aac1f6c9_0_0"/>
          <p:cNvSpPr txBox="1"/>
          <p:nvPr/>
        </p:nvSpPr>
        <p:spPr>
          <a:xfrm>
            <a:off x="938550" y="1442725"/>
            <a:ext cx="72669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1.Education: A course system of distance education can detect bored users and change the course material.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2. Another upcoming use is to evaluate candidates applying for managerial positions by analyzing their responses during audio or video interviews.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3. On the other hand, SER can help evaluate the performance of existing employees – especially in the call-center industry where an improper conversation with a customer can be disastrous for the company’s image.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91aac1f6c9_0_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 name="Google Shape;83;g191aac1f6c9_0_9"/>
          <p:cNvSpPr txBox="1"/>
          <p:nvPr/>
        </p:nvSpPr>
        <p:spPr>
          <a:xfrm>
            <a:off x="-271950" y="832275"/>
            <a:ext cx="9293100" cy="654000"/>
          </a:xfrm>
          <a:prstGeom prst="rect">
            <a:avLst/>
          </a:prstGeom>
          <a:noFill/>
          <a:ln>
            <a:noFill/>
          </a:ln>
        </p:spPr>
        <p:txBody>
          <a:bodyPr anchorCtr="0" anchor="t" bIns="34275" lIns="68575" spcFirstLastPara="1" rIns="68575" wrap="square" tIns="34275">
            <a:spAutoFit/>
          </a:bodyPr>
          <a:lstStyle/>
          <a:p>
            <a:pPr indent="-254000" lvl="0" marL="4826000" marR="0" rtl="0" algn="ctr">
              <a:lnSpc>
                <a:spcPct val="100000"/>
              </a:lnSpc>
              <a:spcBef>
                <a:spcPts val="0"/>
              </a:spcBef>
              <a:spcAft>
                <a:spcPts val="0"/>
              </a:spcAft>
              <a:buClr>
                <a:srgbClr val="000000"/>
              </a:buClr>
              <a:buSzPts val="1800"/>
              <a:buFont typeface="Arial"/>
              <a:buNone/>
            </a:pPr>
            <a:r>
              <a:rPr b="0" i="0" lang="en" sz="2000" u="none" cap="none" strike="noStrike">
                <a:solidFill>
                  <a:srgbClr val="FF0000"/>
                </a:solidFill>
                <a:latin typeface="Trebuchet MS"/>
                <a:ea typeface="Trebuchet MS"/>
                <a:cs typeface="Trebuchet MS"/>
                <a:sym typeface="Trebuchet MS"/>
              </a:rPr>
              <a:t>High level Architecture</a:t>
            </a:r>
            <a:endParaRPr b="0" i="0" sz="20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84" name="Google Shape;84;g191aac1f6c9_0_9"/>
          <p:cNvPicPr preferRelativeResize="0"/>
          <p:nvPr/>
        </p:nvPicPr>
        <p:blipFill rotWithShape="1">
          <a:blip r:embed="rId3">
            <a:alphaModFix/>
          </a:blip>
          <a:srcRect b="0" l="0" r="0" t="0"/>
          <a:stretch/>
        </p:blipFill>
        <p:spPr>
          <a:xfrm>
            <a:off x="152400" y="109200"/>
            <a:ext cx="1531700" cy="685800"/>
          </a:xfrm>
          <a:prstGeom prst="rect">
            <a:avLst/>
          </a:prstGeom>
          <a:noFill/>
          <a:ln>
            <a:noFill/>
          </a:ln>
        </p:spPr>
      </p:pic>
      <p:sp>
        <p:nvSpPr>
          <p:cNvPr id="85" name="Google Shape;85;g191aac1f6c9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86" name="Google Shape;86;g191aac1f6c9_0_9"/>
          <p:cNvSpPr/>
          <p:nvPr/>
        </p:nvSpPr>
        <p:spPr>
          <a:xfrm>
            <a:off x="2232956" y="1284919"/>
            <a:ext cx="9762185"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g191aac1f6c9_0_9"/>
          <p:cNvPicPr preferRelativeResize="0"/>
          <p:nvPr/>
        </p:nvPicPr>
        <p:blipFill rotWithShape="1">
          <a:blip r:embed="rId4">
            <a:alphaModFix/>
          </a:blip>
          <a:srcRect b="0" l="0" r="0" t="0"/>
          <a:stretch/>
        </p:blipFill>
        <p:spPr>
          <a:xfrm>
            <a:off x="152400" y="1388375"/>
            <a:ext cx="8580576" cy="352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91aac1f6c9_0_18"/>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4" name="Google Shape;94;g191aac1f6c9_0_18"/>
          <p:cNvSpPr txBox="1"/>
          <p:nvPr/>
        </p:nvSpPr>
        <p:spPr>
          <a:xfrm>
            <a:off x="-262625" y="836375"/>
            <a:ext cx="9144000" cy="377100"/>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2000" u="none" cap="none" strike="noStrike">
                <a:solidFill>
                  <a:srgbClr val="FF0000"/>
                </a:solidFill>
                <a:latin typeface="Trebuchet MS"/>
                <a:ea typeface="Trebuchet MS"/>
                <a:cs typeface="Trebuchet MS"/>
                <a:sym typeface="Trebuchet MS"/>
              </a:rPr>
              <a:t>Literature Survey</a:t>
            </a:r>
            <a:endParaRPr b="0" i="0" sz="2000" u="none" cap="none" strike="noStrike">
              <a:solidFill>
                <a:srgbClr val="FF0000"/>
              </a:solidFill>
              <a:latin typeface="Trebuchet MS"/>
              <a:ea typeface="Trebuchet MS"/>
              <a:cs typeface="Trebuchet MS"/>
              <a:sym typeface="Trebuchet MS"/>
            </a:endParaRPr>
          </a:p>
        </p:txBody>
      </p:sp>
      <p:pic>
        <p:nvPicPr>
          <p:cNvPr id="95" name="Google Shape;95;g191aac1f6c9_0_18"/>
          <p:cNvPicPr preferRelativeResize="0"/>
          <p:nvPr/>
        </p:nvPicPr>
        <p:blipFill rotWithShape="1">
          <a:blip r:embed="rId3">
            <a:alphaModFix/>
          </a:blip>
          <a:srcRect b="0" l="0" r="0" t="0"/>
          <a:stretch/>
        </p:blipFill>
        <p:spPr>
          <a:xfrm>
            <a:off x="89650" y="90575"/>
            <a:ext cx="1476375" cy="685800"/>
          </a:xfrm>
          <a:prstGeom prst="rect">
            <a:avLst/>
          </a:prstGeom>
          <a:noFill/>
          <a:ln>
            <a:noFill/>
          </a:ln>
        </p:spPr>
      </p:pic>
      <p:sp>
        <p:nvSpPr>
          <p:cNvPr id="96" name="Google Shape;96;g191aac1f6c9_0_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97" name="Google Shape;97;g191aac1f6c9_0_18"/>
          <p:cNvGraphicFramePr/>
          <p:nvPr/>
        </p:nvGraphicFramePr>
        <p:xfrm>
          <a:off x="206219" y="1330919"/>
          <a:ext cx="3000000" cy="3000000"/>
        </p:xfrm>
        <a:graphic>
          <a:graphicData uri="http://schemas.openxmlformats.org/drawingml/2006/table">
            <a:tbl>
              <a:tblPr>
                <a:noFill/>
                <a:tableStyleId>{92E38628-235C-4902-9D11-6BBD4C20AD0C}</a:tableStyleId>
              </a:tblPr>
              <a:tblGrid>
                <a:gridCol w="1688425"/>
                <a:gridCol w="793925"/>
                <a:gridCol w="2517750"/>
                <a:gridCol w="1772300"/>
                <a:gridCol w="2042525"/>
              </a:tblGrid>
              <a:tr h="603350">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Title of the paper</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Year of Publication</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Journal/Conference Name</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Advantages</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Limitations</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r>
              <a:tr h="7734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Survey on speech emotion recognition: Features, classification schemes, and databases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2007</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IEEE International Conference on Acoustics, Speech and Signal Processing - ICASSP ’07, 2007, vol. 4, pp. IV–957–IV–960.</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The advantage of this method was better differentiation amongst high and low arousal with neutral emotions compared to HMM.</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Other models were not used</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r h="689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Speech Emotion Recognition Using Deep Learning Techniques: A Review</a:t>
                      </a:r>
                      <a:endParaRPr sz="1000" u="none" cap="none" strike="noStrike"/>
                    </a:p>
                  </a:txBody>
                  <a:tcPr marT="32050" marB="32050" marR="64125" marL="64125" anchor="ctr">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333333"/>
                          </a:solidFill>
                        </a:rPr>
                        <a:t>2019</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IEEE journal article</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It was found that CNNs have a time-based distributed network that provides results with greater accuracy</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The model was not that efficient.. </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r>
              <a:tr h="13561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Emotional speech recognition: Resources, features, and methods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2006</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Georgia"/>
                          <a:ea typeface="Georgia"/>
                          <a:cs typeface="Georgia"/>
                          <a:sym typeface="Georgia"/>
                        </a:rPr>
                        <a:t>Emotional speech recognition: Resources, features, and methods</a:t>
                      </a:r>
                      <a:endParaRPr sz="1000" u="none" cap="none" strike="noStrike">
                        <a:solidFill>
                          <a:schemeClr val="dk1"/>
                        </a:solidFill>
                        <a:latin typeface="Georgia"/>
                        <a:ea typeface="Georgia"/>
                        <a:cs typeface="Georgia"/>
                        <a:sym typeface="Georgia"/>
                      </a:endParaRPr>
                    </a:p>
                    <a:p>
                      <a:pPr indent="0" lvl="0" marL="0" marR="0" rtl="0" algn="l">
                        <a:lnSpc>
                          <a:spcPct val="157000"/>
                        </a:lnSpc>
                        <a:spcBef>
                          <a:spcPts val="600"/>
                        </a:spcBef>
                        <a:spcAft>
                          <a:spcPts val="0"/>
                        </a:spcAft>
                        <a:buClr>
                          <a:schemeClr val="dk1"/>
                        </a:buClr>
                        <a:buSzPts val="1100"/>
                        <a:buFont typeface="Arial"/>
                        <a:buNone/>
                      </a:pPr>
                      <a:r>
                        <a:rPr lang="en" sz="1000" u="none" cap="none" strike="noStrike">
                          <a:solidFill>
                            <a:schemeClr val="dk1"/>
                          </a:solidFill>
                        </a:rPr>
                        <a:t>(DimitriosVerveridisConstantineKotropoulos)</a:t>
                      </a:r>
                      <a:endParaRPr sz="1000" u="none" cap="none" strike="noStrike">
                        <a:solidFill>
                          <a:schemeClr val="dk1"/>
                        </a:solidFill>
                      </a:endParaRPr>
                    </a:p>
                    <a:p>
                      <a:pPr indent="0" lvl="0" marL="0" marR="0" rtl="0" algn="l">
                        <a:lnSpc>
                          <a:spcPct val="100000"/>
                        </a:lnSpc>
                        <a:spcBef>
                          <a:spcPts val="600"/>
                        </a:spcBef>
                        <a:spcAft>
                          <a:spcPts val="0"/>
                        </a:spcAft>
                        <a:buClr>
                          <a:srgbClr val="000000"/>
                        </a:buClr>
                        <a:buSzPts val="1000"/>
                        <a:buFont typeface="Arial"/>
                        <a:buNone/>
                      </a:pPr>
                      <a:r>
                        <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Used MfCC for extracting features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One of the major drawbacks of these approaches is the loss of the timing information, because the techniques employ statistics of the prosody features such as the mean, the variance, etc. and neglect the sampling order</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91aac1f6c9_0_2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g191aac1f6c9_0_2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05" name="Google Shape;105;g191aac1f6c9_0_29"/>
          <p:cNvSpPr txBox="1"/>
          <p:nvPr/>
        </p:nvSpPr>
        <p:spPr>
          <a:xfrm>
            <a:off x="0" y="857250"/>
            <a:ext cx="9144000" cy="346200"/>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Literature Survey</a:t>
            </a:r>
            <a:endParaRPr b="0" i="0" sz="1800" u="none" cap="none" strike="noStrike">
              <a:solidFill>
                <a:srgbClr val="FF0000"/>
              </a:solidFill>
              <a:latin typeface="Trebuchet MS"/>
              <a:ea typeface="Trebuchet MS"/>
              <a:cs typeface="Trebuchet MS"/>
              <a:sym typeface="Trebuchet MS"/>
            </a:endParaRPr>
          </a:p>
        </p:txBody>
      </p:sp>
      <p:pic>
        <p:nvPicPr>
          <p:cNvPr id="106" name="Google Shape;106;g191aac1f6c9_0_29"/>
          <p:cNvPicPr preferRelativeResize="0"/>
          <p:nvPr/>
        </p:nvPicPr>
        <p:blipFill rotWithShape="1">
          <a:blip r:embed="rId3">
            <a:alphaModFix/>
          </a:blip>
          <a:srcRect b="0" l="0" r="0" t="0"/>
          <a:stretch/>
        </p:blipFill>
        <p:spPr>
          <a:xfrm>
            <a:off x="71000" y="109200"/>
            <a:ext cx="1476375" cy="685800"/>
          </a:xfrm>
          <a:prstGeom prst="rect">
            <a:avLst/>
          </a:prstGeom>
          <a:noFill/>
          <a:ln>
            <a:noFill/>
          </a:ln>
        </p:spPr>
      </p:pic>
      <p:sp>
        <p:nvSpPr>
          <p:cNvPr id="107" name="Google Shape;107;g191aac1f6c9_0_29"/>
          <p:cNvSpPr txBox="1"/>
          <p:nvPr>
            <p:ph idx="12" type="sldNum"/>
          </p:nvPr>
        </p:nvSpPr>
        <p:spPr>
          <a:xfrm>
            <a:off x="7920250" y="4767225"/>
            <a:ext cx="1101000" cy="289500"/>
          </a:xfrm>
          <a:prstGeom prst="rect">
            <a:avLst/>
          </a:prstGeom>
          <a:noFill/>
          <a:ln>
            <a:noFill/>
          </a:ln>
        </p:spPr>
        <p:txBody>
          <a:bodyPr anchorCtr="0" anchor="ctr" bIns="91425" lIns="91425" spcFirstLastPara="1" rIns="91425" wrap="square" tIns="91425">
            <a:normAutofit fontScale="85000" lnSpcReduction="20000"/>
          </a:bodyPr>
          <a:lstStyle/>
          <a:p>
            <a:pPr indent="0" lvl="0" marL="0" rtl="0" algn="r">
              <a:lnSpc>
                <a:spcPct val="100000"/>
              </a:lnSpc>
              <a:spcBef>
                <a:spcPts val="0"/>
              </a:spcBef>
              <a:spcAft>
                <a:spcPts val="0"/>
              </a:spcAft>
              <a:buClr>
                <a:srgbClr val="000000"/>
              </a:buClr>
              <a:buSzPct val="100000"/>
              <a:buFont typeface="Arial"/>
              <a:buNone/>
            </a:pPr>
            <a:r>
              <a:rPr lang="en"/>
              <a:t>6</a:t>
            </a:r>
            <a:endParaRPr/>
          </a:p>
        </p:txBody>
      </p:sp>
      <p:graphicFrame>
        <p:nvGraphicFramePr>
          <p:cNvPr id="108" name="Google Shape;108;g191aac1f6c9_0_29"/>
          <p:cNvGraphicFramePr/>
          <p:nvPr/>
        </p:nvGraphicFramePr>
        <p:xfrm>
          <a:off x="227581" y="1318564"/>
          <a:ext cx="3000000" cy="3000000"/>
        </p:xfrm>
        <a:graphic>
          <a:graphicData uri="http://schemas.openxmlformats.org/drawingml/2006/table">
            <a:tbl>
              <a:tblPr>
                <a:noFill/>
                <a:tableStyleId>{92E38628-235C-4902-9D11-6BBD4C20AD0C}</a:tableStyleId>
              </a:tblPr>
              <a:tblGrid>
                <a:gridCol w="1806075"/>
                <a:gridCol w="781100"/>
                <a:gridCol w="2411725"/>
                <a:gridCol w="1973775"/>
                <a:gridCol w="1722200"/>
              </a:tblGrid>
              <a:tr h="524800">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Title of the paper</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Year of Publication</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Journal/Conference Name</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Advantages</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Limitations</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r>
              <a:tr h="7283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Speech emotion recognition of decision fusion based on DS evidence theory</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2013</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uFill>
                            <a:noFill/>
                          </a:uFill>
                          <a:hlinkClick r:id="rId4">
                            <a:extLst>
                              <a:ext uri="{A12FA001-AC4F-418D-AE19-62706E023703}">
                                <ahyp:hlinkClr val="tx"/>
                              </a:ext>
                            </a:extLst>
                          </a:hlinkClick>
                        </a:rPr>
                        <a:t>2013 IEEE 4th International Conference on Software Engineering and Service Science</a:t>
                      </a:r>
                      <a:endParaRPr sz="1000" u="none" cap="none" strike="noStrike">
                        <a:solidFill>
                          <a:schemeClr val="dk1"/>
                        </a:solidFill>
                      </a:endParaRPr>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HMMIAN hybrid algorithm, THMM and ANN are combined to form an integrated system to classify the speech emotions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However, the experimental results show that correlation of single classifiers will lead to ideal result difficulty. </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r h="10950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Speech emotion recognition via ensembling neural networks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2017</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uFill>
                            <a:noFill/>
                          </a:uFill>
                          <a:hlinkClick r:id="rId5">
                            <a:extLst>
                              <a:ext uri="{A12FA001-AC4F-418D-AE19-62706E023703}">
                                <ahyp:hlinkClr val="tx"/>
                              </a:ext>
                            </a:extLst>
                          </a:hlinkClick>
                        </a:rPr>
                        <a:t>2017 Asia-Pacific Signal and Information Processing Association Annual Summit and Conference (APSIPA ASC)</a:t>
                      </a:r>
                      <a:endParaRPr sz="1000" u="none" cap="none" strike="noStrike">
                        <a:solidFill>
                          <a:schemeClr val="dk1"/>
                        </a:solidFill>
                      </a:endParaRPr>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Compared to RNN-based SER method and WRN-based one, the proposed ensemble method shows around 2% and 3% improvement in unweighted accuracy and weighted accuracy</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But the improvement from the ensemble learning approach is not significant. It could be due to data imbalance and base classifier design problems.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r>
              <a:tr h="11004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 survey on Speech emotion recognition</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2019</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uFill>
                            <a:noFill/>
                          </a:uFill>
                          <a:hlinkClick r:id="rId6">
                            <a:extLst>
                              <a:ext uri="{A12FA001-AC4F-418D-AE19-62706E023703}">
                                <ahyp:hlinkClr val="tx"/>
                              </a:ext>
                            </a:extLst>
                          </a:hlinkClick>
                        </a:rPr>
                        <a:t>2019 IEEE International Conference on Innovations in Communication, Computing and Instrumentation (ICCI)</a:t>
                      </a:r>
                      <a:endParaRPr sz="1000" u="none" cap="none" strike="noStrike">
                        <a:solidFill>
                          <a:schemeClr val="dk1"/>
                        </a:solidFill>
                      </a:endParaRPr>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Many models were used and comparisons were drawn</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If the dimensionality of the issue is too high, then the GMM algorithm can fail to work. This is the main drawback of the GMM algorithm.</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91aac1f6c9_0_3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g191aac1f6c9_0_39"/>
          <p:cNvSpPr txBox="1"/>
          <p:nvPr/>
        </p:nvSpPr>
        <p:spPr>
          <a:xfrm>
            <a:off x="383850" y="150495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16" name="Google Shape;116;g191aac1f6c9_0_39"/>
          <p:cNvSpPr txBox="1"/>
          <p:nvPr/>
        </p:nvSpPr>
        <p:spPr>
          <a:xfrm>
            <a:off x="0" y="857250"/>
            <a:ext cx="9144000" cy="346200"/>
          </a:xfrm>
          <a:prstGeom prst="rect">
            <a:avLst/>
          </a:prstGeom>
          <a:noFill/>
          <a:ln>
            <a:noFill/>
          </a:ln>
        </p:spPr>
        <p:txBody>
          <a:bodyPr anchorCtr="0" anchor="t" bIns="34275" lIns="68575" spcFirstLastPara="1" rIns="68575" wrap="square" tIns="34275">
            <a:spAutoFit/>
          </a:bodyPr>
          <a:lstStyle/>
          <a:p>
            <a:pPr indent="-254000" lvl="0" marL="57404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Literature Survey</a:t>
            </a:r>
            <a:endParaRPr b="0" i="0" sz="1800" u="none" cap="none" strike="noStrike">
              <a:solidFill>
                <a:srgbClr val="FF0000"/>
              </a:solidFill>
              <a:latin typeface="Trebuchet MS"/>
              <a:ea typeface="Trebuchet MS"/>
              <a:cs typeface="Trebuchet MS"/>
              <a:sym typeface="Trebuchet MS"/>
            </a:endParaRPr>
          </a:p>
        </p:txBody>
      </p:sp>
      <p:pic>
        <p:nvPicPr>
          <p:cNvPr id="117" name="Google Shape;117;g191aac1f6c9_0_39"/>
          <p:cNvPicPr preferRelativeResize="0"/>
          <p:nvPr/>
        </p:nvPicPr>
        <p:blipFill rotWithShape="1">
          <a:blip r:embed="rId3">
            <a:alphaModFix/>
          </a:blip>
          <a:srcRect b="0" l="0" r="0" t="0"/>
          <a:stretch/>
        </p:blipFill>
        <p:spPr>
          <a:xfrm>
            <a:off x="89625" y="89975"/>
            <a:ext cx="1476375" cy="685800"/>
          </a:xfrm>
          <a:prstGeom prst="rect">
            <a:avLst/>
          </a:prstGeom>
          <a:noFill/>
          <a:ln>
            <a:noFill/>
          </a:ln>
        </p:spPr>
      </p:pic>
      <p:sp>
        <p:nvSpPr>
          <p:cNvPr id="118" name="Google Shape;118;g191aac1f6c9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graphicFrame>
        <p:nvGraphicFramePr>
          <p:cNvPr id="119" name="Google Shape;119;g191aac1f6c9_0_39"/>
          <p:cNvGraphicFramePr/>
          <p:nvPr/>
        </p:nvGraphicFramePr>
        <p:xfrm>
          <a:off x="183006" y="1284919"/>
          <a:ext cx="3000000" cy="3000000"/>
        </p:xfrm>
        <a:graphic>
          <a:graphicData uri="http://schemas.openxmlformats.org/drawingml/2006/table">
            <a:tbl>
              <a:tblPr>
                <a:noFill/>
                <a:tableStyleId>{92E38628-235C-4902-9D11-6BBD4C20AD0C}</a:tableStyleId>
              </a:tblPr>
              <a:tblGrid>
                <a:gridCol w="2428500"/>
                <a:gridCol w="751275"/>
                <a:gridCol w="1533950"/>
                <a:gridCol w="2018525"/>
                <a:gridCol w="1852100"/>
              </a:tblGrid>
              <a:tr h="351375">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Title of the paper</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Year of Publication</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Journal/Conference Name</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Advantages</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Arial"/>
                          <a:ea typeface="Arial"/>
                          <a:cs typeface="Arial"/>
                          <a:sym typeface="Arial"/>
                        </a:rPr>
                        <a:t>Limitations</a:t>
                      </a:r>
                      <a:endParaRPr sz="9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AB40"/>
                    </a:solidFill>
                  </a:tcPr>
                </a:tc>
              </a:tr>
              <a:tr h="9259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Speech Emotion Recognition Using Fourier Parameters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2015</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uFill>
                            <a:noFill/>
                          </a:uFill>
                          <a:hlinkClick r:id="rId4">
                            <a:extLst>
                              <a:ext uri="{A12FA001-AC4F-418D-AE19-62706E023703}">
                                <ahyp:hlinkClr val="tx"/>
                              </a:ext>
                            </a:extLst>
                          </a:hlinkClick>
                        </a:rPr>
                        <a:t>IEEE Transactions on Affective Computing</a:t>
                      </a:r>
                      <a:endParaRPr sz="1000" u="none" cap="none" strike="noStrike">
                        <a:solidFill>
                          <a:schemeClr val="dk1"/>
                        </a:solidFill>
                      </a:endParaRPr>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 a new FP model to extract salient features from emotional speech signals was proposed and validated  on three well-known databases including EMODB, CASIA and EESDB.</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Good feature extraction techniques were not used</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r h="12131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Emotion Recognition Combining Acoustic and Linguistic Features Based on Speech Recognition Results</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2021</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uFill>
                            <a:noFill/>
                          </a:uFill>
                          <a:hlinkClick r:id="rId5">
                            <a:extLst>
                              <a:ext uri="{A12FA001-AC4F-418D-AE19-62706E023703}">
                                <ahyp:hlinkClr val="tx"/>
                              </a:ext>
                            </a:extLst>
                          </a:hlinkClick>
                        </a:rPr>
                        <a:t>2021 IEEE 10th Global Conference on Consumer Electronics</a:t>
                      </a:r>
                      <a:endParaRPr sz="1000" u="none" cap="none" strike="noStrike">
                        <a:solidFill>
                          <a:schemeClr val="dk1"/>
                        </a:solidFill>
                      </a:endParaRPr>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emotion-recognition method using linguistic features from speech-recognition results was used</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Accuracy of the models used were not upto the mark</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F1E8"/>
                    </a:solidFill>
                  </a:tcPr>
                </a:tc>
              </a:tr>
              <a:tr h="9259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Speech emotion recognition based on Gaussian kernel nonlinear proximal support vector machine</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2017</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uFill>
                            <a:noFill/>
                          </a:uFill>
                          <a:hlinkClick r:id="rId6">
                            <a:extLst>
                              <a:ext uri="{A12FA001-AC4F-418D-AE19-62706E023703}">
                                <ahyp:hlinkClr val="tx"/>
                              </a:ext>
                            </a:extLst>
                          </a:hlinkClick>
                        </a:rPr>
                        <a:t>2017 Chinese Automation Congress (CAC)</a:t>
                      </a:r>
                      <a:endParaRPr sz="1000" u="none" cap="none" strike="noStrike">
                        <a:solidFill>
                          <a:schemeClr val="dk1"/>
                        </a:solidFill>
                      </a:endParaRPr>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The average recognition correct rate using the SVM method is 80.75% and the average recognition correct rate using PSVM method is 86.75%</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The consuming time for SVM method is about two or three times slower than PSVM.</a:t>
                      </a:r>
                      <a:endParaRPr sz="1000" u="none" cap="none" strike="noStrike"/>
                    </a:p>
                  </a:txBody>
                  <a:tcPr marT="32050" marB="32050" marR="64125" marL="64125">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12675">
                      <a:solidFill>
                        <a:srgbClr val="FFFFFF"/>
                      </a:solidFill>
                      <a:prstDash val="solid"/>
                      <a:round/>
                      <a:headEnd len="sm" w="sm" type="none"/>
                      <a:tailEnd len="sm" w="sm" type="none"/>
                    </a:lnB>
                    <a:solidFill>
                      <a:srgbClr val="FFE2CD"/>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91aac1f6c9_0_4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6" name="Google Shape;126;g191aac1f6c9_0_49"/>
          <p:cNvSpPr txBox="1"/>
          <p:nvPr/>
        </p:nvSpPr>
        <p:spPr>
          <a:xfrm>
            <a:off x="380250" y="1539500"/>
            <a:ext cx="8383500" cy="314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chemeClr val="dk1"/>
              </a:buClr>
              <a:buSzPts val="1100"/>
              <a:buFont typeface="Arial"/>
              <a:buNone/>
            </a:pPr>
            <a:r>
              <a:t/>
            </a:r>
            <a:endParaRPr b="0" i="0" sz="2400" u="none" cap="none" strike="noStrike">
              <a:solidFill>
                <a:schemeClr val="accent4"/>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rgbClr val="0033CC"/>
              </a:solidFill>
              <a:latin typeface="Trebuchet MS"/>
              <a:ea typeface="Trebuchet MS"/>
              <a:cs typeface="Trebuchet MS"/>
              <a:sym typeface="Trebuchet MS"/>
            </a:endParaRPr>
          </a:p>
        </p:txBody>
      </p:sp>
      <p:sp>
        <p:nvSpPr>
          <p:cNvPr id="127" name="Google Shape;127;g191aac1f6c9_0_49"/>
          <p:cNvSpPr txBox="1"/>
          <p:nvPr/>
        </p:nvSpPr>
        <p:spPr>
          <a:xfrm>
            <a:off x="0" y="857250"/>
            <a:ext cx="9144000" cy="623400"/>
          </a:xfrm>
          <a:prstGeom prst="rect">
            <a:avLst/>
          </a:prstGeom>
          <a:noFill/>
          <a:ln>
            <a:noFill/>
          </a:ln>
        </p:spPr>
        <p:txBody>
          <a:bodyPr anchorCtr="0" anchor="t" bIns="34275" lIns="68575" spcFirstLastPara="1" rIns="68575" wrap="square" tIns="34275">
            <a:spAutoFit/>
          </a:bodyPr>
          <a:lstStyle/>
          <a:p>
            <a:pPr indent="-254000" lvl="0" marL="52832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Proposed Approach</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28" name="Google Shape;128;g191aac1f6c9_0_49"/>
          <p:cNvPicPr preferRelativeResize="0"/>
          <p:nvPr/>
        </p:nvPicPr>
        <p:blipFill rotWithShape="1">
          <a:blip r:embed="rId3">
            <a:alphaModFix/>
          </a:blip>
          <a:srcRect b="0" l="0" r="0" t="0"/>
          <a:stretch/>
        </p:blipFill>
        <p:spPr>
          <a:xfrm>
            <a:off x="122833" y="112608"/>
            <a:ext cx="1476375" cy="685800"/>
          </a:xfrm>
          <a:prstGeom prst="rect">
            <a:avLst/>
          </a:prstGeom>
          <a:noFill/>
          <a:ln>
            <a:noFill/>
          </a:ln>
        </p:spPr>
      </p:pic>
      <p:sp>
        <p:nvSpPr>
          <p:cNvPr id="129" name="Google Shape;129;g191aac1f6c9_0_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30" name="Google Shape;130;g191aac1f6c9_0_49"/>
          <p:cNvSpPr txBox="1"/>
          <p:nvPr/>
        </p:nvSpPr>
        <p:spPr>
          <a:xfrm>
            <a:off x="122825" y="79840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31" name="Google Shape;131;g191aac1f6c9_0_49"/>
          <p:cNvSpPr txBox="1"/>
          <p:nvPr/>
        </p:nvSpPr>
        <p:spPr>
          <a:xfrm>
            <a:off x="950250" y="1480650"/>
            <a:ext cx="72435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We aim to input audio files into our machine learning model and train it accordingly.</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After the training phase the model will be able to detect the emotion from the audio files.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We have 8 predefined emotions(anger, fear, disgust, pleasant surprise, surprise, happy, sad).</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We used a deep learning technique (LSTM) to train our model.The features were extracted using mfcc technique(mel-frequency cepstrum coefficients).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91aac1f6c9_0_59"/>
          <p:cNvSpPr/>
          <p:nvPr/>
        </p:nvSpPr>
        <p:spPr>
          <a:xfrm>
            <a:off x="2286000" y="1185866"/>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8" name="Google Shape;138;g191aac1f6c9_0_59"/>
          <p:cNvSpPr txBox="1"/>
          <p:nvPr/>
        </p:nvSpPr>
        <p:spPr>
          <a:xfrm>
            <a:off x="383850" y="1244800"/>
            <a:ext cx="8383500" cy="34035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000" u="none" cap="none" strike="noStrike">
              <a:solidFill>
                <a:schemeClr val="dk1"/>
              </a:solidFill>
              <a:latin typeface="Trebuchet MS"/>
              <a:ea typeface="Trebuchet MS"/>
              <a:cs typeface="Trebuchet MS"/>
              <a:sym typeface="Trebuchet MS"/>
            </a:endParaRPr>
          </a:p>
        </p:txBody>
      </p:sp>
      <p:sp>
        <p:nvSpPr>
          <p:cNvPr id="139" name="Google Shape;139;g191aac1f6c9_0_59"/>
          <p:cNvSpPr txBox="1"/>
          <p:nvPr/>
        </p:nvSpPr>
        <p:spPr>
          <a:xfrm>
            <a:off x="0" y="794850"/>
            <a:ext cx="9144000" cy="623400"/>
          </a:xfrm>
          <a:prstGeom prst="rect">
            <a:avLst/>
          </a:prstGeom>
          <a:noFill/>
          <a:ln>
            <a:noFill/>
          </a:ln>
        </p:spPr>
        <p:txBody>
          <a:bodyPr anchorCtr="0" anchor="t" bIns="34275" lIns="68575" spcFirstLastPara="1" rIns="68575" wrap="square" tIns="34275">
            <a:spAutoFit/>
          </a:bodyPr>
          <a:lstStyle/>
          <a:p>
            <a:pPr indent="-254000" lvl="0" marL="4826000" marR="0" rtl="0" algn="ct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Results and Discussion</a:t>
            </a:r>
            <a:endParaRPr b="0" i="0" sz="1800" u="none" cap="none" strike="noStrike">
              <a:solidFill>
                <a:srgbClr val="FF0000"/>
              </a:solidFill>
              <a:latin typeface="Trebuchet MS"/>
              <a:ea typeface="Trebuchet MS"/>
              <a:cs typeface="Trebuchet MS"/>
              <a:sym typeface="Trebuchet MS"/>
            </a:endParaRPr>
          </a:p>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pic>
        <p:nvPicPr>
          <p:cNvPr id="140" name="Google Shape;140;g191aac1f6c9_0_59"/>
          <p:cNvPicPr preferRelativeResize="0"/>
          <p:nvPr/>
        </p:nvPicPr>
        <p:blipFill rotWithShape="1">
          <a:blip r:embed="rId3">
            <a:alphaModFix/>
          </a:blip>
          <a:srcRect b="0" l="0" r="0" t="0"/>
          <a:stretch/>
        </p:blipFill>
        <p:spPr>
          <a:xfrm>
            <a:off x="230208" y="176142"/>
            <a:ext cx="1476375" cy="685800"/>
          </a:xfrm>
          <a:prstGeom prst="rect">
            <a:avLst/>
          </a:prstGeom>
          <a:noFill/>
          <a:ln>
            <a:noFill/>
          </a:ln>
        </p:spPr>
      </p:pic>
      <p:sp>
        <p:nvSpPr>
          <p:cNvPr id="141" name="Google Shape;141;g191aac1f6c9_0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42" name="Google Shape;142;g191aac1f6c9_0_59"/>
          <p:cNvSpPr txBox="1"/>
          <p:nvPr/>
        </p:nvSpPr>
        <p:spPr>
          <a:xfrm>
            <a:off x="122825" y="522050"/>
            <a:ext cx="5358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43" name="Google Shape;143;g191aac1f6c9_0_59"/>
          <p:cNvSpPr txBox="1"/>
          <p:nvPr/>
        </p:nvSpPr>
        <p:spPr>
          <a:xfrm>
            <a:off x="837600" y="1745950"/>
            <a:ext cx="7243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After using accuracy as a metric,and calculating the validation accuracy,we were able to produce pretty accurate results as our model has given 93.637%.It shows our model was able to predict the data pretty accurately.We also tried checking the accuracy using RNN and compared both the 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alpha</dc:creator>
</cp:coreProperties>
</file>