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2" r:id="rId4"/>
    <p:sldId id="263" r:id="rId5"/>
    <p:sldId id="270" r:id="rId6"/>
    <p:sldId id="261" r:id="rId7"/>
    <p:sldId id="259" r:id="rId8"/>
    <p:sldId id="260" r:id="rId9"/>
    <p:sldId id="264" r:id="rId10"/>
    <p:sldId id="265" r:id="rId11"/>
    <p:sldId id="266" r:id="rId12"/>
    <p:sldId id="267" r:id="rId13"/>
    <p:sldId id="268" r:id="rId14"/>
    <p:sldId id="269"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6" autoAdjust="0"/>
    <p:restoredTop sz="94660"/>
  </p:normalViewPr>
  <p:slideViewPr>
    <p:cSldViewPr snapToGrid="0">
      <p:cViewPr varScale="1">
        <p:scale>
          <a:sx n="113" d="100"/>
          <a:sy n="113" d="100"/>
        </p:scale>
        <p:origin x="22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B567E-FC63-476C-9F6D-BAE8F6B27B82}" type="datetimeFigureOut">
              <a:rPr lang="en-IN" smtClean="0"/>
              <a:t>11-05-2022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7DD9FA0-0F7F-4D88-939B-B1E134F078D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B567E-FC63-476C-9F6D-BAE8F6B27B82}"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D9FA0-0F7F-4D88-939B-B1E134F078D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B567E-FC63-476C-9F6D-BAE8F6B27B82}"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D9FA0-0F7F-4D88-939B-B1E134F078D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B567E-FC63-476C-9F6D-BAE8F6B27B82}"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D9FA0-0F7F-4D88-939B-B1E134F078D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B567E-FC63-476C-9F6D-BAE8F6B27B82}"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D9FA0-0F7F-4D88-939B-B1E134F078D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DB567E-FC63-476C-9F6D-BAE8F6B27B82}"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DD9FA0-0F7F-4D88-939B-B1E134F078D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DB567E-FC63-476C-9F6D-BAE8F6B27B82}" type="datetimeFigureOut">
              <a:rPr lang="en-IN" smtClean="0"/>
              <a:t>11-05-2022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DD9FA0-0F7F-4D88-939B-B1E134F078D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DB567E-FC63-476C-9F6D-BAE8F6B27B82}" type="datetimeFigureOut">
              <a:rPr lang="en-IN" smtClean="0"/>
              <a:t>11-05-2022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DD9FA0-0F7F-4D88-939B-B1E134F078D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B567E-FC63-476C-9F6D-BAE8F6B27B82}" type="datetimeFigureOut">
              <a:rPr lang="en-IN" smtClean="0"/>
              <a:t>11-05-2022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DD9FA0-0F7F-4D88-939B-B1E134F078D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DB567E-FC63-476C-9F6D-BAE8F6B27B82}"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DD9FA0-0F7F-4D88-939B-B1E134F078D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BDB567E-FC63-476C-9F6D-BAE8F6B27B82}" type="datetimeFigureOut">
              <a:rPr lang="en-IN" smtClean="0"/>
              <a:t>11-05-2022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7DD9FA0-0F7F-4D88-939B-B1E134F078D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DB567E-FC63-476C-9F6D-BAE8F6B27B82}" type="datetimeFigureOut">
              <a:rPr lang="en-IN" smtClean="0"/>
              <a:t>11-05-2022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7DD9FA0-0F7F-4D88-939B-B1E134F078D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812" y="274637"/>
            <a:ext cx="12168188" cy="529695"/>
          </a:xfrm>
        </p:spPr>
        <p:txBody>
          <a:bodyPr>
            <a:normAutofit/>
          </a:bodyPr>
          <a:lstStyle/>
          <a:p>
            <a:pPr algn="ctr">
              <a:lnSpc>
                <a:spcPct val="107000"/>
              </a:lnSpc>
              <a:spcAft>
                <a:spcPts val="800"/>
              </a:spcAft>
            </a:pPr>
            <a:r>
              <a:rPr lang="en-IN" b="1"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rPr>
              <a:t>iPRIMED Education Solution Pvt Ltd.</a:t>
            </a:r>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3092" y="745790"/>
            <a:ext cx="3349625" cy="1111250"/>
          </a:xfrm>
          <a:prstGeom prst="rect">
            <a:avLst/>
          </a:prstGeom>
          <a:noFill/>
          <a:ln>
            <a:noFill/>
          </a:ln>
        </p:spPr>
      </p:pic>
      <p:sp>
        <p:nvSpPr>
          <p:cNvPr id="8" name="TextBox 7"/>
          <p:cNvSpPr txBox="1"/>
          <p:nvPr/>
        </p:nvSpPr>
        <p:spPr>
          <a:xfrm>
            <a:off x="86385" y="1749597"/>
            <a:ext cx="12019229" cy="1293559"/>
          </a:xfrm>
          <a:prstGeom prst="rect">
            <a:avLst/>
          </a:prstGeom>
          <a:noFill/>
        </p:spPr>
        <p:txBody>
          <a:bodyPr wrap="square">
            <a:spAutoFit/>
          </a:bodyPr>
          <a:lstStyle/>
          <a:p>
            <a:pPr algn="ctr">
              <a:lnSpc>
                <a:spcPct val="107000"/>
              </a:lnSpc>
              <a:spcAft>
                <a:spcPts val="800"/>
              </a:spcAft>
            </a:pPr>
            <a:r>
              <a:rPr lang="en-IN" sz="1800" b="1" dirty="0">
                <a:effectLst/>
                <a:latin typeface="Bahnschrift SemiCondensed" panose="020B0502040204020203" pitchFamily="34" charset="0"/>
                <a:ea typeface="Calibri" panose="020F0502020204030204" pitchFamily="34" charset="0"/>
                <a:cs typeface="Times New Roman" panose="02020603050405020304" pitchFamily="18"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600" dirty="0">
                <a:effectLst/>
                <a:latin typeface="Bahnschrift SemiCondensed" panose="020B0502040204020203" pitchFamily="34" charset="0"/>
                <a:ea typeface="Calibri" panose="020F0502020204030204" pitchFamily="34" charset="0"/>
                <a:cs typeface="Times New Roman" panose="02020603050405020304" pitchFamily="18" charset="0"/>
              </a:rPr>
              <a:t>Project Report 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800" b="1" dirty="0">
                <a:solidFill>
                  <a:schemeClr val="bg1"/>
                </a:solidFill>
                <a:effectLst/>
                <a:latin typeface="Bahnschrift SemiCondensed" panose="020B0502040204020203" pitchFamily="34" charset="0"/>
                <a:ea typeface="Calibri" panose="020F0502020204030204" pitchFamily="34" charset="0"/>
                <a:cs typeface="Times New Roman" panose="02020603050405020304" pitchFamily="18" charset="0"/>
              </a:rPr>
              <a:t>“Car Buy and Rental Application”</a:t>
            </a:r>
            <a:endParaRPr lang="en-IN"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p:cNvSpPr txBox="1"/>
          <p:nvPr/>
        </p:nvSpPr>
        <p:spPr>
          <a:xfrm>
            <a:off x="2353734" y="3127645"/>
            <a:ext cx="5748866" cy="3642023"/>
          </a:xfrm>
          <a:prstGeom prst="rect">
            <a:avLst/>
          </a:prstGeom>
          <a:noFill/>
        </p:spPr>
        <p:txBody>
          <a:bodyPr wrap="square">
            <a:spAutoFit/>
          </a:bodyPr>
          <a:lstStyle/>
          <a:p>
            <a:pPr indent="457200" algn="ctr">
              <a:spcAft>
                <a:spcPts val="800"/>
              </a:spcAft>
            </a:pP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			Submitted by,</a:t>
            </a:r>
            <a:r>
              <a:rPr lang="en-IN" sz="1200" dirty="0">
                <a:effectLst/>
                <a:latin typeface="Bahnschrift SemiCondensed" panose="020B0502040204020203" pitchFamily="34" charset="0"/>
                <a:ea typeface="Calibri" panose="020F0502020204030204" pitchFamily="34" charset="0"/>
                <a:cs typeface="Times New Roman" panose="02020603050405020304" pitchFamily="18" charset="0"/>
              </a:rPr>
              <a:t>  (Team 04)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1828800" algn="ctr">
              <a:spcAft>
                <a:spcPts val="800"/>
              </a:spcAft>
            </a:pPr>
            <a:r>
              <a:rPr lang="en-IN" sz="1400" dirty="0">
                <a:effectLst/>
                <a:latin typeface="Bahnschrift SemiCondensed" panose="020B0502040204020203" pitchFamily="34" charset="0"/>
                <a:ea typeface="Calibri" panose="020F0502020204030204" pitchFamily="34" charset="0"/>
                <a:cs typeface="Times New Roman" panose="02020603050405020304" pitchFamily="18" charset="0"/>
              </a:rPr>
              <a:t>Gangaram Yadav</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828800" algn="ctr">
              <a:spcAft>
                <a:spcPts val="800"/>
              </a:spcAft>
            </a:pPr>
            <a:r>
              <a:rPr lang="en-IN" sz="1400" dirty="0">
                <a:effectLst/>
                <a:latin typeface="Bahnschrift SemiCondensed" panose="020B0502040204020203" pitchFamily="34" charset="0"/>
                <a:ea typeface="Calibri" panose="020F0502020204030204" pitchFamily="34" charset="0"/>
                <a:cs typeface="Times New Roman" panose="02020603050405020304" pitchFamily="18" charset="0"/>
              </a:rPr>
              <a:t>P Sunil Kumar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828800" algn="ctr">
              <a:spcAft>
                <a:spcPts val="800"/>
              </a:spcAft>
            </a:pPr>
            <a:r>
              <a:rPr lang="en-IN" sz="1400" dirty="0">
                <a:effectLst/>
                <a:latin typeface="Bahnschrift SemiCondensed" panose="020B0502040204020203" pitchFamily="34" charset="0"/>
                <a:ea typeface="Calibri" panose="020F0502020204030204" pitchFamily="34" charset="0"/>
                <a:cs typeface="Times New Roman" panose="02020603050405020304" pitchFamily="18" charset="0"/>
              </a:rPr>
              <a:t>Rakshith 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828800" algn="ctr">
              <a:spcAft>
                <a:spcPts val="800"/>
              </a:spcAft>
            </a:pPr>
            <a:r>
              <a:rPr lang="en-IN" sz="1400" dirty="0">
                <a:effectLst/>
                <a:latin typeface="Bahnschrift SemiCondensed" panose="020B0502040204020203" pitchFamily="34" charset="0"/>
                <a:ea typeface="Calibri" panose="020F0502020204030204" pitchFamily="34" charset="0"/>
                <a:cs typeface="Times New Roman" panose="02020603050405020304" pitchFamily="18" charset="0"/>
              </a:rPr>
              <a:t>Sanskruti Krishnat Padaval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828800" algn="ctr">
              <a:spcAft>
                <a:spcPts val="800"/>
              </a:spcAft>
            </a:pPr>
            <a:r>
              <a:rPr lang="en-IN" sz="1400" dirty="0">
                <a:effectLst/>
                <a:latin typeface="Bahnschrift SemiCondensed" panose="020B0502040204020203" pitchFamily="34" charset="0"/>
                <a:ea typeface="Calibri" panose="020F0502020204030204" pitchFamily="34" charset="0"/>
                <a:cs typeface="Times New Roman" panose="02020603050405020304" pitchFamily="18" charset="0"/>
              </a:rPr>
              <a:t>Sharath S</a:t>
            </a:r>
          </a:p>
          <a:p>
            <a:pPr marL="1828800" algn="ctr">
              <a:spcAft>
                <a:spcPts val="800"/>
              </a:spcAft>
            </a:pPr>
            <a:endParaRPr lang="en-IN" sz="1400" dirty="0">
              <a:latin typeface="Bahnschrift SemiCondensed" panose="020B0502040204020203" pitchFamily="34" charset="0"/>
              <a:ea typeface="Calibri" panose="020F0502020204030204" pitchFamily="34" charset="0"/>
              <a:cs typeface="Times New Roman" panose="02020603050405020304" pitchFamily="18" charset="0"/>
            </a:endParaRPr>
          </a:p>
          <a:p>
            <a:pPr marL="1828800" algn="ctr">
              <a:spcAft>
                <a:spcPts val="800"/>
              </a:spcAft>
            </a:pPr>
            <a:endParaRPr lang="en-IN" sz="1400" dirty="0">
              <a:latin typeface="Bahnschrift SemiCondensed" panose="020B0502040204020203" pitchFamily="34" charset="0"/>
              <a:ea typeface="Calibri" panose="020F0502020204030204" pitchFamily="34" charset="0"/>
              <a:cs typeface="Times New Roman" panose="02020603050405020304" pitchFamily="18" charset="0"/>
            </a:endParaRPr>
          </a:p>
          <a:p>
            <a:pPr marL="1828800" algn="ctr">
              <a:spcAft>
                <a:spcPts val="800"/>
              </a:spcAft>
            </a:pPr>
            <a:endParaRPr lang="en-IN" sz="1400" dirty="0">
              <a:latin typeface="Bahnschrift SemiCondensed" panose="020B0502040204020203" pitchFamily="34" charset="0"/>
              <a:ea typeface="Calibri" panose="020F0502020204030204" pitchFamily="34" charset="0"/>
              <a:cs typeface="Times New Roman" panose="02020603050405020304" pitchFamily="18" charset="0"/>
            </a:endParaRPr>
          </a:p>
          <a:p>
            <a:pPr marL="1828800" algn="ctr">
              <a:spcAft>
                <a:spcPts val="800"/>
              </a:spcAft>
            </a:pPr>
            <a:r>
              <a:rPr lang="en-IN" sz="1600" b="1" dirty="0">
                <a:effectLst/>
                <a:latin typeface="Bahnschrift SemiCondensed" panose="020B0502040204020203" pitchFamily="34" charset="0"/>
                <a:ea typeface="Calibri" panose="020F0502020204030204" pitchFamily="34" charset="0"/>
                <a:cs typeface="Times New Roman" panose="02020603050405020304" pitchFamily="18" charset="0"/>
              </a:rPr>
              <a:t>Guided by, </a:t>
            </a:r>
          </a:p>
          <a:p>
            <a:pPr marL="1828800" algn="ctr">
              <a:spcAft>
                <a:spcPts val="800"/>
              </a:spcAft>
            </a:pPr>
            <a:r>
              <a:rPr lang="en-IN" dirty="0">
                <a:effectLst/>
                <a:latin typeface="Bahnschrift SemiCondensed" panose="020B0502040204020203" pitchFamily="34" charset="0"/>
                <a:ea typeface="Calibri" panose="020F0502020204030204" pitchFamily="34" charset="0"/>
                <a:cs typeface="Times New Roman" panose="02020603050405020304" pitchFamily="18" charset="0"/>
              </a:rPr>
              <a:t>Ms. Tandra ma’am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3047999" y="5147010"/>
            <a:ext cx="6096000" cy="771686"/>
          </a:xfrm>
          <a:prstGeom prst="rect">
            <a:avLst/>
          </a:prstGeom>
          <a:noFill/>
        </p:spPr>
        <p:txBody>
          <a:bodyPr wrap="square">
            <a:spAutoFit/>
          </a:bodyPr>
          <a:lstStyle/>
          <a:p>
            <a:pPr indent="457200">
              <a:lnSpc>
                <a:spcPct val="107000"/>
              </a:lnSpc>
              <a:spcAft>
                <a:spcPts val="800"/>
              </a:spcAft>
            </a:pP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					</a:t>
            </a:r>
            <a:r>
              <a:rPr lang="en-IN" sz="1800" b="1" dirty="0">
                <a:solidFill>
                  <a:schemeClr val="bg1"/>
                </a:solidFill>
                <a:effectLst/>
                <a:latin typeface="Bahnschrift SemiCondensed" panose="020B0502040204020203" pitchFamily="34" charset="0"/>
                <a:ea typeface="Calibri" panose="020F0502020204030204" pitchFamily="34" charset="0"/>
                <a:cs typeface="Times New Roman" panose="02020603050405020304" pitchFamily="18" charset="0"/>
              </a:rPr>
              <a:t>FROM</a:t>
            </a:r>
            <a:endParaRPr lang="en-IN"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828800">
              <a:lnSpc>
                <a:spcPct val="107000"/>
              </a:lnSpc>
              <a:spcAft>
                <a:spcPts val="800"/>
              </a:spcAft>
            </a:pPr>
            <a:r>
              <a:rPr lang="en-IN" sz="1800" dirty="0">
                <a:solidFill>
                  <a:schemeClr val="bg1"/>
                </a:solidFill>
                <a:effectLst/>
                <a:latin typeface="Bahnschrift SemiCondensed" panose="020B0502040204020203" pitchFamily="34" charset="0"/>
                <a:ea typeface="Calibri" panose="020F0502020204030204" pitchFamily="34" charset="0"/>
                <a:cs typeface="Times New Roman" panose="02020603050405020304" pitchFamily="18" charset="0"/>
              </a:rPr>
              <a:t>HARMAN C++ BATCH-06</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780524" y="145638"/>
            <a:ext cx="4878391" cy="2717801"/>
          </a:xfrm>
        </p:spPr>
        <p:txBody>
          <a:bodyPr/>
          <a:lstStyle/>
          <a:p>
            <a:pPr marL="0" indent="0">
              <a:buNone/>
            </a:pPr>
            <a:r>
              <a:rPr lang="en-IN" dirty="0">
                <a:solidFill>
                  <a:schemeClr val="bg1"/>
                </a:solidFill>
              </a:rPr>
              <a:t>Admin homepage:-</a:t>
            </a:r>
          </a:p>
          <a:p>
            <a:pPr marL="0" indent="0" algn="just">
              <a:buNone/>
            </a:pPr>
            <a:r>
              <a:rPr lang="en-IN" dirty="0"/>
              <a:t>In admin home page the application let’s admin to do the following tasks shown in the picture.</a:t>
            </a:r>
          </a:p>
          <a:p>
            <a:endParaRPr lang="en-IN" dirty="0"/>
          </a:p>
        </p:txBody>
      </p:sp>
      <p:sp>
        <p:nvSpPr>
          <p:cNvPr id="12" name="Content Placeholder 11"/>
          <p:cNvSpPr>
            <a:spLocks noGrp="1"/>
          </p:cNvSpPr>
          <p:nvPr>
            <p:ph sz="quarter" idx="4"/>
          </p:nvPr>
        </p:nvSpPr>
        <p:spPr>
          <a:xfrm>
            <a:off x="645057" y="3429000"/>
            <a:ext cx="4875210" cy="2717801"/>
          </a:xfrm>
        </p:spPr>
        <p:txBody>
          <a:bodyPr/>
          <a:lstStyle/>
          <a:p>
            <a:pPr marL="0" indent="0">
              <a:buNone/>
            </a:pPr>
            <a:r>
              <a:rPr lang="en-IN" dirty="0">
                <a:solidFill>
                  <a:schemeClr val="bg1"/>
                </a:solidFill>
              </a:rPr>
              <a:t>Adding new user:-</a:t>
            </a:r>
          </a:p>
          <a:p>
            <a:pPr marL="0" indent="0">
              <a:buNone/>
            </a:pPr>
            <a:r>
              <a:rPr lang="en-IN" dirty="0"/>
              <a:t>The admin can add new using by adding the id and password.</a:t>
            </a:r>
          </a:p>
        </p:txBody>
      </p:sp>
      <p:pic>
        <p:nvPicPr>
          <p:cNvPr id="7" name="Picture 6"/>
          <p:cNvPicPr>
            <a:picLocks noChangeAspect="1"/>
          </p:cNvPicPr>
          <p:nvPr/>
        </p:nvPicPr>
        <p:blipFill>
          <a:blip r:embed="rId2"/>
          <a:stretch>
            <a:fillRect/>
          </a:stretch>
        </p:blipFill>
        <p:spPr>
          <a:xfrm>
            <a:off x="6191425" y="27957"/>
            <a:ext cx="5058481" cy="2953162"/>
          </a:xfrm>
          <a:prstGeom prst="rect">
            <a:avLst/>
          </a:prstGeom>
        </p:spPr>
      </p:pic>
      <p:pic>
        <p:nvPicPr>
          <p:cNvPr id="14" name="Picture 13"/>
          <p:cNvPicPr>
            <a:picLocks noChangeAspect="1"/>
          </p:cNvPicPr>
          <p:nvPr/>
        </p:nvPicPr>
        <p:blipFill>
          <a:blip r:embed="rId3"/>
          <a:stretch>
            <a:fillRect/>
          </a:stretch>
        </p:blipFill>
        <p:spPr>
          <a:xfrm>
            <a:off x="6202979" y="3334156"/>
            <a:ext cx="5035372" cy="28126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955144" y="1947327"/>
            <a:ext cx="4878391" cy="2717801"/>
          </a:xfrm>
        </p:spPr>
        <p:txBody>
          <a:bodyPr/>
          <a:lstStyle/>
          <a:p>
            <a:pPr marL="0" indent="0">
              <a:buNone/>
            </a:pPr>
            <a:r>
              <a:rPr lang="en-IN" dirty="0">
                <a:solidFill>
                  <a:schemeClr val="bg1"/>
                </a:solidFill>
              </a:rPr>
              <a:t>Adding car :-</a:t>
            </a:r>
          </a:p>
          <a:p>
            <a:pPr marL="0" indent="0" algn="just">
              <a:buNone/>
            </a:pPr>
            <a:r>
              <a:rPr lang="en-IN" dirty="0"/>
              <a:t>The admin can add new car data to inventory for buying or renting the car.</a:t>
            </a:r>
          </a:p>
        </p:txBody>
      </p:sp>
      <p:pic>
        <p:nvPicPr>
          <p:cNvPr id="10" name="Picture 9"/>
          <p:cNvPicPr>
            <a:picLocks noChangeAspect="1"/>
          </p:cNvPicPr>
          <p:nvPr/>
        </p:nvPicPr>
        <p:blipFill>
          <a:blip r:embed="rId2"/>
          <a:stretch>
            <a:fillRect/>
          </a:stretch>
        </p:blipFill>
        <p:spPr>
          <a:xfrm>
            <a:off x="6021389" y="370102"/>
            <a:ext cx="5215467" cy="57428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243804" y="694263"/>
            <a:ext cx="10017658" cy="1227670"/>
          </a:xfrm>
        </p:spPr>
        <p:txBody>
          <a:bodyPr/>
          <a:lstStyle/>
          <a:p>
            <a:pPr marL="0" indent="0">
              <a:buNone/>
            </a:pPr>
            <a:r>
              <a:rPr lang="en-IN" dirty="0">
                <a:solidFill>
                  <a:schemeClr val="bg1"/>
                </a:solidFill>
              </a:rPr>
              <a:t>Display car details: -</a:t>
            </a:r>
          </a:p>
          <a:p>
            <a:pPr marL="0" indent="0" algn="just">
              <a:buNone/>
            </a:pPr>
            <a:r>
              <a:rPr lang="en-IN" dirty="0"/>
              <a:t>The admin has the access to view the list of cars in the inventory for buying and renting.</a:t>
            </a:r>
          </a:p>
        </p:txBody>
      </p:sp>
      <p:pic>
        <p:nvPicPr>
          <p:cNvPr id="8" name="Picture 7"/>
          <p:cNvPicPr>
            <a:picLocks noChangeAspect="1"/>
          </p:cNvPicPr>
          <p:nvPr/>
        </p:nvPicPr>
        <p:blipFill>
          <a:blip r:embed="rId2"/>
          <a:stretch>
            <a:fillRect/>
          </a:stretch>
        </p:blipFill>
        <p:spPr>
          <a:xfrm>
            <a:off x="930538" y="2032065"/>
            <a:ext cx="10330924" cy="3943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144589" y="242886"/>
            <a:ext cx="5027611" cy="2534180"/>
          </a:xfrm>
        </p:spPr>
        <p:txBody>
          <a:bodyPr/>
          <a:lstStyle/>
          <a:p>
            <a:pPr marL="0" indent="0">
              <a:buNone/>
            </a:pPr>
            <a:r>
              <a:rPr lang="en-IN" dirty="0">
                <a:solidFill>
                  <a:schemeClr val="bg1"/>
                </a:solidFill>
              </a:rPr>
              <a:t>User home:-</a:t>
            </a:r>
          </a:p>
          <a:p>
            <a:pPr marL="0" indent="0" algn="just">
              <a:buNone/>
            </a:pPr>
            <a:r>
              <a:rPr lang="en-IN" dirty="0"/>
              <a:t>The user has the access to buy or rent a car which he gets to choose in the homepage.</a:t>
            </a:r>
          </a:p>
        </p:txBody>
      </p:sp>
      <p:sp>
        <p:nvSpPr>
          <p:cNvPr id="14" name="Content Placeholder 13"/>
          <p:cNvSpPr>
            <a:spLocks noGrp="1"/>
          </p:cNvSpPr>
          <p:nvPr>
            <p:ph sz="half" idx="2"/>
          </p:nvPr>
        </p:nvSpPr>
        <p:spPr>
          <a:xfrm>
            <a:off x="846666" y="3333219"/>
            <a:ext cx="4875211" cy="2771248"/>
          </a:xfrm>
        </p:spPr>
        <p:txBody>
          <a:bodyPr/>
          <a:lstStyle/>
          <a:p>
            <a:pPr marL="0" indent="0">
              <a:buNone/>
            </a:pPr>
            <a:r>
              <a:rPr lang="en-IN" dirty="0">
                <a:solidFill>
                  <a:schemeClr val="bg1"/>
                </a:solidFill>
              </a:rPr>
              <a:t>Buying car list:-</a:t>
            </a:r>
          </a:p>
          <a:p>
            <a:pPr marL="0" indent="0">
              <a:buNone/>
            </a:pPr>
            <a:r>
              <a:rPr lang="en-IN" dirty="0"/>
              <a:t>The user gets the list of cars and their details from which he can choose and add his details to confirm the booking.</a:t>
            </a:r>
          </a:p>
        </p:txBody>
      </p:sp>
      <p:pic>
        <p:nvPicPr>
          <p:cNvPr id="12" name="Picture 11"/>
          <p:cNvPicPr>
            <a:picLocks noChangeAspect="1"/>
          </p:cNvPicPr>
          <p:nvPr/>
        </p:nvPicPr>
        <p:blipFill rotWithShape="1">
          <a:blip r:embed="rId2"/>
          <a:srcRect b="14120"/>
          <a:stretch>
            <a:fillRect/>
          </a:stretch>
        </p:blipFill>
        <p:spPr>
          <a:xfrm>
            <a:off x="7627459" y="0"/>
            <a:ext cx="3419952" cy="2593447"/>
          </a:xfrm>
          <a:prstGeom prst="rect">
            <a:avLst/>
          </a:prstGeom>
        </p:spPr>
      </p:pic>
      <p:pic>
        <p:nvPicPr>
          <p:cNvPr id="16" name="Picture 15"/>
          <p:cNvPicPr>
            <a:picLocks noChangeAspect="1"/>
          </p:cNvPicPr>
          <p:nvPr/>
        </p:nvPicPr>
        <p:blipFill>
          <a:blip r:embed="rId3"/>
          <a:stretch>
            <a:fillRect/>
          </a:stretch>
        </p:blipFill>
        <p:spPr>
          <a:xfrm>
            <a:off x="6470125" y="2649485"/>
            <a:ext cx="5309954" cy="34576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77345" y="1286933"/>
            <a:ext cx="4002240" cy="4504267"/>
          </a:xfrm>
        </p:spPr>
        <p:txBody>
          <a:bodyPr/>
          <a:lstStyle/>
          <a:p>
            <a:pPr marL="0" indent="0" algn="just">
              <a:buNone/>
            </a:pPr>
            <a:r>
              <a:rPr lang="en-IN" dirty="0">
                <a:solidFill>
                  <a:schemeClr val="bg1"/>
                </a:solidFill>
              </a:rPr>
              <a:t>Confirmation bill:-</a:t>
            </a:r>
          </a:p>
          <a:p>
            <a:pPr marL="0" indent="0" algn="just">
              <a:buNone/>
            </a:pPr>
            <a:endParaRPr lang="en-IN" dirty="0">
              <a:solidFill>
                <a:schemeClr val="bg1"/>
              </a:solidFill>
            </a:endParaRPr>
          </a:p>
          <a:p>
            <a:pPr marL="0" indent="0" algn="just">
              <a:buNone/>
            </a:pPr>
            <a:r>
              <a:rPr lang="en-IN" dirty="0"/>
              <a:t>After the user adds his details the final confirmation bill will appear for further reference of the user.</a:t>
            </a:r>
          </a:p>
        </p:txBody>
      </p:sp>
      <p:pic>
        <p:nvPicPr>
          <p:cNvPr id="8" name="Picture 7"/>
          <p:cNvPicPr>
            <a:picLocks noChangeAspect="1"/>
          </p:cNvPicPr>
          <p:nvPr/>
        </p:nvPicPr>
        <p:blipFill>
          <a:blip r:embed="rId2"/>
          <a:stretch>
            <a:fillRect/>
          </a:stretch>
        </p:blipFill>
        <p:spPr>
          <a:xfrm>
            <a:off x="4779585" y="60649"/>
            <a:ext cx="6506482" cy="60371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Requirements</a:t>
            </a:r>
          </a:p>
        </p:txBody>
      </p:sp>
      <p:sp>
        <p:nvSpPr>
          <p:cNvPr id="3" name="Content Placeholder 2"/>
          <p:cNvSpPr>
            <a:spLocks noGrp="1"/>
          </p:cNvSpPr>
          <p:nvPr>
            <p:ph sz="half" idx="1"/>
          </p:nvPr>
        </p:nvSpPr>
        <p:spPr/>
        <p:txBody>
          <a:bodyPr>
            <a:normAutofit fontScale="85000" lnSpcReduction="20000"/>
          </a:bodyPr>
          <a:lstStyle/>
          <a:p>
            <a:pPr marL="135255" indent="0">
              <a:spcBef>
                <a:spcPts val="0"/>
              </a:spcBef>
              <a:buClr>
                <a:schemeClr val="tx1"/>
              </a:buClr>
              <a:buSzPct val="100000"/>
              <a:buNone/>
            </a:pPr>
            <a:r>
              <a:rPr lang="en-US" dirty="0">
                <a:solidFill>
                  <a:schemeClr val="bg1"/>
                </a:solidFill>
                <a:latin typeface="Arial" panose="020B0604020202020204"/>
                <a:ea typeface="Arial" panose="020B0604020202020204"/>
                <a:cs typeface="Arial" panose="020B0604020202020204"/>
                <a:sym typeface="Arial" panose="020B0604020202020204"/>
              </a:rPr>
              <a:t>Hardware Requirements: -</a:t>
            </a:r>
          </a:p>
          <a:p>
            <a:pPr marL="135255" indent="0" algn="just">
              <a:spcBef>
                <a:spcPts val="0"/>
              </a:spcBef>
              <a:buClr>
                <a:schemeClr val="tx1"/>
              </a:buClr>
              <a:buSzPct val="100000"/>
              <a:buNone/>
            </a:pPr>
            <a:endParaRPr lang="en-US" sz="2400" dirty="0">
              <a:latin typeface="Arial" panose="020B0604020202020204"/>
              <a:ea typeface="Arial" panose="020B0604020202020204"/>
              <a:cs typeface="Arial" panose="020B0604020202020204"/>
              <a:sym typeface="Arial" panose="020B0604020202020204"/>
            </a:endParaRPr>
          </a:p>
          <a:p>
            <a:pPr marL="478155" indent="-342900" algn="just">
              <a:spcBef>
                <a:spcPts val="0"/>
              </a:spcBef>
              <a:buClr>
                <a:schemeClr val="tx1"/>
              </a:buClr>
              <a:buSzPct val="100000"/>
            </a:pPr>
            <a:r>
              <a:rPr lang="en-US" sz="2400" dirty="0">
                <a:latin typeface="Arial" panose="020B0604020202020204"/>
                <a:ea typeface="Arial" panose="020B0604020202020204"/>
                <a:cs typeface="Arial" panose="020B0604020202020204"/>
                <a:sym typeface="Arial" panose="020B0604020202020204"/>
              </a:rPr>
              <a:t>2 GHz processor, 2 GB RAM or more (system memory)</a:t>
            </a:r>
          </a:p>
          <a:p>
            <a:pPr marL="478155" indent="-342900" algn="just">
              <a:spcBef>
                <a:spcPts val="0"/>
              </a:spcBef>
              <a:buClr>
                <a:schemeClr val="tx1"/>
              </a:buClr>
              <a:buSzPct val="100000"/>
            </a:pPr>
            <a:r>
              <a:rPr lang="en-US" sz="2400" dirty="0">
                <a:latin typeface="Arial" panose="020B0604020202020204"/>
                <a:ea typeface="Arial" panose="020B0604020202020204"/>
                <a:cs typeface="Arial" panose="020B0604020202020204"/>
                <a:sym typeface="Arial" panose="020B0604020202020204"/>
              </a:rPr>
              <a:t>20 GB of hard-drive space or more</a:t>
            </a:r>
          </a:p>
          <a:p>
            <a:pPr marL="478155" indent="-342900" algn="just">
              <a:spcBef>
                <a:spcPts val="0"/>
              </a:spcBef>
              <a:buClr>
                <a:schemeClr val="tx1"/>
              </a:buClr>
              <a:buSzPct val="100000"/>
            </a:pPr>
            <a:r>
              <a:rPr lang="en-US" sz="2400" dirty="0">
                <a:latin typeface="Arial" panose="020B0604020202020204"/>
                <a:ea typeface="Arial" panose="020B0604020202020204"/>
                <a:cs typeface="Arial" panose="020B0604020202020204"/>
                <a:sym typeface="Arial" panose="020B0604020202020204"/>
              </a:rPr>
              <a:t>VGA capable of 1024×768 screen resolution</a:t>
            </a:r>
          </a:p>
          <a:p>
            <a:pPr marL="478155" indent="-342900" algn="just">
              <a:spcBef>
                <a:spcPts val="0"/>
              </a:spcBef>
              <a:buClr>
                <a:schemeClr val="tx1"/>
              </a:buClr>
              <a:buSzPct val="100000"/>
            </a:pPr>
            <a:r>
              <a:rPr lang="en-US" sz="2400" dirty="0">
                <a:latin typeface="Arial" panose="020B0604020202020204"/>
                <a:ea typeface="Arial" panose="020B0604020202020204"/>
                <a:cs typeface="Arial" panose="020B0604020202020204"/>
                <a:sym typeface="Arial" panose="020B0604020202020204"/>
              </a:rPr>
              <a:t>Necessary computer peripherals such as keyboards etc.</a:t>
            </a:r>
          </a:p>
          <a:p>
            <a:pPr marL="478155" indent="-342900" algn="just">
              <a:spcBef>
                <a:spcPts val="0"/>
              </a:spcBef>
              <a:buClr>
                <a:schemeClr val="tx1"/>
              </a:buClr>
              <a:buSzPct val="100000"/>
            </a:pPr>
            <a:r>
              <a:rPr lang="en-US" sz="2400" dirty="0">
                <a:latin typeface="Arial" panose="020B0604020202020204"/>
                <a:ea typeface="Arial" panose="020B0604020202020204"/>
                <a:cs typeface="Arial" panose="020B0604020202020204"/>
                <a:sym typeface="Arial" panose="020B0604020202020204"/>
              </a:rPr>
              <a:t>Internet Connectivity (Wired/ Wireless)</a:t>
            </a:r>
          </a:p>
          <a:p>
            <a:endParaRPr lang="en-IN" dirty="0"/>
          </a:p>
        </p:txBody>
      </p:sp>
      <p:sp>
        <p:nvSpPr>
          <p:cNvPr id="4" name="Content Placeholder 3"/>
          <p:cNvSpPr>
            <a:spLocks noGrp="1"/>
          </p:cNvSpPr>
          <p:nvPr>
            <p:ph sz="half" idx="2"/>
          </p:nvPr>
        </p:nvSpPr>
        <p:spPr/>
        <p:txBody>
          <a:bodyPr>
            <a:normAutofit fontScale="85000" lnSpcReduction="20000"/>
          </a:bodyPr>
          <a:lstStyle/>
          <a:p>
            <a:pPr marL="0" indent="0">
              <a:buNone/>
            </a:pPr>
            <a:r>
              <a:rPr lang="en-IN" sz="2600" dirty="0">
                <a:solidFill>
                  <a:schemeClr val="bg1"/>
                </a:solidFill>
              </a:rPr>
              <a:t>Software Requirements: -</a:t>
            </a:r>
          </a:p>
          <a:p>
            <a:pPr marL="0" indent="0">
              <a:buNone/>
            </a:pPr>
            <a:endParaRPr lang="en-IN" dirty="0">
              <a:solidFill>
                <a:schemeClr val="bg1"/>
              </a:solidFill>
            </a:endParaRPr>
          </a:p>
          <a:p>
            <a:pPr marL="457200" lvl="0" indent="-321945" algn="l" rtl="0">
              <a:spcBef>
                <a:spcPts val="0"/>
              </a:spcBef>
              <a:spcAft>
                <a:spcPts val="0"/>
              </a:spcAft>
              <a:buClr>
                <a:schemeClr val="tx1"/>
              </a:buClr>
              <a:buSzPct val="100000"/>
              <a:buFont typeface="Arial" panose="020B0604020202020204"/>
              <a:buChar char="●"/>
            </a:pPr>
            <a:r>
              <a:rPr lang="en-US" dirty="0">
                <a:latin typeface="Arial" panose="020B0604020202020204"/>
                <a:ea typeface="Arial" panose="020B0604020202020204"/>
                <a:cs typeface="Arial" panose="020B0604020202020204"/>
                <a:sym typeface="Arial" panose="020B0604020202020204"/>
              </a:rPr>
              <a:t>Windows/ Linux Based OS/ Mac OS/ Any OS capable of running C++.</a:t>
            </a:r>
          </a:p>
          <a:p>
            <a:pPr marL="135255" lvl="0" indent="0" algn="l" rtl="0">
              <a:spcBef>
                <a:spcPts val="0"/>
              </a:spcBef>
              <a:spcAft>
                <a:spcPts val="0"/>
              </a:spcAft>
              <a:buClr>
                <a:schemeClr val="tx1"/>
              </a:buClr>
              <a:buSzPct val="100000"/>
              <a:buNone/>
            </a:pPr>
            <a:endParaRPr lang="en-US" dirty="0">
              <a:latin typeface="Arial" panose="020B0604020202020204"/>
              <a:ea typeface="Arial" panose="020B0604020202020204"/>
              <a:cs typeface="Arial" panose="020B0604020202020204"/>
              <a:sym typeface="Arial" panose="020B0604020202020204"/>
            </a:endParaRPr>
          </a:p>
          <a:p>
            <a:pPr marL="457200" lvl="0" indent="-321945" algn="l" rtl="0">
              <a:spcBef>
                <a:spcPts val="0"/>
              </a:spcBef>
              <a:spcAft>
                <a:spcPts val="0"/>
              </a:spcAft>
              <a:buClr>
                <a:schemeClr val="tx1"/>
              </a:buClr>
              <a:buSzPct val="100000"/>
              <a:buFont typeface="Arial" panose="020B0604020202020204"/>
              <a:buChar char="●"/>
            </a:pPr>
            <a:r>
              <a:rPr lang="en-US" dirty="0">
                <a:latin typeface="Arial" panose="020B0604020202020204"/>
                <a:ea typeface="Arial" panose="020B0604020202020204"/>
                <a:cs typeface="Arial" panose="020B0604020202020204"/>
                <a:sym typeface="Arial" panose="020B0604020202020204"/>
              </a:rPr>
              <a:t>MySQL database</a:t>
            </a:r>
          </a:p>
          <a:p>
            <a:pPr marL="457200" lvl="0" indent="-321945" algn="l" rtl="0">
              <a:spcBef>
                <a:spcPts val="0"/>
              </a:spcBef>
              <a:spcAft>
                <a:spcPts val="0"/>
              </a:spcAft>
              <a:buClr>
                <a:schemeClr val="tx1"/>
              </a:buClr>
              <a:buSzPct val="100000"/>
              <a:buFont typeface="Arial" panose="020B0604020202020204"/>
              <a:buChar char="●"/>
            </a:pPr>
            <a:endParaRPr lang="en-US" dirty="0">
              <a:latin typeface="Arial" panose="020B0604020202020204"/>
              <a:ea typeface="Arial" panose="020B0604020202020204"/>
              <a:cs typeface="Arial" panose="020B0604020202020204"/>
              <a:sym typeface="Arial" panose="020B0604020202020204"/>
            </a:endParaRPr>
          </a:p>
          <a:p>
            <a:pPr marL="0" indent="0">
              <a:buNone/>
            </a:pPr>
            <a:endParaRPr lang="en-IN" dirty="0">
              <a:solidFill>
                <a:schemeClr val="bg1"/>
              </a:solidFill>
            </a:endParaRPr>
          </a:p>
        </p:txBody>
      </p:sp>
      <p:cxnSp>
        <p:nvCxnSpPr>
          <p:cNvPr id="6" name="Straight Connector 5"/>
          <p:cNvCxnSpPr/>
          <p:nvPr/>
        </p:nvCxnSpPr>
        <p:spPr>
          <a:xfrm>
            <a:off x="6096000" y="1837267"/>
            <a:ext cx="76200" cy="3953933"/>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46" y="567492"/>
            <a:ext cx="3083454" cy="998615"/>
          </a:xfrm>
        </p:spPr>
        <p:txBody>
          <a:bodyPr>
            <a:normAutofit/>
          </a:bodyPr>
          <a:lstStyle/>
          <a:p>
            <a:r>
              <a:rPr lang="en-IN" sz="2800" dirty="0">
                <a:solidFill>
                  <a:schemeClr val="bg1"/>
                </a:solidFill>
              </a:rPr>
              <a:t>Database Design</a:t>
            </a:r>
          </a:p>
        </p:txBody>
      </p:sp>
      <p:graphicFrame>
        <p:nvGraphicFramePr>
          <p:cNvPr id="5" name="Table 4"/>
          <p:cNvGraphicFramePr>
            <a:graphicFrameLocks noGrp="1"/>
          </p:cNvGraphicFramePr>
          <p:nvPr/>
        </p:nvGraphicFramePr>
        <p:xfrm>
          <a:off x="1337734" y="2216988"/>
          <a:ext cx="2794000" cy="3117012"/>
        </p:xfrm>
        <a:graphic>
          <a:graphicData uri="http://schemas.openxmlformats.org/drawingml/2006/table">
            <a:tbl>
              <a:tblPr firstRow="1" firstCol="1" bandRow="1">
                <a:tableStyleId>{5C22544A-7EE6-4342-B048-85BDC9FD1C3A}</a:tableStyleId>
              </a:tblPr>
              <a:tblGrid>
                <a:gridCol w="2794000">
                  <a:extLst>
                    <a:ext uri="{9D8B030D-6E8A-4147-A177-3AD203B41FA5}">
                      <a16:colId xmlns:a16="http://schemas.microsoft.com/office/drawing/2014/main" val="20000"/>
                    </a:ext>
                  </a:extLst>
                </a:gridCol>
              </a:tblGrid>
              <a:tr h="422739">
                <a:tc>
                  <a:txBody>
                    <a:bodyPr/>
                    <a:lstStyle/>
                    <a:p>
                      <a:pPr>
                        <a:lnSpc>
                          <a:spcPct val="107000"/>
                        </a:lnSpc>
                        <a:spcAft>
                          <a:spcPts val="800"/>
                        </a:spcAft>
                      </a:pPr>
                      <a:r>
                        <a:rPr lang="en-IN" sz="1100" dirty="0" err="1">
                          <a:effectLst/>
                        </a:rPr>
                        <a:t>Cars_for_rent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694273">
                <a:tc>
                  <a:txBody>
                    <a:bodyPr/>
                    <a:lstStyle/>
                    <a:p>
                      <a:pPr>
                        <a:lnSpc>
                          <a:spcPct val="107000"/>
                        </a:lnSpc>
                        <a:spcAft>
                          <a:spcPts val="800"/>
                        </a:spcAft>
                      </a:pPr>
                      <a:r>
                        <a:rPr lang="en-IN" sz="1100" dirty="0">
                          <a:effectLst/>
                        </a:rPr>
                        <a:t>Name </a:t>
                      </a:r>
                    </a:p>
                    <a:p>
                      <a:pPr>
                        <a:lnSpc>
                          <a:spcPct val="107000"/>
                        </a:lnSpc>
                        <a:spcAft>
                          <a:spcPts val="800"/>
                        </a:spcAft>
                      </a:pPr>
                      <a:r>
                        <a:rPr lang="en-IN" sz="1100" dirty="0">
                          <a:effectLst/>
                        </a:rPr>
                        <a:t>Seat</a:t>
                      </a:r>
                    </a:p>
                    <a:p>
                      <a:pPr>
                        <a:lnSpc>
                          <a:spcPct val="107000"/>
                        </a:lnSpc>
                        <a:spcAft>
                          <a:spcPts val="800"/>
                        </a:spcAft>
                      </a:pPr>
                      <a:r>
                        <a:rPr lang="en-IN" sz="1100" dirty="0">
                          <a:effectLst/>
                        </a:rPr>
                        <a:t>Milage</a:t>
                      </a:r>
                    </a:p>
                    <a:p>
                      <a:pPr>
                        <a:lnSpc>
                          <a:spcPct val="107000"/>
                        </a:lnSpc>
                        <a:spcAft>
                          <a:spcPts val="800"/>
                        </a:spcAft>
                      </a:pPr>
                      <a:r>
                        <a:rPr lang="en-IN" sz="1100" dirty="0">
                          <a:effectLst/>
                        </a:rPr>
                        <a:t>Rent</a:t>
                      </a:r>
                    </a:p>
                    <a:p>
                      <a:pPr>
                        <a:lnSpc>
                          <a:spcPct val="107000"/>
                        </a:lnSpc>
                        <a:spcAft>
                          <a:spcPts val="800"/>
                        </a:spcAft>
                      </a:pPr>
                      <a:r>
                        <a:rPr lang="en-IN" sz="1100" dirty="0">
                          <a:effectLst/>
                        </a:rPr>
                        <a:t>Fuel_type</a:t>
                      </a:r>
                    </a:p>
                    <a:p>
                      <a:pPr>
                        <a:lnSpc>
                          <a:spcPct val="107000"/>
                        </a:lnSpc>
                        <a:spcAft>
                          <a:spcPts val="800"/>
                        </a:spcAft>
                      </a:pPr>
                      <a:r>
                        <a:rPr lang="en-IN" sz="1100" dirty="0">
                          <a:effectLst/>
                        </a:rPr>
                        <a:t>Availability</a:t>
                      </a:r>
                    </a:p>
                    <a:p>
                      <a:pPr>
                        <a:lnSpc>
                          <a:spcPct val="107000"/>
                        </a:lnSpc>
                        <a:spcAft>
                          <a:spcPts val="800"/>
                        </a:spcAft>
                      </a:pPr>
                      <a:r>
                        <a:rPr lang="en-IN" sz="1100" dirty="0">
                          <a:effectLst/>
                        </a:rPr>
                        <a:t>Transmission_type</a:t>
                      </a:r>
                    </a:p>
                    <a:p>
                      <a:pPr>
                        <a:lnSpc>
                          <a:spcPct val="107000"/>
                        </a:lnSpc>
                        <a:spcAft>
                          <a:spcPts val="800"/>
                        </a:spcAft>
                      </a:pPr>
                      <a:r>
                        <a:rPr lang="en-IN" sz="1100" dirty="0">
                          <a:effectLst/>
                        </a:rPr>
                        <a:t>Airbags</a:t>
                      </a:r>
                    </a:p>
                    <a:p>
                      <a:pPr>
                        <a:lnSpc>
                          <a:spcPct val="107000"/>
                        </a:lnSpc>
                        <a:spcAft>
                          <a:spcPts val="800"/>
                        </a:spcAft>
                      </a:pPr>
                      <a:r>
                        <a:rPr lang="en-IN" sz="1100" dirty="0">
                          <a:effectLst/>
                        </a:rPr>
                        <a:t>Car_no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5054601" y="2203739"/>
          <a:ext cx="2731990" cy="3117012"/>
        </p:xfrm>
        <a:graphic>
          <a:graphicData uri="http://schemas.openxmlformats.org/drawingml/2006/table">
            <a:tbl>
              <a:tblPr firstRow="1" firstCol="1" bandRow="1">
                <a:tableStyleId>{5C22544A-7EE6-4342-B048-85BDC9FD1C3A}</a:tableStyleId>
              </a:tblPr>
              <a:tblGrid>
                <a:gridCol w="2731990">
                  <a:extLst>
                    <a:ext uri="{9D8B030D-6E8A-4147-A177-3AD203B41FA5}">
                      <a16:colId xmlns:a16="http://schemas.microsoft.com/office/drawing/2014/main" val="20000"/>
                    </a:ext>
                  </a:extLst>
                </a:gridCol>
              </a:tblGrid>
              <a:tr h="385357">
                <a:tc>
                  <a:txBody>
                    <a:bodyPr/>
                    <a:lstStyle/>
                    <a:p>
                      <a:pPr>
                        <a:lnSpc>
                          <a:spcPct val="107000"/>
                        </a:lnSpc>
                        <a:spcAft>
                          <a:spcPts val="800"/>
                        </a:spcAft>
                      </a:pPr>
                      <a:r>
                        <a:rPr lang="en-IN" sz="1100">
                          <a:effectLst/>
                        </a:rPr>
                        <a:t>Cars_to_buy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731655">
                <a:tc>
                  <a:txBody>
                    <a:bodyPr/>
                    <a:lstStyle/>
                    <a:p>
                      <a:pPr>
                        <a:lnSpc>
                          <a:spcPct val="107000"/>
                        </a:lnSpc>
                        <a:spcAft>
                          <a:spcPts val="800"/>
                        </a:spcAft>
                      </a:pPr>
                      <a:r>
                        <a:rPr lang="en-IN" sz="1100" dirty="0">
                          <a:effectLst/>
                        </a:rPr>
                        <a:t>Name </a:t>
                      </a:r>
                    </a:p>
                    <a:p>
                      <a:pPr>
                        <a:lnSpc>
                          <a:spcPct val="107000"/>
                        </a:lnSpc>
                        <a:spcAft>
                          <a:spcPts val="800"/>
                        </a:spcAft>
                      </a:pPr>
                      <a:r>
                        <a:rPr lang="en-IN" sz="1100" dirty="0">
                          <a:effectLst/>
                        </a:rPr>
                        <a:t>Seat</a:t>
                      </a:r>
                    </a:p>
                    <a:p>
                      <a:pPr>
                        <a:lnSpc>
                          <a:spcPct val="107000"/>
                        </a:lnSpc>
                        <a:spcAft>
                          <a:spcPts val="800"/>
                        </a:spcAft>
                      </a:pPr>
                      <a:r>
                        <a:rPr lang="en-IN" sz="1100" dirty="0">
                          <a:effectLst/>
                        </a:rPr>
                        <a:t>Milage</a:t>
                      </a:r>
                    </a:p>
                    <a:p>
                      <a:pPr>
                        <a:lnSpc>
                          <a:spcPct val="107000"/>
                        </a:lnSpc>
                        <a:spcAft>
                          <a:spcPts val="800"/>
                        </a:spcAft>
                      </a:pPr>
                      <a:r>
                        <a:rPr lang="en-IN" sz="1100" dirty="0">
                          <a:effectLst/>
                        </a:rPr>
                        <a:t>Fuel_type</a:t>
                      </a:r>
                    </a:p>
                    <a:p>
                      <a:pPr>
                        <a:lnSpc>
                          <a:spcPct val="107000"/>
                        </a:lnSpc>
                        <a:spcAft>
                          <a:spcPts val="800"/>
                        </a:spcAft>
                      </a:pPr>
                      <a:r>
                        <a:rPr lang="en-IN" sz="1100" dirty="0">
                          <a:effectLst/>
                        </a:rPr>
                        <a:t>Transmission_type</a:t>
                      </a:r>
                    </a:p>
                    <a:p>
                      <a:pPr>
                        <a:lnSpc>
                          <a:spcPct val="107000"/>
                        </a:lnSpc>
                        <a:spcAft>
                          <a:spcPts val="800"/>
                        </a:spcAft>
                      </a:pPr>
                      <a:r>
                        <a:rPr lang="en-IN" sz="1100" dirty="0">
                          <a:effectLst/>
                        </a:rPr>
                        <a:t>Airbags</a:t>
                      </a:r>
                    </a:p>
                    <a:p>
                      <a:pPr>
                        <a:lnSpc>
                          <a:spcPct val="107000"/>
                        </a:lnSpc>
                        <a:spcAft>
                          <a:spcPts val="800"/>
                        </a:spcAft>
                      </a:pPr>
                      <a:r>
                        <a:rPr lang="en-IN" sz="1100" dirty="0">
                          <a:effectLst/>
                        </a:rPr>
                        <a:t>Price</a:t>
                      </a:r>
                    </a:p>
                    <a:p>
                      <a:pPr>
                        <a:lnSpc>
                          <a:spcPct val="107000"/>
                        </a:lnSpc>
                        <a:spcAft>
                          <a:spcPts val="800"/>
                        </a:spcAft>
                      </a:pPr>
                      <a:r>
                        <a:rPr lang="en-IN" sz="1100" dirty="0">
                          <a:effectLst/>
                        </a:rPr>
                        <a:t>Car_no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8709458" y="2203738"/>
          <a:ext cx="2652809" cy="1225261"/>
        </p:xfrm>
        <a:graphic>
          <a:graphicData uri="http://schemas.openxmlformats.org/drawingml/2006/table">
            <a:tbl>
              <a:tblPr firstRow="1" firstCol="1" bandRow="1">
                <a:tableStyleId>{5C22544A-7EE6-4342-B048-85BDC9FD1C3A}</a:tableStyleId>
              </a:tblPr>
              <a:tblGrid>
                <a:gridCol w="2652809">
                  <a:extLst>
                    <a:ext uri="{9D8B030D-6E8A-4147-A177-3AD203B41FA5}">
                      <a16:colId xmlns:a16="http://schemas.microsoft.com/office/drawing/2014/main" val="20000"/>
                    </a:ext>
                  </a:extLst>
                </a:gridCol>
              </a:tblGrid>
              <a:tr h="372711">
                <a:tc>
                  <a:txBody>
                    <a:bodyPr/>
                    <a:lstStyle/>
                    <a:p>
                      <a:pPr>
                        <a:lnSpc>
                          <a:spcPct val="107000"/>
                        </a:lnSpc>
                        <a:spcAft>
                          <a:spcPts val="800"/>
                        </a:spcAft>
                      </a:pPr>
                      <a:r>
                        <a:rPr lang="en-IN" sz="1100">
                          <a:effectLst/>
                        </a:rPr>
                        <a:t>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52550">
                <a:tc>
                  <a:txBody>
                    <a:bodyPr/>
                    <a:lstStyle/>
                    <a:p>
                      <a:pPr>
                        <a:lnSpc>
                          <a:spcPct val="107000"/>
                        </a:lnSpc>
                        <a:spcAft>
                          <a:spcPts val="800"/>
                        </a:spcAft>
                      </a:pPr>
                      <a:r>
                        <a:rPr lang="en-IN" sz="1100" dirty="0" err="1">
                          <a:effectLst/>
                        </a:rPr>
                        <a:t>Login_id</a:t>
                      </a:r>
                      <a:endParaRPr lang="en-IN" sz="1100" dirty="0">
                        <a:effectLst/>
                      </a:endParaRPr>
                    </a:p>
                    <a:p>
                      <a:pPr>
                        <a:lnSpc>
                          <a:spcPct val="107000"/>
                        </a:lnSpc>
                        <a:spcAft>
                          <a:spcPts val="800"/>
                        </a:spcAft>
                      </a:pPr>
                      <a:r>
                        <a:rPr lang="en-IN" sz="1100" dirty="0" err="1">
                          <a:effectLst/>
                        </a:rPr>
                        <a:t>Login_password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880" y="186302"/>
            <a:ext cx="3997854" cy="786949"/>
          </a:xfrm>
        </p:spPr>
        <p:txBody>
          <a:bodyPr>
            <a:normAutofit fontScale="90000"/>
          </a:bodyPr>
          <a:lstStyle/>
          <a:p>
            <a:r>
              <a:rPr lang="en-IN" sz="2800" dirty="0">
                <a:solidFill>
                  <a:schemeClr val="bg1"/>
                </a:solidFill>
              </a:rPr>
              <a:t>Architecture diagram</a:t>
            </a:r>
          </a:p>
        </p:txBody>
      </p:sp>
      <p:grpSp>
        <p:nvGrpSpPr>
          <p:cNvPr id="5" name="Canvas 20"/>
          <p:cNvGrpSpPr/>
          <p:nvPr/>
        </p:nvGrpSpPr>
        <p:grpSpPr>
          <a:xfrm>
            <a:off x="2921952" y="641548"/>
            <a:ext cx="6495415" cy="5477510"/>
            <a:chOff x="0" y="-3252"/>
            <a:chExt cx="6495415" cy="5477510"/>
          </a:xfrm>
        </p:grpSpPr>
        <p:sp>
          <p:nvSpPr>
            <p:cNvPr id="6" name="Rectangle 5"/>
            <p:cNvSpPr/>
            <p:nvPr/>
          </p:nvSpPr>
          <p:spPr>
            <a:xfrm>
              <a:off x="0" y="-3252"/>
              <a:ext cx="6495415" cy="5477510"/>
            </a:xfrm>
            <a:prstGeom prst="rect">
              <a:avLst/>
            </a:prstGeom>
            <a:solidFill>
              <a:srgbClr val="FFFFFF"/>
            </a:solidFill>
          </p:spPr>
        </p:sp>
        <p:cxnSp>
          <p:nvCxnSpPr>
            <p:cNvPr id="7" name="Straight Arrow Connector 6"/>
            <p:cNvCxnSpPr>
              <a:cxnSpLocks noChangeShapeType="1"/>
            </p:cNvCxnSpPr>
            <p:nvPr/>
          </p:nvCxnSpPr>
          <p:spPr bwMode="auto">
            <a:xfrm>
              <a:off x="3191707" y="250100"/>
              <a:ext cx="17300" cy="681501"/>
            </a:xfrm>
            <a:prstGeom prst="straightConnector1">
              <a:avLst/>
            </a:prstGeom>
            <a:noFill/>
            <a:ln w="6350">
              <a:solidFill>
                <a:schemeClr val="accent1">
                  <a:lumMod val="100000"/>
                  <a:lumOff val="0"/>
                </a:schemeClr>
              </a:solidFill>
              <a:miter lim="800000"/>
              <a:tailEnd type="triangle" w="med" len="med"/>
            </a:ln>
            <a:extLst>
              <a:ext uri="{909E8E84-426E-40DD-AFC4-6F175D3DCCD1}">
                <a14:hiddenFill xmlns:a14="http://schemas.microsoft.com/office/drawing/2010/main">
                  <a:noFill/>
                </a14:hiddenFill>
              </a:ext>
            </a:extLst>
          </p:spPr>
        </p:cxnSp>
        <p:cxnSp>
          <p:nvCxnSpPr>
            <p:cNvPr id="8" name="Straight Connector 7"/>
            <p:cNvCxnSpPr>
              <a:cxnSpLocks noChangeShapeType="1"/>
            </p:cNvCxnSpPr>
            <p:nvPr/>
          </p:nvCxnSpPr>
          <p:spPr bwMode="auto">
            <a:xfrm>
              <a:off x="163900" y="948902"/>
              <a:ext cx="6047114" cy="43100"/>
            </a:xfrm>
            <a:prstGeom prst="line">
              <a:avLst/>
            </a:prstGeom>
            <a:noFill/>
            <a:ln w="6350">
              <a:solidFill>
                <a:schemeClr val="accent1">
                  <a:lumMod val="100000"/>
                  <a:lumOff val="0"/>
                </a:schemeClr>
              </a:solidFill>
              <a:miter lim="800000"/>
            </a:ln>
            <a:extLst>
              <a:ext uri="{909E8E84-426E-40DD-AFC4-6F175D3DCCD1}">
                <a14:hiddenFill xmlns:a14="http://schemas.microsoft.com/office/drawing/2010/main">
                  <a:noFill/>
                </a14:hiddenFill>
              </a:ext>
            </a:extLst>
          </p:spPr>
        </p:cxnSp>
        <p:cxnSp>
          <p:nvCxnSpPr>
            <p:cNvPr id="9" name="Straight Arrow Connector 8"/>
            <p:cNvCxnSpPr>
              <a:cxnSpLocks noChangeShapeType="1"/>
            </p:cNvCxnSpPr>
            <p:nvPr/>
          </p:nvCxnSpPr>
          <p:spPr bwMode="auto">
            <a:xfrm>
              <a:off x="215600" y="1000602"/>
              <a:ext cx="0" cy="509001"/>
            </a:xfrm>
            <a:prstGeom prst="straightConnector1">
              <a:avLst/>
            </a:prstGeom>
            <a:noFill/>
            <a:ln w="6350">
              <a:solidFill>
                <a:schemeClr val="accent1">
                  <a:lumMod val="100000"/>
                  <a:lumOff val="0"/>
                </a:schemeClr>
              </a:solidFill>
              <a:miter lim="800000"/>
              <a:tailEnd type="triangle" w="med" len="med"/>
            </a:ln>
            <a:extLst>
              <a:ext uri="{909E8E84-426E-40DD-AFC4-6F175D3DCCD1}">
                <a14:hiddenFill xmlns:a14="http://schemas.microsoft.com/office/drawing/2010/main">
                  <a:noFill/>
                </a14:hiddenFill>
              </a:ext>
            </a:extLst>
          </p:spPr>
        </p:cxnSp>
        <p:sp>
          <p:nvSpPr>
            <p:cNvPr id="10" name="Rectangle 9"/>
            <p:cNvSpPr>
              <a:spLocks noChangeArrowheads="1"/>
            </p:cNvSpPr>
            <p:nvPr/>
          </p:nvSpPr>
          <p:spPr bwMode="auto">
            <a:xfrm>
              <a:off x="129300" y="1535503"/>
              <a:ext cx="1112903" cy="483001"/>
            </a:xfrm>
            <a:prstGeom prst="rect">
              <a:avLst/>
            </a:prstGeom>
            <a:solidFill>
              <a:schemeClr val="lt1">
                <a:lumMod val="100000"/>
                <a:lumOff val="0"/>
              </a:schemeClr>
            </a:solidFill>
            <a:ln w="12700">
              <a:solidFill>
                <a:schemeClr val="accent6">
                  <a:lumMod val="100000"/>
                  <a:lumOff val="0"/>
                </a:schemeClr>
              </a:solidFill>
              <a:miter lim="800000"/>
            </a:ln>
          </p:spPr>
          <p:txBody>
            <a:bodyPr rot="0" vert="horz" wrap="square" lIns="91440" tIns="45720" rIns="91440" bIns="45720" anchor="ctr" anchorCtr="0" upright="1">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Login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1" name="Straight Arrow Connector 10"/>
            <p:cNvCxnSpPr>
              <a:cxnSpLocks noChangeShapeType="1"/>
            </p:cNvCxnSpPr>
            <p:nvPr/>
          </p:nvCxnSpPr>
          <p:spPr bwMode="auto">
            <a:xfrm>
              <a:off x="2225605" y="992002"/>
              <a:ext cx="8600" cy="508901"/>
            </a:xfrm>
            <a:prstGeom prst="straightConnector1">
              <a:avLst/>
            </a:prstGeom>
            <a:noFill/>
            <a:ln w="6350">
              <a:solidFill>
                <a:schemeClr val="accent1">
                  <a:lumMod val="100000"/>
                  <a:lumOff val="0"/>
                </a:schemeClr>
              </a:solidFill>
              <a:miter lim="800000"/>
              <a:tailEnd type="triangle" w="med" len="me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1509603" y="1475103"/>
              <a:ext cx="1483703" cy="560701"/>
            </a:xfrm>
            <a:prstGeom prst="rect">
              <a:avLst/>
            </a:prstGeom>
            <a:solidFill>
              <a:schemeClr val="lt1">
                <a:lumMod val="100000"/>
                <a:lumOff val="0"/>
              </a:schemeClr>
            </a:solidFill>
            <a:ln w="12700">
              <a:solidFill>
                <a:schemeClr val="accent6">
                  <a:lumMod val="100000"/>
                  <a:lumOff val="0"/>
                </a:schemeClr>
              </a:solidFill>
              <a:miter lim="800000"/>
            </a:ln>
          </p:spPr>
          <p:txBody>
            <a:bodyPr rot="0" vert="horz" wrap="square" lIns="91440" tIns="45720" rIns="91440" bIns="45720" anchor="ctr" anchorCtr="0" upright="1">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Car to rent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Arrow Connector 12"/>
            <p:cNvCxnSpPr>
              <a:cxnSpLocks noChangeShapeType="1"/>
            </p:cNvCxnSpPr>
            <p:nvPr/>
          </p:nvCxnSpPr>
          <p:spPr bwMode="auto">
            <a:xfrm>
              <a:off x="3812809" y="974702"/>
              <a:ext cx="8700" cy="388201"/>
            </a:xfrm>
            <a:prstGeom prst="straightConnector1">
              <a:avLst/>
            </a:prstGeom>
            <a:noFill/>
            <a:ln w="6350">
              <a:solidFill>
                <a:schemeClr val="accent1">
                  <a:lumMod val="100000"/>
                  <a:lumOff val="0"/>
                </a:schemeClr>
              </a:solidFill>
              <a:miter lim="800000"/>
              <a:tailEnd type="triangle" w="med" len="med"/>
            </a:ln>
            <a:extLst>
              <a:ext uri="{909E8E84-426E-40DD-AFC4-6F175D3DCCD1}">
                <a14:hiddenFill xmlns:a14="http://schemas.microsoft.com/office/drawing/2010/main">
                  <a:noFill/>
                </a14:hiddenFill>
              </a:ext>
            </a:extLst>
          </p:spPr>
        </p:cxnSp>
        <p:sp>
          <p:nvSpPr>
            <p:cNvPr id="14" name="Rectangle 13"/>
            <p:cNvSpPr>
              <a:spLocks noChangeArrowheads="1"/>
            </p:cNvSpPr>
            <p:nvPr/>
          </p:nvSpPr>
          <p:spPr bwMode="auto">
            <a:xfrm>
              <a:off x="3329708" y="1440603"/>
              <a:ext cx="1423403" cy="517501"/>
            </a:xfrm>
            <a:prstGeom prst="rect">
              <a:avLst/>
            </a:prstGeom>
            <a:solidFill>
              <a:schemeClr val="lt1">
                <a:lumMod val="100000"/>
                <a:lumOff val="0"/>
              </a:schemeClr>
            </a:solidFill>
            <a:ln w="12700">
              <a:solidFill>
                <a:schemeClr val="accent6">
                  <a:lumMod val="100000"/>
                  <a:lumOff val="0"/>
                </a:schemeClr>
              </a:solidFill>
              <a:miter lim="800000"/>
            </a:ln>
          </p:spPr>
          <p:txBody>
            <a:bodyPr rot="0" vert="horz" wrap="square" lIns="91440" tIns="45720" rIns="91440" bIns="45720" anchor="ctr" anchorCtr="0" upright="1">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Car to buy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Straight Arrow Connector 14"/>
            <p:cNvCxnSpPr>
              <a:cxnSpLocks noChangeShapeType="1"/>
            </p:cNvCxnSpPr>
            <p:nvPr/>
          </p:nvCxnSpPr>
          <p:spPr bwMode="auto">
            <a:xfrm>
              <a:off x="5529013" y="983402"/>
              <a:ext cx="0" cy="405401"/>
            </a:xfrm>
            <a:prstGeom prst="straightConnector1">
              <a:avLst/>
            </a:prstGeom>
            <a:noFill/>
            <a:ln w="6350">
              <a:solidFill>
                <a:schemeClr val="accent1">
                  <a:lumMod val="100000"/>
                  <a:lumOff val="0"/>
                </a:schemeClr>
              </a:solidFill>
              <a:miter lim="800000"/>
              <a:tailEnd type="triangle" w="med" len="med"/>
            </a:ln>
            <a:extLst>
              <a:ext uri="{909E8E84-426E-40DD-AFC4-6F175D3DCCD1}">
                <a14:hiddenFill xmlns:a14="http://schemas.microsoft.com/office/drawing/2010/main">
                  <a:noFill/>
                </a14:hiddenFill>
              </a:ext>
            </a:extLst>
          </p:spPr>
        </p:cxnSp>
        <p:sp>
          <p:nvSpPr>
            <p:cNvPr id="16" name="Rectangle 15"/>
            <p:cNvSpPr>
              <a:spLocks noChangeArrowheads="1"/>
            </p:cNvSpPr>
            <p:nvPr/>
          </p:nvSpPr>
          <p:spPr bwMode="auto">
            <a:xfrm>
              <a:off x="5114812" y="1483703"/>
              <a:ext cx="1258903" cy="509001"/>
            </a:xfrm>
            <a:prstGeom prst="rect">
              <a:avLst/>
            </a:prstGeom>
            <a:solidFill>
              <a:schemeClr val="lt1">
                <a:lumMod val="100000"/>
                <a:lumOff val="0"/>
              </a:schemeClr>
            </a:solidFill>
            <a:ln w="12700">
              <a:solidFill>
                <a:schemeClr val="accent6">
                  <a:lumMod val="100000"/>
                  <a:lumOff val="0"/>
                </a:schemeClr>
              </a:solidFill>
              <a:miter lim="800000"/>
            </a:ln>
          </p:spPr>
          <p:txBody>
            <a:bodyPr rot="0" vert="horz" wrap="square" lIns="91440" tIns="45720" rIns="91440" bIns="45720" anchor="ctr" anchorCtr="0" upright="1">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Cancel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Arrow Connector 16"/>
            <p:cNvCxnSpPr>
              <a:cxnSpLocks noChangeShapeType="1"/>
              <a:stCxn id="10" idx="2"/>
            </p:cNvCxnSpPr>
            <p:nvPr/>
          </p:nvCxnSpPr>
          <p:spPr bwMode="auto">
            <a:xfrm>
              <a:off x="685802" y="2018504"/>
              <a:ext cx="4300" cy="500401"/>
            </a:xfrm>
            <a:prstGeom prst="straightConnector1">
              <a:avLst/>
            </a:prstGeom>
            <a:noFill/>
            <a:ln w="6350">
              <a:solidFill>
                <a:schemeClr val="accent1">
                  <a:lumMod val="100000"/>
                  <a:lumOff val="0"/>
                </a:schemeClr>
              </a:solidFill>
              <a:miter lim="800000"/>
              <a:tailEnd type="triangle" w="med" len="med"/>
            </a:ln>
            <a:extLst>
              <a:ext uri="{909E8E84-426E-40DD-AFC4-6F175D3DCCD1}">
                <a14:hiddenFill xmlns:a14="http://schemas.microsoft.com/office/drawing/2010/main">
                  <a:noFill/>
                </a14:hiddenFill>
              </a:ext>
            </a:extLst>
          </p:spPr>
        </p:cxnSp>
        <p:sp>
          <p:nvSpPr>
            <p:cNvPr id="18" name="Rectangle 17"/>
            <p:cNvSpPr>
              <a:spLocks noChangeArrowheads="1"/>
            </p:cNvSpPr>
            <p:nvPr/>
          </p:nvSpPr>
          <p:spPr bwMode="auto">
            <a:xfrm>
              <a:off x="172500" y="2596505"/>
              <a:ext cx="1345703" cy="1078302"/>
            </a:xfrm>
            <a:prstGeom prst="rect">
              <a:avLst/>
            </a:prstGeom>
            <a:solidFill>
              <a:schemeClr val="lt1">
                <a:lumMod val="100000"/>
                <a:lumOff val="0"/>
              </a:schemeClr>
            </a:solidFill>
            <a:ln w="12700">
              <a:solidFill>
                <a:schemeClr val="accent6">
                  <a:lumMod val="100000"/>
                  <a:lumOff val="0"/>
                </a:schemeClr>
              </a:solidFill>
              <a:miter lim="800000"/>
            </a:ln>
          </p:spPr>
          <p:txBody>
            <a:bodyPr rot="0" vert="horz" wrap="square" lIns="91440" tIns="45720" rIns="91440" bIns="45720" anchor="ctr" anchorCtr="0" upright="1">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Enter login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Login password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9" name="Straight Arrow Connector 18"/>
            <p:cNvCxnSpPr>
              <a:cxnSpLocks noChangeShapeType="1"/>
            </p:cNvCxnSpPr>
            <p:nvPr/>
          </p:nvCxnSpPr>
          <p:spPr bwMode="auto">
            <a:xfrm>
              <a:off x="2251405" y="2053004"/>
              <a:ext cx="0" cy="534901"/>
            </a:xfrm>
            <a:prstGeom prst="straightConnector1">
              <a:avLst/>
            </a:prstGeom>
            <a:noFill/>
            <a:ln w="6350">
              <a:solidFill>
                <a:schemeClr val="accent1">
                  <a:lumMod val="100000"/>
                  <a:lumOff val="0"/>
                </a:schemeClr>
              </a:solidFill>
              <a:miter lim="800000"/>
              <a:tailEnd type="triangle" w="med" len="med"/>
            </a:ln>
            <a:extLst>
              <a:ext uri="{909E8E84-426E-40DD-AFC4-6F175D3DCCD1}">
                <a14:hiddenFill xmlns:a14="http://schemas.microsoft.com/office/drawing/2010/main">
                  <a:noFill/>
                </a14:hiddenFill>
              </a:ext>
            </a:extLst>
          </p:spPr>
        </p:cxnSp>
        <p:sp>
          <p:nvSpPr>
            <p:cNvPr id="20" name="Rectangle 19"/>
            <p:cNvSpPr>
              <a:spLocks noChangeArrowheads="1"/>
            </p:cNvSpPr>
            <p:nvPr/>
          </p:nvSpPr>
          <p:spPr bwMode="auto">
            <a:xfrm>
              <a:off x="1690703" y="2596505"/>
              <a:ext cx="1216403" cy="2277304"/>
            </a:xfrm>
            <a:prstGeom prst="rect">
              <a:avLst/>
            </a:prstGeom>
            <a:solidFill>
              <a:schemeClr val="lt1">
                <a:lumMod val="100000"/>
                <a:lumOff val="0"/>
              </a:schemeClr>
            </a:solidFill>
            <a:ln w="12700">
              <a:solidFill>
                <a:schemeClr val="accent6">
                  <a:lumMod val="100000"/>
                  <a:lumOff val="0"/>
                </a:schemeClr>
              </a:solidFill>
              <a:miter lim="800000"/>
            </a:ln>
          </p:spPr>
          <p:txBody>
            <a:bodyPr rot="0" vert="horz" wrap="square" lIns="91440" tIns="45720" rIns="91440" bIns="45720" anchor="ctr" anchorCtr="0" upright="1">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See the car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Choose the car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Enter the details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Make the payment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Take the car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Straight Arrow Connector 20"/>
            <p:cNvCxnSpPr>
              <a:cxnSpLocks noChangeShapeType="1"/>
            </p:cNvCxnSpPr>
            <p:nvPr/>
          </p:nvCxnSpPr>
          <p:spPr bwMode="auto">
            <a:xfrm>
              <a:off x="4037109" y="1966804"/>
              <a:ext cx="0" cy="517601"/>
            </a:xfrm>
            <a:prstGeom prst="straightConnector1">
              <a:avLst/>
            </a:prstGeom>
            <a:noFill/>
            <a:ln w="6350">
              <a:solidFill>
                <a:schemeClr val="accent1">
                  <a:lumMod val="100000"/>
                  <a:lumOff val="0"/>
                </a:schemeClr>
              </a:solidFill>
              <a:miter lim="800000"/>
              <a:tailEnd type="triangle" w="med" len="med"/>
            </a:ln>
            <a:extLst>
              <a:ext uri="{909E8E84-426E-40DD-AFC4-6F175D3DCCD1}">
                <a14:hiddenFill xmlns:a14="http://schemas.microsoft.com/office/drawing/2010/main">
                  <a:noFill/>
                </a14:hiddenFill>
              </a:ext>
            </a:extLst>
          </p:spPr>
        </p:cxnSp>
        <p:sp>
          <p:nvSpPr>
            <p:cNvPr id="22" name="Rectangle 21"/>
            <p:cNvSpPr>
              <a:spLocks noChangeArrowheads="1"/>
            </p:cNvSpPr>
            <p:nvPr/>
          </p:nvSpPr>
          <p:spPr bwMode="auto">
            <a:xfrm>
              <a:off x="3385508" y="2519217"/>
              <a:ext cx="1354403" cy="2424004"/>
            </a:xfrm>
            <a:prstGeom prst="rect">
              <a:avLst/>
            </a:prstGeom>
            <a:solidFill>
              <a:schemeClr val="lt1">
                <a:lumMod val="100000"/>
                <a:lumOff val="0"/>
              </a:schemeClr>
            </a:solidFill>
            <a:ln w="12700">
              <a:solidFill>
                <a:schemeClr val="accent6">
                  <a:lumMod val="100000"/>
                  <a:lumOff val="0"/>
                </a:schemeClr>
              </a:solidFill>
              <a:miter lim="800000"/>
            </a:ln>
          </p:spPr>
          <p:txBody>
            <a:bodyPr rot="0" vert="horz" wrap="square" lIns="91440" tIns="45720" rIns="91440" bIns="45720" anchor="ctr" anchorCtr="0" upright="1">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See the car details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Choose the car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Enter the details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Make the payments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Take the car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3" name="Straight Arrow Connector 22"/>
            <p:cNvCxnSpPr>
              <a:cxnSpLocks noChangeShapeType="1"/>
            </p:cNvCxnSpPr>
            <p:nvPr/>
          </p:nvCxnSpPr>
          <p:spPr bwMode="auto">
            <a:xfrm>
              <a:off x="5727613" y="1966804"/>
              <a:ext cx="26200" cy="457201"/>
            </a:xfrm>
            <a:prstGeom prst="straightConnector1">
              <a:avLst/>
            </a:prstGeom>
            <a:noFill/>
            <a:ln w="6350">
              <a:solidFill>
                <a:schemeClr val="accent1">
                  <a:lumMod val="100000"/>
                  <a:lumOff val="0"/>
                </a:schemeClr>
              </a:solidFill>
              <a:miter lim="800000"/>
              <a:tailEnd type="triangle" w="med" len="med"/>
            </a:ln>
            <a:extLst>
              <a:ext uri="{909E8E84-426E-40DD-AFC4-6F175D3DCCD1}">
                <a14:hiddenFill xmlns:a14="http://schemas.microsoft.com/office/drawing/2010/main">
                  <a:noFill/>
                </a14:hiddenFill>
              </a:ext>
            </a:extLst>
          </p:spPr>
        </p:cxnSp>
        <p:sp>
          <p:nvSpPr>
            <p:cNvPr id="24" name="Rectangle 23"/>
            <p:cNvSpPr>
              <a:spLocks noChangeArrowheads="1"/>
            </p:cNvSpPr>
            <p:nvPr/>
          </p:nvSpPr>
          <p:spPr bwMode="auto">
            <a:xfrm>
              <a:off x="5011662" y="2475805"/>
              <a:ext cx="1250503" cy="1630403"/>
            </a:xfrm>
            <a:prstGeom prst="rect">
              <a:avLst/>
            </a:prstGeom>
            <a:solidFill>
              <a:schemeClr val="lt1">
                <a:lumMod val="100000"/>
                <a:lumOff val="0"/>
              </a:schemeClr>
            </a:solidFill>
            <a:ln w="12700">
              <a:solidFill>
                <a:schemeClr val="accent6">
                  <a:lumMod val="100000"/>
                  <a:lumOff val="0"/>
                </a:schemeClr>
              </a:solidFill>
              <a:miter lim="800000"/>
            </a:ln>
          </p:spPr>
          <p:txBody>
            <a:bodyPr rot="0" vert="horz" wrap="square" lIns="91440" tIns="45720" rIns="91440" bIns="45720" anchor="ctr" anchorCtr="0" upright="1">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Cancel to go to main page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5" name="Rectangle 21"/>
          <p:cNvSpPr>
            <a:spLocks noChangeArrowheads="1"/>
          </p:cNvSpPr>
          <p:nvPr/>
        </p:nvSpPr>
        <p:spPr bwMode="auto">
          <a:xfrm>
            <a:off x="4837146" y="610240"/>
            <a:ext cx="2587625" cy="439738"/>
          </a:xfrm>
          <a:prstGeom prst="rect">
            <a:avLst/>
          </a:prstGeom>
          <a:solidFill>
            <a:srgbClr val="FFFFFF"/>
          </a:solidFill>
          <a:ln w="12700">
            <a:solidFill>
              <a:srgbClr val="70AD47"/>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Car rent and buy system</a:t>
            </a:r>
            <a:endParaRPr kumimoji="0" lang="en-US" altLang="en-US" sz="1800" b="0" i="0" u="none" strike="noStrike" cap="none" normalizeH="0" baseline="0" dirty="0">
              <a:ln>
                <a:noFill/>
              </a:ln>
              <a:effectLst/>
              <a:latin typeface="Arial" panose="020B0604020202020204" pitchFamily="34" charset="0"/>
            </a:endParaRPr>
          </a:p>
        </p:txBody>
      </p:sp>
      <p:sp>
        <p:nvSpPr>
          <p:cNvPr id="28" name="Rectangle 33"/>
          <p:cNvSpPr>
            <a:spLocks noChangeArrowheads="1"/>
          </p:cNvSpPr>
          <p:nvPr/>
        </p:nvSpPr>
        <p:spPr bwMode="auto">
          <a:xfrm>
            <a:off x="0" y="6391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2082801" y="632353"/>
            <a:ext cx="2108200" cy="493714"/>
          </a:xfrm>
        </p:spPr>
        <p:txBody>
          <a:bodyPr/>
          <a:lstStyle/>
          <a:p>
            <a:pPr marL="0" indent="0">
              <a:buNone/>
            </a:pPr>
            <a:r>
              <a:rPr lang="en-IN" sz="1800" b="1" dirty="0">
                <a:solidFill>
                  <a:srgbClr val="000000"/>
                </a:solidFill>
                <a:effectLst/>
                <a:latin typeface="Calibri-Bold"/>
                <a:ea typeface="Calibri" panose="020F0502020204030204" pitchFamily="34" charset="0"/>
                <a:cs typeface="Times New Roman" panose="02020603050405020304" pitchFamily="18" charset="0"/>
              </a:rPr>
              <a:t>Use-case 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28" name="Picture 27"/>
          <p:cNvPicPr>
            <a:picLocks noChangeAspect="1"/>
          </p:cNvPicPr>
          <p:nvPr/>
        </p:nvPicPr>
        <p:blipFill>
          <a:blip r:embed="rId2"/>
          <a:stretch>
            <a:fillRect/>
          </a:stretch>
        </p:blipFill>
        <p:spPr>
          <a:xfrm>
            <a:off x="4781237" y="0"/>
            <a:ext cx="5217896" cy="59816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10542587" cy="600682"/>
          </a:xfrm>
        </p:spPr>
        <p:txBody>
          <a:bodyPr/>
          <a:lstStyle/>
          <a:p>
            <a:r>
              <a:rPr lang="en-IN" dirty="0">
                <a:solidFill>
                  <a:schemeClr val="bg1"/>
                </a:solidFill>
              </a:rPr>
              <a:t>conclusion</a:t>
            </a:r>
          </a:p>
        </p:txBody>
      </p:sp>
      <p:sp>
        <p:nvSpPr>
          <p:cNvPr id="3" name="Content Placeholder 2"/>
          <p:cNvSpPr>
            <a:spLocks noGrp="1"/>
          </p:cNvSpPr>
          <p:nvPr>
            <p:ph sz="half" idx="1"/>
          </p:nvPr>
        </p:nvSpPr>
        <p:spPr>
          <a:xfrm>
            <a:off x="1397000" y="1800752"/>
            <a:ext cx="9745133" cy="3016781"/>
          </a:xfrm>
        </p:spPr>
        <p:txBody>
          <a:bodyPr/>
          <a:lstStyle/>
          <a:p>
            <a:pPr marL="0" indent="0" algn="just">
              <a:buNone/>
            </a:pPr>
            <a:r>
              <a:rPr lang="en-US" b="0" i="0" dirty="0">
                <a:solidFill>
                  <a:srgbClr val="444444"/>
                </a:solidFill>
                <a:effectLst/>
                <a:latin typeface="open sans"/>
              </a:rPr>
              <a:t>In conclusion, the system will be able to serve as a web-based application when it is finally developed, where these small upcoming companies can make use of it to publish their services in a wide range and also help the company to manage their service more effectively. On the other hand, it will enable customers to freely make their desired choice more freely and interactively.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Introduction</a:t>
            </a:r>
          </a:p>
        </p:txBody>
      </p:sp>
      <p:sp>
        <p:nvSpPr>
          <p:cNvPr id="3" name="Content Placeholder 2"/>
          <p:cNvSpPr>
            <a:spLocks noGrp="1"/>
          </p:cNvSpPr>
          <p:nvPr>
            <p:ph idx="1"/>
          </p:nvPr>
        </p:nvSpPr>
        <p:spPr/>
        <p:txBody>
          <a:bodyPr/>
          <a:lstStyle/>
          <a:p>
            <a:pPr marL="0" indent="0" algn="just">
              <a:buNone/>
            </a:pPr>
            <a:r>
              <a:rPr lang="en-US" sz="1800" b="0" i="0" dirty="0">
                <a:effectLst/>
                <a:latin typeface="open sans"/>
              </a:rPr>
              <a:t>CAR RENTAL AND BUY SYSTEM  is a consoled based application through which we can rent and buy  cars of our own choice. This system enables the company to make their services available to the public through the internet and also keep records about their services </a:t>
            </a:r>
            <a:r>
              <a:rPr lang="en-US" b="0" i="0" dirty="0">
                <a:effectLst/>
                <a:latin typeface="Poppins"/>
              </a:rPr>
              <a:t>.</a:t>
            </a:r>
            <a:br>
              <a:rPr lang="en-US" dirty="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chemeClr val="bg1"/>
                </a:solidFill>
              </a:rPr>
              <a:t>Problem statement</a:t>
            </a:r>
          </a:p>
        </p:txBody>
      </p:sp>
      <p:sp>
        <p:nvSpPr>
          <p:cNvPr id="3" name="Content Placeholder 2"/>
          <p:cNvSpPr>
            <a:spLocks noGrp="1"/>
          </p:cNvSpPr>
          <p:nvPr>
            <p:ph idx="1"/>
          </p:nvPr>
        </p:nvSpPr>
        <p:spPr/>
        <p:txBody>
          <a:bodyPr>
            <a:normAutofit fontScale="92500"/>
          </a:bodyPr>
          <a:lstStyle/>
          <a:p>
            <a:pPr algn="just"/>
            <a:r>
              <a:rPr lang="en-IN" sz="1800" dirty="0">
                <a:effectLst/>
                <a:latin typeface="Calibri-Bold"/>
                <a:ea typeface="Calibri" panose="020F0502020204030204" pitchFamily="34" charset="0"/>
                <a:cs typeface="Times New Roman" panose="02020603050405020304" pitchFamily="18" charset="0"/>
              </a:rPr>
              <a:t>The Manual car rental system provides services only during office hours. So; customers have limited time to make any transactions or reservation of the cars. The existence of the online car rental systems nowadays has overcome the limitation of the business operation hour. </a:t>
            </a:r>
          </a:p>
          <a:p>
            <a:pPr algn="just">
              <a:lnSpc>
                <a:spcPct val="150000"/>
              </a:lnSpc>
              <a:spcAft>
                <a:spcPts val="800"/>
              </a:spcAft>
            </a:pPr>
            <a:r>
              <a:rPr lang="en-IN" sz="1800" dirty="0">
                <a:effectLst/>
                <a:latin typeface="Calibri-Bold"/>
                <a:ea typeface="Calibri" panose="020F0502020204030204" pitchFamily="34" charset="0"/>
                <a:cs typeface="Times New Roman" panose="02020603050405020304" pitchFamily="18" charset="0"/>
              </a:rPr>
              <a:t>However; there is still a few numbers of these online car rental systems in Malaysia and most of the systems offered reservation service for tourists or traveller. Besides that, there are some customers who faced a problem in choosing car to be rented which suitable with some of the important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mj-lt"/>
              <a:buAutoNum type="arabicPeriod"/>
            </a:pPr>
            <a:r>
              <a:rPr lang="en-IN" sz="1400" dirty="0">
                <a:effectLst/>
                <a:latin typeface="Calibri-Bold"/>
                <a:ea typeface="Calibri" panose="020F0502020204030204" pitchFamily="34" charset="0"/>
                <a:cs typeface="Times New Roman" panose="02020603050405020304" pitchFamily="18" charset="0"/>
              </a:rPr>
              <a:t>To rent a car a prospective renter must first go to the nearest office to register as a client.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buFont typeface="+mj-lt"/>
              <a:buAutoNum type="arabicPeriod"/>
            </a:pPr>
            <a:r>
              <a:rPr lang="en-IN" sz="1400" dirty="0">
                <a:effectLst/>
                <a:latin typeface="Calibri-Bold"/>
                <a:ea typeface="Calibri" panose="020F0502020204030204" pitchFamily="34" charset="0"/>
                <a:cs typeface="Times New Roman" panose="02020603050405020304" pitchFamily="18" charset="0"/>
              </a:rPr>
              <a:t>Cars that provide difficulties to rent out are normally advertised in local or national  newspaper, it involves a lot of paper work and consumes time.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chemeClr val="bg1"/>
                </a:solidFill>
              </a:rPr>
              <a:t>Proposed system</a:t>
            </a:r>
          </a:p>
        </p:txBody>
      </p:sp>
      <p:pic>
        <p:nvPicPr>
          <p:cNvPr id="7" name="Picture 6">
            <a:extLst>
              <a:ext uri="{FF2B5EF4-FFF2-40B4-BE49-F238E27FC236}">
                <a16:creationId xmlns:a16="http://schemas.microsoft.com/office/drawing/2014/main" id="{9B73743F-9E19-4DF8-8427-7C50C3D9B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84" y="2753782"/>
            <a:ext cx="4513036" cy="2527300"/>
          </a:xfrm>
          <a:prstGeom prst="rect">
            <a:avLst/>
          </a:prstGeom>
        </p:spPr>
      </p:pic>
      <p:pic>
        <p:nvPicPr>
          <p:cNvPr id="9" name="Picture 8">
            <a:extLst>
              <a:ext uri="{FF2B5EF4-FFF2-40B4-BE49-F238E27FC236}">
                <a16:creationId xmlns:a16="http://schemas.microsoft.com/office/drawing/2014/main" id="{04743EA7-A758-4CB4-9838-86C533E116E7}"/>
              </a:ext>
            </a:extLst>
          </p:cNvPr>
          <p:cNvPicPr>
            <a:picLocks noChangeAspect="1"/>
          </p:cNvPicPr>
          <p:nvPr/>
        </p:nvPicPr>
        <p:blipFill rotWithShape="1">
          <a:blip r:embed="rId3">
            <a:extLst>
              <a:ext uri="{28A0092B-C50C-407E-A947-70E740481C1C}">
                <a14:useLocalDpi xmlns:a14="http://schemas.microsoft.com/office/drawing/2010/main" val="0"/>
              </a:ext>
            </a:extLst>
          </a:blip>
          <a:srcRect t="-1" b="10292"/>
          <a:stretch/>
        </p:blipFill>
        <p:spPr>
          <a:xfrm>
            <a:off x="5611445" y="2057399"/>
            <a:ext cx="5693656" cy="39200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618518"/>
            <a:ext cx="4201054" cy="1007082"/>
          </a:xfrm>
        </p:spPr>
        <p:txBody>
          <a:bodyPr>
            <a:normAutofit/>
          </a:bodyPr>
          <a:lstStyle/>
          <a:p>
            <a:r>
              <a:rPr lang="en-IN" sz="2800" dirty="0">
                <a:solidFill>
                  <a:schemeClr val="bg1"/>
                </a:solidFill>
              </a:rPr>
              <a:t>Goals of the project</a:t>
            </a:r>
          </a:p>
        </p:txBody>
      </p:sp>
      <p:sp>
        <p:nvSpPr>
          <p:cNvPr id="6" name="Content Placeholder 5"/>
          <p:cNvSpPr>
            <a:spLocks noGrp="1"/>
          </p:cNvSpPr>
          <p:nvPr>
            <p:ph idx="1"/>
          </p:nvPr>
        </p:nvSpPr>
        <p:spPr/>
        <p:txBody>
          <a:bodyPr/>
          <a:lstStyle/>
          <a:p>
            <a:pPr marL="0" indent="0" algn="just">
              <a:buNone/>
            </a:pPr>
            <a:r>
              <a:rPr lang="en-IN" sz="1800" dirty="0">
                <a:effectLst/>
                <a:latin typeface="Calibri-Bold"/>
                <a:ea typeface="Calibri" panose="020F0502020204030204" pitchFamily="34" charset="0"/>
                <a:cs typeface="Times New Roman" panose="02020603050405020304" pitchFamily="18" charset="0"/>
              </a:rPr>
              <a:t>The goal of the project Car rental and buying system is to give the full and easy facilities to the customers to rent or buy a car sitting at home. The customers can see all the details of the car which he/she want to rent or buy. They can see all the features like model name, milage, petrol/diesel engine, manufactured year etc. We know that there are many ways to buy or rent a car or vehicles through offline mode means from office. But our application helps the customers to take the car for how much days they wish, there won't be any bond for time or days.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49882"/>
          </a:xfrm>
        </p:spPr>
        <p:txBody>
          <a:bodyPr>
            <a:normAutofit/>
          </a:bodyPr>
          <a:lstStyle/>
          <a:p>
            <a:r>
              <a:rPr lang="en-IN" sz="2800" dirty="0">
                <a:solidFill>
                  <a:schemeClr val="bg1"/>
                </a:solidFill>
              </a:rPr>
              <a:t>Background of the project</a:t>
            </a:r>
          </a:p>
        </p:txBody>
      </p:sp>
      <p:sp>
        <p:nvSpPr>
          <p:cNvPr id="3" name="Content Placeholder 2"/>
          <p:cNvSpPr>
            <a:spLocks noGrp="1"/>
          </p:cNvSpPr>
          <p:nvPr>
            <p:ph idx="1"/>
          </p:nvPr>
        </p:nvSpPr>
        <p:spPr>
          <a:xfrm>
            <a:off x="1234546" y="1346200"/>
            <a:ext cx="9905999" cy="4419601"/>
          </a:xfrm>
        </p:spPr>
        <p:txBody>
          <a:bodyPr/>
          <a:lstStyle/>
          <a:p>
            <a:pPr marL="0" indent="0" algn="just">
              <a:lnSpc>
                <a:spcPct val="150000"/>
              </a:lnSpc>
              <a:spcAft>
                <a:spcPts val="800"/>
              </a:spcAft>
              <a:buNone/>
            </a:pPr>
            <a:endParaRPr lang="en-IN" sz="1800" dirty="0">
              <a:effectLst/>
              <a:latin typeface="Calibri-Bold"/>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effectLst/>
                <a:latin typeface="Calibri-Bold"/>
                <a:ea typeface="Calibri" panose="020F0502020204030204" pitchFamily="34" charset="0"/>
                <a:cs typeface="Times New Roman" panose="02020603050405020304" pitchFamily="18" charset="0"/>
              </a:rPr>
              <a:t>“Car rent and buy” is a console-based application through which we can rent and buy our choices car.  It is created by C++ programming language and MySQL database to store the user’s data, car’s data and other required data. As the application will start, it asks for admin or users. For admin, it asks for enter the credentials to login. The admin can update the cars and their details to the database. It can also update the user’s details. And for users, it asks for register or login. After registered, it asks for login and they can see the list of cars with its details. Then it asks for rent, buy or cancel. After clicking on the rent or buy option one has to paid the mentioned price and can get the car from the given location.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9126"/>
            <a:ext cx="12192000" cy="1477961"/>
          </a:xfrm>
        </p:spPr>
        <p:txBody>
          <a:bodyPr>
            <a:normAutofit/>
          </a:bodyPr>
          <a:lstStyle/>
          <a:p>
            <a:pPr algn="ctr"/>
            <a:r>
              <a:rPr lang="en-IN" sz="2400" dirty="0">
                <a:solidFill>
                  <a:schemeClr val="bg1"/>
                </a:solidFill>
              </a:rPr>
              <a:t>Features of the project</a:t>
            </a:r>
          </a:p>
        </p:txBody>
      </p:sp>
      <p:sp>
        <p:nvSpPr>
          <p:cNvPr id="3" name="Content Placeholder 2"/>
          <p:cNvSpPr>
            <a:spLocks noGrp="1"/>
          </p:cNvSpPr>
          <p:nvPr>
            <p:ph sz="half" idx="2"/>
          </p:nvPr>
        </p:nvSpPr>
        <p:spPr>
          <a:xfrm>
            <a:off x="584200" y="2097087"/>
            <a:ext cx="5181601" cy="3361269"/>
          </a:xfrm>
        </p:spPr>
        <p:txBody>
          <a:bodyPr>
            <a:normAutofit/>
          </a:bodyPr>
          <a:lstStyle/>
          <a:p>
            <a:pPr marL="0" indent="0" algn="l">
              <a:buNone/>
            </a:pPr>
            <a:r>
              <a:rPr lang="en-US" sz="2600" b="0" i="0" dirty="0">
                <a:solidFill>
                  <a:srgbClr val="222222"/>
                </a:solidFill>
                <a:effectLst/>
                <a:latin typeface="Arial" panose="020B0604020202020204" pitchFamily="34" charset="0"/>
              </a:rPr>
              <a:t>   Admin Module :</a:t>
            </a:r>
          </a:p>
          <a:p>
            <a:pPr marL="0" indent="0" algn="l">
              <a:buNone/>
            </a:pPr>
            <a:endParaRPr lang="en-US" sz="2000" b="0" i="0" dirty="0">
              <a:solidFill>
                <a:srgbClr val="222222"/>
              </a:solidFill>
              <a:effectLst/>
              <a:latin typeface="Arial" panose="020B0604020202020204" pitchFamily="34" charset="0"/>
            </a:endParaRPr>
          </a:p>
          <a:p>
            <a:pPr>
              <a:buFont typeface="Wingdings" panose="05000000000000000000" pitchFamily="2" charset="2"/>
              <a:buChar char="Ø"/>
            </a:pPr>
            <a:r>
              <a:rPr lang="en-US" sz="1900" b="0" i="0" dirty="0">
                <a:effectLst/>
                <a:latin typeface="Arial" panose="020B0604020202020204" pitchFamily="34" charset="0"/>
              </a:rPr>
              <a:t>Details and list of all cars will be displayed.</a:t>
            </a:r>
          </a:p>
          <a:p>
            <a:pPr>
              <a:buFont typeface="Wingdings" panose="05000000000000000000" pitchFamily="2" charset="2"/>
              <a:buChar char="Ø"/>
            </a:pPr>
            <a:r>
              <a:rPr lang="en-US" sz="1900" b="0" i="0" dirty="0">
                <a:effectLst/>
                <a:latin typeface="Arial" panose="020B0604020202020204" pitchFamily="34" charset="0"/>
              </a:rPr>
              <a:t>Inserting the details of new cars.</a:t>
            </a:r>
          </a:p>
          <a:p>
            <a:pPr>
              <a:buFont typeface="Wingdings" panose="05000000000000000000" pitchFamily="2" charset="2"/>
              <a:buChar char="Ø"/>
            </a:pPr>
            <a:r>
              <a:rPr lang="en-US" sz="1900" b="0" i="0" dirty="0">
                <a:effectLst/>
                <a:latin typeface="Arial" panose="020B0604020202020204" pitchFamily="34" charset="0"/>
              </a:rPr>
              <a:t>Removing of details of cars.</a:t>
            </a:r>
          </a:p>
        </p:txBody>
      </p:sp>
      <p:sp>
        <p:nvSpPr>
          <p:cNvPr id="6" name="Content Placeholder 5"/>
          <p:cNvSpPr>
            <a:spLocks noGrp="1"/>
          </p:cNvSpPr>
          <p:nvPr>
            <p:ph sz="quarter" idx="4"/>
          </p:nvPr>
        </p:nvSpPr>
        <p:spPr>
          <a:xfrm>
            <a:off x="6172201" y="2097087"/>
            <a:ext cx="6019799" cy="3810003"/>
          </a:xfrm>
        </p:spPr>
        <p:txBody>
          <a:bodyPr>
            <a:normAutofit/>
          </a:bodyPr>
          <a:lstStyle/>
          <a:p>
            <a:pPr marL="0" indent="0" algn="l">
              <a:buNone/>
            </a:pPr>
            <a:r>
              <a:rPr lang="en-US" sz="2400" b="0" i="0" dirty="0">
                <a:solidFill>
                  <a:srgbClr val="222222"/>
                </a:solidFill>
                <a:effectLst/>
                <a:latin typeface="Arial" panose="020B0604020202020204" pitchFamily="34" charset="0"/>
              </a:rPr>
              <a:t>     </a:t>
            </a:r>
            <a:r>
              <a:rPr lang="en-US" sz="2600" b="0" i="0" dirty="0">
                <a:solidFill>
                  <a:srgbClr val="222222"/>
                </a:solidFill>
                <a:effectLst/>
                <a:latin typeface="Arial" panose="020B0604020202020204" pitchFamily="34" charset="0"/>
              </a:rPr>
              <a:t>User Module:</a:t>
            </a:r>
          </a:p>
          <a:p>
            <a:pPr marL="0" indent="0" algn="l">
              <a:buNone/>
            </a:pPr>
            <a:endParaRPr lang="en-US" sz="2400" b="0" i="0" dirty="0">
              <a:solidFill>
                <a:srgbClr val="222222"/>
              </a:solidFill>
              <a:effectLst/>
              <a:latin typeface="Arial" panose="020B0604020202020204" pitchFamily="34" charset="0"/>
            </a:endParaRPr>
          </a:p>
          <a:p>
            <a:pPr>
              <a:buFont typeface="Wingdings" panose="05000000000000000000" pitchFamily="2" charset="2"/>
              <a:buChar char="Ø"/>
            </a:pPr>
            <a:r>
              <a:rPr lang="en-US" sz="1900" b="0" i="0" dirty="0">
                <a:effectLst/>
                <a:latin typeface="Arial" panose="020B0604020202020204" pitchFamily="34" charset="0"/>
              </a:rPr>
              <a:t>Here the user will login and get access to buy and rent.</a:t>
            </a:r>
          </a:p>
          <a:p>
            <a:pPr>
              <a:buFont typeface="Wingdings" panose="05000000000000000000" pitchFamily="2" charset="2"/>
              <a:buChar char="Ø"/>
            </a:pPr>
            <a:r>
              <a:rPr lang="en-US" sz="1900" b="0" i="0" dirty="0">
                <a:effectLst/>
                <a:latin typeface="Arial" panose="020B0604020202020204" pitchFamily="34" charset="0"/>
              </a:rPr>
              <a:t> Details of available list of cars will be displayed.</a:t>
            </a:r>
          </a:p>
          <a:p>
            <a:pPr>
              <a:buFont typeface="Wingdings" panose="05000000000000000000" pitchFamily="2" charset="2"/>
              <a:buChar char="Ø"/>
            </a:pPr>
            <a:r>
              <a:rPr lang="en-US" sz="1900" b="0" i="0" dirty="0">
                <a:effectLst/>
                <a:latin typeface="Arial" panose="020B0604020202020204" pitchFamily="34" charset="0"/>
              </a:rPr>
              <a:t>After selecting the car user will have fill own details and then the process will be successful.</a:t>
            </a:r>
          </a:p>
          <a:p>
            <a:endParaRPr lang="en-IN" dirty="0"/>
          </a:p>
        </p:txBody>
      </p:sp>
      <p:cxnSp>
        <p:nvCxnSpPr>
          <p:cNvPr id="8" name="Straight Connector 7"/>
          <p:cNvCxnSpPr/>
          <p:nvPr/>
        </p:nvCxnSpPr>
        <p:spPr>
          <a:xfrm>
            <a:off x="6096000" y="1879600"/>
            <a:ext cx="0" cy="3578756"/>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70015"/>
          </a:xfrm>
        </p:spPr>
        <p:txBody>
          <a:bodyPr>
            <a:normAutofit/>
          </a:bodyPr>
          <a:lstStyle/>
          <a:p>
            <a:r>
              <a:rPr lang="en-IN" sz="2800" dirty="0">
                <a:solidFill>
                  <a:schemeClr val="bg1"/>
                </a:solidFill>
              </a:rPr>
              <a:t>Technologies used</a:t>
            </a:r>
          </a:p>
        </p:txBody>
      </p:sp>
      <p:pic>
        <p:nvPicPr>
          <p:cNvPr id="4" name="Picture 3" descr="cpp"/>
          <p:cNvPicPr>
            <a:picLocks noChangeAspect="1"/>
          </p:cNvPicPr>
          <p:nvPr/>
        </p:nvPicPr>
        <p:blipFill>
          <a:blip r:embed="rId2"/>
          <a:stretch>
            <a:fillRect/>
          </a:stretch>
        </p:blipFill>
        <p:spPr>
          <a:xfrm flipV="1">
            <a:off x="813435" y="2867660"/>
            <a:ext cx="1681480" cy="1681480"/>
          </a:xfrm>
          <a:prstGeom prst="rect">
            <a:avLst/>
          </a:prstGeom>
        </p:spPr>
      </p:pic>
      <p:pic>
        <p:nvPicPr>
          <p:cNvPr id="5" name="Picture 4" descr="my"/>
          <p:cNvPicPr>
            <a:picLocks noChangeAspect="1"/>
          </p:cNvPicPr>
          <p:nvPr/>
        </p:nvPicPr>
        <p:blipFill>
          <a:blip r:embed="rId3"/>
          <a:stretch>
            <a:fillRect/>
          </a:stretch>
        </p:blipFill>
        <p:spPr>
          <a:xfrm>
            <a:off x="3295650" y="2867660"/>
            <a:ext cx="2531745" cy="1689735"/>
          </a:xfrm>
          <a:prstGeom prst="rect">
            <a:avLst/>
          </a:prstGeom>
        </p:spPr>
      </p:pic>
      <p:pic>
        <p:nvPicPr>
          <p:cNvPr id="7" name="Picture 6" descr="vs"/>
          <p:cNvPicPr>
            <a:picLocks noChangeAspect="1"/>
          </p:cNvPicPr>
          <p:nvPr/>
        </p:nvPicPr>
        <p:blipFill>
          <a:blip r:embed="rId4"/>
          <a:stretch>
            <a:fillRect/>
          </a:stretch>
        </p:blipFill>
        <p:spPr>
          <a:xfrm>
            <a:off x="6795135" y="2788920"/>
            <a:ext cx="1628140" cy="1628140"/>
          </a:xfrm>
          <a:prstGeom prst="rect">
            <a:avLst/>
          </a:prstGeom>
        </p:spPr>
      </p:pic>
      <p:pic>
        <p:nvPicPr>
          <p:cNvPr id="8" name="Picture 7" descr="cns"/>
          <p:cNvPicPr>
            <a:picLocks noChangeAspect="1"/>
          </p:cNvPicPr>
          <p:nvPr/>
        </p:nvPicPr>
        <p:blipFill>
          <a:blip r:embed="rId5"/>
          <a:stretch>
            <a:fillRect/>
          </a:stretch>
        </p:blipFill>
        <p:spPr>
          <a:xfrm>
            <a:off x="9724390" y="2887345"/>
            <a:ext cx="1602105" cy="1431290"/>
          </a:xfrm>
          <a:prstGeom prst="rect">
            <a:avLst/>
          </a:prstGeom>
        </p:spPr>
      </p:pic>
      <p:sp>
        <p:nvSpPr>
          <p:cNvPr id="9" name="Text Box 8"/>
          <p:cNvSpPr txBox="1"/>
          <p:nvPr/>
        </p:nvSpPr>
        <p:spPr>
          <a:xfrm>
            <a:off x="527685" y="4725670"/>
            <a:ext cx="2252980" cy="368300"/>
          </a:xfrm>
          <a:prstGeom prst="rect">
            <a:avLst/>
          </a:prstGeom>
          <a:noFill/>
        </p:spPr>
        <p:txBody>
          <a:bodyPr wrap="none" rtlCol="0" anchor="t">
            <a:spAutoFit/>
          </a:bodyPr>
          <a:lstStyle/>
          <a:p>
            <a:r>
              <a:rPr lang="en-IN" dirty="0">
                <a:sym typeface="+mn-ea"/>
              </a:rPr>
              <a:t>programming language</a:t>
            </a:r>
            <a:endParaRPr lang="en-US"/>
          </a:p>
        </p:txBody>
      </p:sp>
      <p:sp>
        <p:nvSpPr>
          <p:cNvPr id="10" name="Text Box 9"/>
          <p:cNvSpPr txBox="1"/>
          <p:nvPr/>
        </p:nvSpPr>
        <p:spPr>
          <a:xfrm>
            <a:off x="3957955" y="4725670"/>
            <a:ext cx="1035685" cy="368300"/>
          </a:xfrm>
          <a:prstGeom prst="rect">
            <a:avLst/>
          </a:prstGeom>
          <a:noFill/>
        </p:spPr>
        <p:txBody>
          <a:bodyPr wrap="none" rtlCol="0" anchor="t">
            <a:spAutoFit/>
          </a:bodyPr>
          <a:lstStyle/>
          <a:p>
            <a:r>
              <a:rPr lang="en-IN" dirty="0">
                <a:solidFill>
                  <a:schemeClr val="tx1"/>
                </a:solidFill>
                <a:sym typeface="+mn-ea"/>
              </a:rPr>
              <a:t>Database</a:t>
            </a:r>
          </a:p>
        </p:txBody>
      </p:sp>
      <p:sp>
        <p:nvSpPr>
          <p:cNvPr id="11" name="Text Box 10"/>
          <p:cNvSpPr txBox="1"/>
          <p:nvPr/>
        </p:nvSpPr>
        <p:spPr>
          <a:xfrm>
            <a:off x="6494145" y="4725670"/>
            <a:ext cx="2413635" cy="368300"/>
          </a:xfrm>
          <a:prstGeom prst="rect">
            <a:avLst/>
          </a:prstGeom>
          <a:noFill/>
        </p:spPr>
        <p:txBody>
          <a:bodyPr wrap="none" rtlCol="0" anchor="t">
            <a:spAutoFit/>
          </a:bodyPr>
          <a:lstStyle/>
          <a:p>
            <a:r>
              <a:rPr lang="en-IN" dirty="0">
                <a:solidFill>
                  <a:schemeClr val="tx1"/>
                </a:solidFill>
                <a:sym typeface="+mn-ea"/>
              </a:rPr>
              <a:t>IDE: - Visual studio 2022</a:t>
            </a:r>
          </a:p>
        </p:txBody>
      </p:sp>
      <p:sp>
        <p:nvSpPr>
          <p:cNvPr id="12" name="Text Box 11"/>
          <p:cNvSpPr txBox="1"/>
          <p:nvPr/>
        </p:nvSpPr>
        <p:spPr>
          <a:xfrm>
            <a:off x="6795135" y="4549140"/>
            <a:ext cx="6275070" cy="506730"/>
          </a:xfrm>
          <a:prstGeom prst="rect">
            <a:avLst/>
          </a:prstGeom>
          <a:noFill/>
        </p:spPr>
        <p:txBody>
          <a:bodyPr wrap="square" rtlCol="0" anchor="t">
            <a:spAutoFit/>
          </a:bodyPr>
          <a:lstStyle/>
          <a:p>
            <a:pPr lvl="6" algn="just">
              <a:lnSpc>
                <a:spcPct val="150000"/>
              </a:lnSpc>
            </a:pPr>
            <a:r>
              <a:rPr lang="en-IN" altLang="en-US"/>
              <a:t>it’s a console application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chemeClr val="bg1"/>
                </a:solidFill>
              </a:rPr>
              <a:t>Functionality of the project</a:t>
            </a:r>
          </a:p>
        </p:txBody>
      </p:sp>
      <p:sp>
        <p:nvSpPr>
          <p:cNvPr id="3" name="Content Placeholder 2"/>
          <p:cNvSpPr>
            <a:spLocks noGrp="1"/>
          </p:cNvSpPr>
          <p:nvPr>
            <p:ph idx="1"/>
          </p:nvPr>
        </p:nvSpPr>
        <p:spPr>
          <a:xfrm>
            <a:off x="1141413" y="2249487"/>
            <a:ext cx="3379788" cy="3541714"/>
          </a:xfrm>
        </p:spPr>
        <p:txBody>
          <a:bodyPr>
            <a:normAutofit/>
          </a:bodyPr>
          <a:lstStyle/>
          <a:p>
            <a:pPr marL="0" indent="0">
              <a:buNone/>
            </a:pPr>
            <a:r>
              <a:rPr lang="en-IN" dirty="0">
                <a:solidFill>
                  <a:schemeClr val="bg1"/>
                </a:solidFill>
              </a:rPr>
              <a:t>Login page:-</a:t>
            </a:r>
          </a:p>
          <a:p>
            <a:pPr marL="0" indent="0" algn="just">
              <a:buNone/>
            </a:pPr>
            <a:r>
              <a:rPr lang="en-IN" dirty="0"/>
              <a:t>The initial landing page of the application asks if the person using it is admin or user and asks for the password before taking the user/admin to homepage.</a:t>
            </a:r>
          </a:p>
        </p:txBody>
      </p:sp>
      <p:pic>
        <p:nvPicPr>
          <p:cNvPr id="5" name="Picture 4"/>
          <p:cNvPicPr>
            <a:picLocks noChangeAspect="1"/>
          </p:cNvPicPr>
          <p:nvPr/>
        </p:nvPicPr>
        <p:blipFill>
          <a:blip r:embed="rId2"/>
          <a:stretch>
            <a:fillRect/>
          </a:stretch>
        </p:blipFill>
        <p:spPr>
          <a:xfrm>
            <a:off x="6195644" y="1877814"/>
            <a:ext cx="4235289" cy="4242919"/>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172</TotalTime>
  <Words>1083</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Bahnschrift SemiCondensed</vt:lpstr>
      <vt:lpstr>Baskerville Old Face</vt:lpstr>
      <vt:lpstr>Calibri</vt:lpstr>
      <vt:lpstr>Calibri-Bold</vt:lpstr>
      <vt:lpstr>Gill Sans MT</vt:lpstr>
      <vt:lpstr>open sans</vt:lpstr>
      <vt:lpstr>Poppins</vt:lpstr>
      <vt:lpstr>Wingdings</vt:lpstr>
      <vt:lpstr>Gallery</vt:lpstr>
      <vt:lpstr>PowerPoint Presentation</vt:lpstr>
      <vt:lpstr>Introduction</vt:lpstr>
      <vt:lpstr>Problem statement</vt:lpstr>
      <vt:lpstr>Proposed system</vt:lpstr>
      <vt:lpstr>Goals of the project</vt:lpstr>
      <vt:lpstr>Background of the project</vt:lpstr>
      <vt:lpstr>Features of the project</vt:lpstr>
      <vt:lpstr>Technologies used</vt:lpstr>
      <vt:lpstr>Functionality of the project</vt:lpstr>
      <vt:lpstr>PowerPoint Presentation</vt:lpstr>
      <vt:lpstr>PowerPoint Presentation</vt:lpstr>
      <vt:lpstr>PowerPoint Presentation</vt:lpstr>
      <vt:lpstr>PowerPoint Presentation</vt:lpstr>
      <vt:lpstr>PowerPoint Presentation</vt:lpstr>
      <vt:lpstr>Requirements</vt:lpstr>
      <vt:lpstr>Database Design</vt:lpstr>
      <vt:lpstr>Architecture diagram</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Sharath S</dc:creator>
  <cp:lastModifiedBy>Sharath S</cp:lastModifiedBy>
  <cp:revision>15</cp:revision>
  <dcterms:created xsi:type="dcterms:W3CDTF">2022-05-10T17:42:00Z</dcterms:created>
  <dcterms:modified xsi:type="dcterms:W3CDTF">2022-05-11T07:38:44Z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C7CA595443254CDAAC1DBE9092F77975</vt:lpwstr>
  </property>
  <property fmtid="{D5CDD505-2E9C-101B-9397-08002B2CF9AE}" pid="3" name="KSOProductBuildVer">
    <vt:lpwstr>1033-11.2.0.11130</vt:lpwstr>
  </property>
</Properties>
</file>