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86" d="100"/>
          <a:sy n="86" d="100"/>
        </p:scale>
        <p:origin x="562" y="67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42709" y="2985116"/>
            <a:ext cx="687086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</a:rPr>
              <a:t>Water Potability Prediction using Machine Learning</a:t>
            </a:r>
            <a:br>
              <a:rPr lang="en-US" sz="3600" dirty="0"/>
            </a:br>
            <a:endParaRPr lang="en-US" sz="36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1F2E0E4-FBD6-9370-5CF5-3B70E2EB5CFC}"/>
              </a:ext>
            </a:extLst>
          </p:cNvPr>
          <p:cNvSpPr txBox="1"/>
          <p:nvPr/>
        </p:nvSpPr>
        <p:spPr>
          <a:xfrm>
            <a:off x="6510244" y="5419065"/>
            <a:ext cx="2632452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By: D S ANUSHRUTHI</a:t>
            </a:r>
            <a:endParaRPr lang="en-IN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63D8B0-A372-19F7-F129-59257D1B3205}"/>
              </a:ext>
            </a:extLst>
          </p:cNvPr>
          <p:cNvSpPr txBox="1"/>
          <p:nvPr/>
        </p:nvSpPr>
        <p:spPr>
          <a:xfrm>
            <a:off x="541538" y="816746"/>
            <a:ext cx="91085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Results: Feature Importance (Random Forest)</a:t>
            </a:r>
            <a:endParaRPr lang="en-IN" sz="3200" b="1" dirty="0">
              <a:solidFill>
                <a:srgbClr val="00206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EFE6E0-8C4A-BBE6-608A-5A5CA0006B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277" y="1509205"/>
            <a:ext cx="9369128" cy="462526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4042608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A1441D6-A38A-D485-76AE-FBB90AD1D828}"/>
              </a:ext>
            </a:extLst>
          </p:cNvPr>
          <p:cNvSpPr txBox="1"/>
          <p:nvPr/>
        </p:nvSpPr>
        <p:spPr>
          <a:xfrm>
            <a:off x="328474" y="914400"/>
            <a:ext cx="7856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Results: Feature Importance (</a:t>
            </a:r>
            <a:r>
              <a:rPr lang="en-IN" sz="3200" b="1" dirty="0" err="1">
                <a:solidFill>
                  <a:srgbClr val="002060"/>
                </a:solidFill>
              </a:rPr>
              <a:t>XGBoost</a:t>
            </a:r>
            <a:r>
              <a:rPr lang="en-IN" sz="3200" b="1" dirty="0">
                <a:solidFill>
                  <a:srgbClr val="002060"/>
                </a:solidFill>
              </a:rPr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112D00-8956-7B83-BA2C-8EC8F9923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448" y="1589104"/>
            <a:ext cx="8955521" cy="442108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1009575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B7DD7C2-24EA-070E-0730-2A7750C82DF0}"/>
              </a:ext>
            </a:extLst>
          </p:cNvPr>
          <p:cNvSpPr txBox="1"/>
          <p:nvPr/>
        </p:nvSpPr>
        <p:spPr>
          <a:xfrm>
            <a:off x="390617" y="843379"/>
            <a:ext cx="2414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Conclusion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229273-FC2A-EC8A-E633-A78A4B56CF89}"/>
              </a:ext>
            </a:extLst>
          </p:cNvPr>
          <p:cNvSpPr txBox="1"/>
          <p:nvPr/>
        </p:nvSpPr>
        <p:spPr>
          <a:xfrm>
            <a:off x="612559" y="1580225"/>
            <a:ext cx="9179511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Random Forest and </a:t>
            </a:r>
            <a:r>
              <a:rPr lang="en-US" sz="2800" dirty="0" err="1">
                <a:solidFill>
                  <a:srgbClr val="002060"/>
                </a:solidFill>
              </a:rPr>
              <a:t>XGBoost</a:t>
            </a:r>
            <a:r>
              <a:rPr lang="en-US" sz="2800" dirty="0">
                <a:solidFill>
                  <a:srgbClr val="002060"/>
                </a:solidFill>
              </a:rPr>
              <a:t> performed best with accuracy ~67%.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Top features: Sulfate, pH, Chloramines, and Hardness.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ML can assist in water quality monitoring at low cost and faster speed.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2060"/>
                </a:solidFill>
              </a:rPr>
              <a:t>Future work: Improve dataset quality and test deep learning models.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48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490387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13163"/>
                </a:solidFill>
              </a:rPr>
              <a:t>Learning Objectives</a:t>
            </a:r>
            <a:endParaRPr lang="en-IN" sz="32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060A28-7964-FDB5-3BB7-014F2BAE3D8A}"/>
              </a:ext>
            </a:extLst>
          </p:cNvPr>
          <p:cNvSpPr txBox="1"/>
          <p:nvPr/>
        </p:nvSpPr>
        <p:spPr>
          <a:xfrm>
            <a:off x="435006" y="1580224"/>
            <a:ext cx="7093258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Understand dataset and handle missing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Train multiple ML models for classification.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Optimize models using hyperparameter tuning.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Compare models using evaluation metrics.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Identify key water quality parameters for potability.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T</a:t>
            </a:r>
            <a:r>
              <a:rPr lang="en-IN" sz="3200" b="1" dirty="0" err="1">
                <a:solidFill>
                  <a:srgbClr val="213163"/>
                </a:solidFill>
              </a:rPr>
              <a:t>ools</a:t>
            </a:r>
            <a:r>
              <a:rPr lang="en-IN" sz="32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5031819-43EA-8BF2-D6D2-58B7C19947D6}"/>
              </a:ext>
            </a:extLst>
          </p:cNvPr>
          <p:cNvSpPr txBox="1"/>
          <p:nvPr/>
        </p:nvSpPr>
        <p:spPr>
          <a:xfrm>
            <a:off x="363984" y="1651247"/>
            <a:ext cx="843378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Python (Pandas, NumPy, Matplotlib, Seaborn)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Scikit-learn for ML models and evaluation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 err="1">
                <a:solidFill>
                  <a:srgbClr val="002060"/>
                </a:solidFill>
              </a:rPr>
              <a:t>XGBoost</a:t>
            </a:r>
            <a:r>
              <a:rPr lang="en-IN" sz="2800" dirty="0">
                <a:solidFill>
                  <a:srgbClr val="002060"/>
                </a:solidFill>
              </a:rPr>
              <a:t> for advanced boosting model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Google </a:t>
            </a:r>
            <a:r>
              <a:rPr lang="en-IN" sz="2800" dirty="0" err="1">
                <a:solidFill>
                  <a:srgbClr val="002060"/>
                </a:solidFill>
              </a:rPr>
              <a:t>Colab</a:t>
            </a:r>
            <a:r>
              <a:rPr lang="en-IN" sz="2800" dirty="0">
                <a:solidFill>
                  <a:srgbClr val="002060"/>
                </a:solidFill>
              </a:rPr>
              <a:t> for training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srgbClr val="002060"/>
                </a:solidFill>
              </a:rPr>
              <a:t>GitHub for submission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95C55F-850A-DFFC-D0F5-808D3BEBCE6B}"/>
              </a:ext>
            </a:extLst>
          </p:cNvPr>
          <p:cNvSpPr txBox="1"/>
          <p:nvPr/>
        </p:nvSpPr>
        <p:spPr>
          <a:xfrm>
            <a:off x="390617" y="1651247"/>
            <a:ext cx="863797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</a:rPr>
              <a:t>Data loading and preprocessing (handled missing values with median)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</a:rPr>
              <a:t>Splitting dataset into Train (80%) and Test (20%)</a:t>
            </a: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</a:rPr>
              <a:t>Trained Logistic Regression, Random Forest, and </a:t>
            </a:r>
            <a:r>
              <a:rPr lang="en-IN" sz="2800" dirty="0" err="1">
                <a:solidFill>
                  <a:srgbClr val="002060"/>
                </a:solidFill>
              </a:rPr>
              <a:t>XGBoost</a:t>
            </a:r>
            <a:endParaRPr lang="en-IN" sz="28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</a:rPr>
              <a:t>Hyperparameter tuning with </a:t>
            </a:r>
            <a:r>
              <a:rPr lang="en-IN" sz="2800" dirty="0" err="1">
                <a:solidFill>
                  <a:srgbClr val="002060"/>
                </a:solidFill>
              </a:rPr>
              <a:t>GridSearchCV</a:t>
            </a:r>
            <a:r>
              <a:rPr lang="en-IN" sz="2800" dirty="0">
                <a:solidFill>
                  <a:srgbClr val="002060"/>
                </a:solidFill>
              </a:rPr>
              <a:t> / </a:t>
            </a:r>
            <a:r>
              <a:rPr lang="en-IN" sz="2800" dirty="0" err="1">
                <a:solidFill>
                  <a:srgbClr val="002060"/>
                </a:solidFill>
              </a:rPr>
              <a:t>RandomizedSearchCV</a:t>
            </a:r>
            <a:endParaRPr lang="en-IN" sz="2800" dirty="0">
              <a:solidFill>
                <a:srgbClr val="00206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IN" sz="2800" dirty="0">
                <a:solidFill>
                  <a:srgbClr val="002060"/>
                </a:solidFill>
              </a:rPr>
              <a:t>Compared models and </a:t>
            </a:r>
            <a:r>
              <a:rPr lang="en-IN" sz="2800" dirty="0" err="1">
                <a:solidFill>
                  <a:srgbClr val="002060"/>
                </a:solidFill>
              </a:rPr>
              <a:t>analyzed</a:t>
            </a:r>
            <a:r>
              <a:rPr lang="en-IN" sz="2800" dirty="0">
                <a:solidFill>
                  <a:srgbClr val="002060"/>
                </a:solidFill>
              </a:rPr>
              <a:t> feature importances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213163"/>
                </a:solidFill>
              </a:rPr>
              <a:t>Problem Statement:  </a:t>
            </a:r>
            <a:endParaRPr lang="en-IN" sz="28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8685F8E-A79F-A677-5017-52423735BD49}"/>
              </a:ext>
            </a:extLst>
          </p:cNvPr>
          <p:cNvSpPr txBox="1"/>
          <p:nvPr/>
        </p:nvSpPr>
        <p:spPr>
          <a:xfrm>
            <a:off x="426128" y="1633491"/>
            <a:ext cx="857582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Ensuring safe drinking water is a global challenge.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Traditional testing methods are costly and time-consuming.</a:t>
            </a:r>
          </a:p>
          <a:p>
            <a:r>
              <a:rPr lang="en-US" sz="2800" dirty="0">
                <a:solidFill>
                  <a:srgbClr val="002060"/>
                </a:solidFill>
              </a:rPr>
              <a:t>There is a need for AI/ML models that can quickly and reliably predict water potability using available quality parameters.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213163"/>
                </a:solidFill>
              </a:rPr>
              <a:t>Solution:  </a:t>
            </a:r>
            <a:endParaRPr lang="en-IN" sz="32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F93BE3-9CD4-5343-6645-5054D8023033}"/>
              </a:ext>
            </a:extLst>
          </p:cNvPr>
          <p:cNvSpPr txBox="1"/>
          <p:nvPr/>
        </p:nvSpPr>
        <p:spPr>
          <a:xfrm>
            <a:off x="372863" y="1819922"/>
            <a:ext cx="8824404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2060"/>
                </a:solidFill>
              </a:rPr>
              <a:t>We built ML models to predict if water is potable based on 9 parameters such as pH, Sulfate, Hardness, and Chloramines.</a:t>
            </a:r>
            <a:br>
              <a:rPr lang="en-US" sz="2800" dirty="0">
                <a:solidFill>
                  <a:srgbClr val="002060"/>
                </a:solidFill>
              </a:rPr>
            </a:br>
            <a:r>
              <a:rPr lang="en-US" sz="2800" dirty="0">
                <a:solidFill>
                  <a:srgbClr val="002060"/>
                </a:solidFill>
              </a:rPr>
              <a:t>Through model optimization, Random Forest and </a:t>
            </a:r>
            <a:r>
              <a:rPr lang="en-US" sz="2800" dirty="0" err="1">
                <a:solidFill>
                  <a:srgbClr val="002060"/>
                </a:solidFill>
              </a:rPr>
              <a:t>XGBoost</a:t>
            </a:r>
            <a:r>
              <a:rPr lang="en-US" sz="2800" dirty="0">
                <a:solidFill>
                  <a:srgbClr val="002060"/>
                </a:solidFill>
              </a:rPr>
              <a:t> gave the most balanced results, highlighting key features influencing water quality.</a:t>
            </a:r>
            <a:endParaRPr lang="en-IN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13163"/>
                </a:solidFill>
              </a:rPr>
              <a:t>Results: Model Metrics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7A202A-76F7-8730-43E5-17ED4BD36158}"/>
              </a:ext>
            </a:extLst>
          </p:cNvPr>
          <p:cNvSpPr txBox="1"/>
          <p:nvPr/>
        </p:nvSpPr>
        <p:spPr>
          <a:xfrm>
            <a:off x="497151" y="1639187"/>
            <a:ext cx="1093728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rgbClr val="002060"/>
                </a:solidFill>
              </a:rPr>
              <a:t>Logistic Regression (tuned):</a:t>
            </a:r>
          </a:p>
          <a:p>
            <a:r>
              <a:rPr lang="en-IN" sz="2800" dirty="0">
                <a:solidFill>
                  <a:srgbClr val="002060"/>
                </a:solidFill>
              </a:rPr>
              <a:t>Accuracy = 52%, Precision = 41%, Recall = 53%, F1 = 46%, </a:t>
            </a:r>
          </a:p>
          <a:p>
            <a:r>
              <a:rPr lang="en-IN" sz="2800" dirty="0">
                <a:solidFill>
                  <a:srgbClr val="002060"/>
                </a:solidFill>
              </a:rPr>
              <a:t>ROC-AUC = 55%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>
                <a:solidFill>
                  <a:srgbClr val="002060"/>
                </a:solidFill>
              </a:rPr>
              <a:t>Random Forest (tuned):</a:t>
            </a:r>
          </a:p>
          <a:p>
            <a:r>
              <a:rPr lang="en-IN" sz="2800" dirty="0">
                <a:solidFill>
                  <a:srgbClr val="002060"/>
                </a:solidFill>
              </a:rPr>
              <a:t>Accuracy = 67%, Precision = 66%, Recall = 32%, F1 = 43%, </a:t>
            </a:r>
          </a:p>
          <a:p>
            <a:r>
              <a:rPr lang="en-IN" sz="2800" dirty="0">
                <a:solidFill>
                  <a:srgbClr val="002060"/>
                </a:solidFill>
              </a:rPr>
              <a:t>ROC-AUC = 66%</a:t>
            </a:r>
          </a:p>
          <a:p>
            <a:endParaRPr lang="en-IN" sz="2800" dirty="0">
              <a:solidFill>
                <a:srgbClr val="002060"/>
              </a:solidFill>
            </a:endParaRPr>
          </a:p>
          <a:p>
            <a:r>
              <a:rPr lang="en-IN" sz="2800" dirty="0" err="1">
                <a:solidFill>
                  <a:srgbClr val="002060"/>
                </a:solidFill>
              </a:rPr>
              <a:t>XGBoost</a:t>
            </a:r>
            <a:r>
              <a:rPr lang="en-IN" sz="2800" dirty="0">
                <a:solidFill>
                  <a:srgbClr val="002060"/>
                </a:solidFill>
              </a:rPr>
              <a:t> (tuned):</a:t>
            </a:r>
          </a:p>
          <a:p>
            <a:r>
              <a:rPr lang="en-IN" sz="2800" dirty="0">
                <a:solidFill>
                  <a:srgbClr val="002060"/>
                </a:solidFill>
              </a:rPr>
              <a:t>Accuracy = 66%, Precision = 63%, Recall = 32%, F1 = 42%, </a:t>
            </a:r>
          </a:p>
          <a:p>
            <a:r>
              <a:rPr lang="en-IN" sz="2800" dirty="0">
                <a:solidFill>
                  <a:srgbClr val="002060"/>
                </a:solidFill>
              </a:rPr>
              <a:t>ROC-AUC = 65%</a:t>
            </a:r>
          </a:p>
        </p:txBody>
      </p:sp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dirty="0">
                <a:solidFill>
                  <a:srgbClr val="213163"/>
                </a:solidFill>
              </a:rPr>
              <a:t>Results: Confusion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413046E-7F7B-A2D7-17A4-85CB7C2F2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4030" y="1704513"/>
            <a:ext cx="5441130" cy="492710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6695420-7453-C2C7-E0E0-870D53F1B2B8}"/>
              </a:ext>
            </a:extLst>
          </p:cNvPr>
          <p:cNvSpPr txBox="1"/>
          <p:nvPr/>
        </p:nvSpPr>
        <p:spPr>
          <a:xfrm>
            <a:off x="346229" y="843379"/>
            <a:ext cx="410240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b="1" dirty="0">
                <a:solidFill>
                  <a:srgbClr val="002060"/>
                </a:solidFill>
              </a:rPr>
              <a:t>Results: ROC Curve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2297EB3-521D-2B87-1489-134B6153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6715" y="1519852"/>
            <a:ext cx="5809316" cy="509399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338837666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45</TotalTime>
  <Words>377</Words>
  <Application>Microsoft Office PowerPoint</Application>
  <PresentationFormat>Widescreen</PresentationFormat>
  <Paragraphs>50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SATHYANARAYAN RAO</cp:lastModifiedBy>
  <cp:revision>5</cp:revision>
  <dcterms:created xsi:type="dcterms:W3CDTF">2024-12-31T09:40:01Z</dcterms:created>
  <dcterms:modified xsi:type="dcterms:W3CDTF">2025-09-14T18:14:44Z</dcterms:modified>
</cp:coreProperties>
</file>