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8" r:id="rId4"/>
    <p:sldId id="274" r:id="rId5"/>
    <p:sldId id="278" r:id="rId6"/>
    <p:sldId id="281" r:id="rId7"/>
    <p:sldId id="280" r:id="rId8"/>
    <p:sldId id="282" r:id="rId9"/>
    <p:sldId id="279"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6"/>
  </p:normalViewPr>
  <p:slideViewPr>
    <p:cSldViewPr snapToGrid="0">
      <p:cViewPr>
        <p:scale>
          <a:sx n="82" d="100"/>
          <a:sy n="82"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hi Madgi" userId="95dddb87d2efdffe" providerId="LiveId" clId="{CFB699E1-C643-47AC-968B-309C26B2EE31}"/>
    <pc:docChg chg="undo custSel addSld modSld">
      <pc:chgData name="Shruthi Madgi" userId="95dddb87d2efdffe" providerId="LiveId" clId="{CFB699E1-C643-47AC-968B-309C26B2EE31}" dt="2023-03-14T18:30:29.141" v="998" actId="20577"/>
      <pc:docMkLst>
        <pc:docMk/>
      </pc:docMkLst>
      <pc:sldChg chg="modSp mod">
        <pc:chgData name="Shruthi Madgi" userId="95dddb87d2efdffe" providerId="LiveId" clId="{CFB699E1-C643-47AC-968B-309C26B2EE31}" dt="2023-03-14T18:07:42.259" v="60" actId="20577"/>
        <pc:sldMkLst>
          <pc:docMk/>
          <pc:sldMk cId="116821060" sldId="268"/>
        </pc:sldMkLst>
        <pc:spChg chg="mod">
          <ac:chgData name="Shruthi Madgi" userId="95dddb87d2efdffe" providerId="LiveId" clId="{CFB699E1-C643-47AC-968B-309C26B2EE31}" dt="2023-03-14T18:07:42.259" v="60" actId="20577"/>
          <ac:spMkLst>
            <pc:docMk/>
            <pc:sldMk cId="116821060" sldId="268"/>
            <ac:spMk id="3" creationId="{7F359984-73B0-96E5-FBC1-ECD491EDCA22}"/>
          </ac:spMkLst>
        </pc:spChg>
      </pc:sldChg>
      <pc:sldChg chg="modSp mod">
        <pc:chgData name="Shruthi Madgi" userId="95dddb87d2efdffe" providerId="LiveId" clId="{CFB699E1-C643-47AC-968B-309C26B2EE31}" dt="2023-03-14T18:21:36.465" v="305" actId="113"/>
        <pc:sldMkLst>
          <pc:docMk/>
          <pc:sldMk cId="1463936356" sldId="274"/>
        </pc:sldMkLst>
        <pc:spChg chg="mod">
          <ac:chgData name="Shruthi Madgi" userId="95dddb87d2efdffe" providerId="LiveId" clId="{CFB699E1-C643-47AC-968B-309C26B2EE31}" dt="2023-03-14T18:21:36.465" v="305" actId="113"/>
          <ac:spMkLst>
            <pc:docMk/>
            <pc:sldMk cId="1463936356" sldId="274"/>
            <ac:spMk id="3" creationId="{4A57BC64-41C5-79E0-2285-4FC7FD8EE923}"/>
          </ac:spMkLst>
        </pc:spChg>
      </pc:sldChg>
      <pc:sldChg chg="addSp delSp modSp add mod">
        <pc:chgData name="Shruthi Madgi" userId="95dddb87d2efdffe" providerId="LiveId" clId="{CFB699E1-C643-47AC-968B-309C26B2EE31}" dt="2023-03-14T18:28:52.592" v="727" actId="20577"/>
        <pc:sldMkLst>
          <pc:docMk/>
          <pc:sldMk cId="1081624110" sldId="278"/>
        </pc:sldMkLst>
        <pc:spChg chg="del">
          <ac:chgData name="Shruthi Madgi" userId="95dddb87d2efdffe" providerId="LiveId" clId="{CFB699E1-C643-47AC-968B-309C26B2EE31}" dt="2023-03-14T18:00:58.821" v="16" actId="21"/>
          <ac:spMkLst>
            <pc:docMk/>
            <pc:sldMk cId="1081624110" sldId="278"/>
            <ac:spMk id="2" creationId="{E8B8F26E-9345-4747-9094-972E38700A17}"/>
          </ac:spMkLst>
        </pc:spChg>
        <pc:spChg chg="mod">
          <ac:chgData name="Shruthi Madgi" userId="95dddb87d2efdffe" providerId="LiveId" clId="{CFB699E1-C643-47AC-968B-309C26B2EE31}" dt="2023-03-14T18:28:52.592" v="727" actId="20577"/>
          <ac:spMkLst>
            <pc:docMk/>
            <pc:sldMk cId="1081624110" sldId="278"/>
            <ac:spMk id="3" creationId="{4A57BC64-41C5-79E0-2285-4FC7FD8EE923}"/>
          </ac:spMkLst>
        </pc:spChg>
        <pc:spChg chg="add del mod">
          <ac:chgData name="Shruthi Madgi" userId="95dddb87d2efdffe" providerId="LiveId" clId="{CFB699E1-C643-47AC-968B-309C26B2EE31}" dt="2023-03-14T18:01:08.103" v="17" actId="21"/>
          <ac:spMkLst>
            <pc:docMk/>
            <pc:sldMk cId="1081624110" sldId="278"/>
            <ac:spMk id="6" creationId="{8E5E472C-2872-88EF-0B63-647CEAB167C5}"/>
          </ac:spMkLst>
        </pc:spChg>
        <pc:spChg chg="add del">
          <ac:chgData name="Shruthi Madgi" userId="95dddb87d2efdffe" providerId="LiveId" clId="{CFB699E1-C643-47AC-968B-309C26B2EE31}" dt="2023-03-14T18:11:13.154" v="71"/>
          <ac:spMkLst>
            <pc:docMk/>
            <pc:sldMk cId="1081624110" sldId="278"/>
            <ac:spMk id="7" creationId="{20CDE07B-A609-CE81-7550-5ED2F3DE667C}"/>
          </ac:spMkLst>
        </pc:spChg>
        <pc:spChg chg="add del mod">
          <ac:chgData name="Shruthi Madgi" userId="95dddb87d2efdffe" providerId="LiveId" clId="{CFB699E1-C643-47AC-968B-309C26B2EE31}" dt="2023-03-14T18:13:28.868" v="219" actId="21"/>
          <ac:spMkLst>
            <pc:docMk/>
            <pc:sldMk cId="1081624110" sldId="278"/>
            <ac:spMk id="8" creationId="{42DCFB7E-9225-81BB-CEB9-E817C60D4BF9}"/>
          </ac:spMkLst>
        </pc:spChg>
        <pc:spChg chg="add del">
          <ac:chgData name="Shruthi Madgi" userId="95dddb87d2efdffe" providerId="LiveId" clId="{CFB699E1-C643-47AC-968B-309C26B2EE31}" dt="2023-03-14T18:11:51.559" v="85"/>
          <ac:spMkLst>
            <pc:docMk/>
            <pc:sldMk cId="1081624110" sldId="278"/>
            <ac:spMk id="9" creationId="{3BCBE401-9151-1EEE-D532-F4147F9BCA33}"/>
          </ac:spMkLst>
        </pc:spChg>
        <pc:spChg chg="add del mod">
          <ac:chgData name="Shruthi Madgi" userId="95dddb87d2efdffe" providerId="LiveId" clId="{CFB699E1-C643-47AC-968B-309C26B2EE31}" dt="2023-03-14T18:13:21.930" v="218" actId="21"/>
          <ac:spMkLst>
            <pc:docMk/>
            <pc:sldMk cId="1081624110" sldId="278"/>
            <ac:spMk id="10" creationId="{AF39FBBB-5C5A-4409-7E34-93F509CF73E8}"/>
          </ac:spMkLst>
        </pc:spChg>
        <pc:spChg chg="add del mod">
          <ac:chgData name="Shruthi Madgi" userId="95dddb87d2efdffe" providerId="LiveId" clId="{CFB699E1-C643-47AC-968B-309C26B2EE31}" dt="2023-03-14T18:13:33.535" v="222" actId="478"/>
          <ac:spMkLst>
            <pc:docMk/>
            <pc:sldMk cId="1081624110" sldId="278"/>
            <ac:spMk id="11" creationId="{F2951139-CAA8-CEB0-AD9B-708263F8D073}"/>
          </ac:spMkLst>
        </pc:spChg>
      </pc:sldChg>
      <pc:sldChg chg="addSp delSp modSp add mod">
        <pc:chgData name="Shruthi Madgi" userId="95dddb87d2efdffe" providerId="LiveId" clId="{CFB699E1-C643-47AC-968B-309C26B2EE31}" dt="2023-03-14T18:30:29.141" v="998" actId="20577"/>
        <pc:sldMkLst>
          <pc:docMk/>
          <pc:sldMk cId="662053327" sldId="279"/>
        </pc:sldMkLst>
        <pc:spChg chg="add mod">
          <ac:chgData name="Shruthi Madgi" userId="95dddb87d2efdffe" providerId="LiveId" clId="{CFB699E1-C643-47AC-968B-309C26B2EE31}" dt="2023-03-14T18:30:29.141" v="998" actId="20577"/>
          <ac:spMkLst>
            <pc:docMk/>
            <pc:sldMk cId="662053327" sldId="279"/>
            <ac:spMk id="2" creationId="{D8C327F1-1F8C-E146-8A9D-0B5682D8EF4B}"/>
          </ac:spMkLst>
        </pc:spChg>
        <pc:spChg chg="del">
          <ac:chgData name="Shruthi Madgi" userId="95dddb87d2efdffe" providerId="LiveId" clId="{CFB699E1-C643-47AC-968B-309C26B2EE31}" dt="2023-03-14T18:21:55.449" v="307" actId="478"/>
          <ac:spMkLst>
            <pc:docMk/>
            <pc:sldMk cId="662053327" sldId="279"/>
            <ac:spMk id="3" creationId="{4A57BC64-41C5-79E0-2285-4FC7FD8EE9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shru0405/DataGlacierInternship/tree/main/Week_13"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atient-persistence.herokuapp.com/"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69" y="-45720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447869" y="1614196"/>
            <a:ext cx="11744131" cy="3939540"/>
          </a:xfrm>
          <a:prstGeom prst="rect">
            <a:avLst/>
          </a:prstGeom>
          <a:solidFill>
            <a:srgbClr val="3B3B3B"/>
          </a:solidFill>
        </p:spPr>
        <p:txBody>
          <a:bodyPr wrap="square" rtlCol="0">
            <a:spAutoFit/>
          </a:bodyPr>
          <a:lstStyle/>
          <a:p>
            <a:r>
              <a:rPr lang="en-US" sz="4000" dirty="0">
                <a:solidFill>
                  <a:srgbClr val="FF6600"/>
                </a:solidFill>
              </a:rPr>
              <a:t>	 Model Recommendation and Deployment</a:t>
            </a:r>
          </a:p>
          <a:p>
            <a:pPr algn="l"/>
            <a:endParaRPr lang="en-US" sz="1800" i="0" u="none" strike="noStrike" baseline="0" dirty="0">
              <a:solidFill>
                <a:srgbClr val="000000"/>
              </a:solidFill>
              <a:latin typeface="Calibri" panose="020F0502020204030204" pitchFamily="34" charset="0"/>
            </a:endParaRPr>
          </a:p>
          <a:p>
            <a:r>
              <a:rPr lang="en-US" sz="2400" b="1" dirty="0">
                <a:solidFill>
                  <a:srgbClr val="000000"/>
                </a:solidFill>
                <a:latin typeface="Calibri" panose="020F0502020204030204" pitchFamily="34" charset="0"/>
              </a:rPr>
              <a:t>P</a:t>
            </a:r>
            <a:r>
              <a:rPr lang="en-US" sz="2400" b="1" dirty="0">
                <a:latin typeface="Calibri" panose="020F0502020204030204" pitchFamily="34" charset="0"/>
              </a:rPr>
              <a:t>roject</a:t>
            </a:r>
            <a:r>
              <a:rPr lang="en-US" sz="2400" dirty="0">
                <a:latin typeface="Calibri" panose="020F0502020204030204" pitchFamily="34" charset="0"/>
              </a:rPr>
              <a:t>: Persistency of a Drug-Gathering insights for a Pharma company</a:t>
            </a:r>
          </a:p>
          <a:p>
            <a:r>
              <a:rPr lang="en-US" sz="2400" b="1" i="0" u="none" strike="noStrike" baseline="0" dirty="0">
                <a:latin typeface="Calibri" panose="020F0502020204030204" pitchFamily="34" charset="0"/>
              </a:rPr>
              <a:t>Name</a:t>
            </a:r>
            <a:r>
              <a:rPr lang="en-US" sz="2400" i="0" u="none" strike="noStrike" baseline="0" dirty="0">
                <a:latin typeface="Calibri" panose="020F0502020204030204" pitchFamily="34" charset="0"/>
              </a:rPr>
              <a:t>: Shruthi Madgi</a:t>
            </a:r>
          </a:p>
          <a:p>
            <a:r>
              <a:rPr lang="en-US" sz="2400" b="1" i="0" u="none" strike="noStrike" baseline="0" dirty="0">
                <a:latin typeface="Calibri" panose="020F0502020204030204" pitchFamily="34" charset="0"/>
              </a:rPr>
              <a:t>Email</a:t>
            </a:r>
            <a:r>
              <a:rPr lang="en-US" sz="2400" i="0" u="none" strike="noStrike" baseline="0" dirty="0">
                <a:latin typeface="Calibri" panose="020F0502020204030204" pitchFamily="34" charset="0"/>
              </a:rPr>
              <a:t>:Shruthi.madgi05@gmail.com</a:t>
            </a:r>
          </a:p>
          <a:p>
            <a:r>
              <a:rPr lang="en-US" sz="2400" b="1" i="0" u="none" strike="noStrike" baseline="0" dirty="0">
                <a:latin typeface="Calibri" panose="020F0502020204030204" pitchFamily="34" charset="0"/>
              </a:rPr>
              <a:t>Country</a:t>
            </a:r>
            <a:r>
              <a:rPr lang="en-US" sz="2400" i="0" u="none" strike="noStrike" baseline="0" dirty="0">
                <a:latin typeface="Calibri" panose="020F0502020204030204" pitchFamily="34" charset="0"/>
              </a:rPr>
              <a:t>: USA</a:t>
            </a:r>
          </a:p>
          <a:p>
            <a:r>
              <a:rPr lang="en-US" sz="2400" b="1" i="0" u="none" strike="noStrike" baseline="0" dirty="0">
                <a:latin typeface="Calibri" panose="020F0502020204030204" pitchFamily="34" charset="0"/>
              </a:rPr>
              <a:t>University</a:t>
            </a:r>
            <a:r>
              <a:rPr lang="en-US" sz="2400" i="0" u="none" strike="noStrike" baseline="0" dirty="0">
                <a:latin typeface="Calibri" panose="020F0502020204030204" pitchFamily="34" charset="0"/>
              </a:rPr>
              <a:t>: Visvesvaraya Technological University</a:t>
            </a:r>
          </a:p>
          <a:p>
            <a:r>
              <a:rPr lang="en-US" sz="2400" b="1" i="0" u="none" strike="noStrike" baseline="0" dirty="0">
                <a:latin typeface="Calibri" panose="020F0502020204030204" pitchFamily="34" charset="0"/>
              </a:rPr>
              <a:t>Specialization</a:t>
            </a:r>
            <a:r>
              <a:rPr lang="en-US" sz="2400" i="0" u="none" strike="noStrike" baseline="0" dirty="0">
                <a:latin typeface="Calibri" panose="020F0502020204030204" pitchFamily="34" charset="0"/>
              </a:rPr>
              <a:t>: Data Science</a:t>
            </a:r>
          </a:p>
          <a:p>
            <a:r>
              <a:rPr lang="en-US" sz="2400" b="1" i="0" u="none" strike="noStrike" baseline="0" dirty="0">
                <a:latin typeface="Calibri" panose="020F0502020204030204" pitchFamily="34" charset="0"/>
              </a:rPr>
              <a:t>Batch no</a:t>
            </a:r>
            <a:r>
              <a:rPr lang="en-US" sz="2400" i="0" u="none" strike="noStrike" baseline="0" dirty="0">
                <a:latin typeface="Calibri" panose="020F0502020204030204" pitchFamily="34" charset="0"/>
              </a:rPr>
              <a:t>:LISUM17</a:t>
            </a:r>
          </a:p>
          <a:p>
            <a:r>
              <a:rPr lang="en-US" sz="2400" b="1" i="0" u="none" strike="noStrike" baseline="0" dirty="0">
                <a:latin typeface="Calibri" panose="020F0502020204030204" pitchFamily="34" charset="0"/>
              </a:rPr>
              <a:t>Reviewer</a:t>
            </a:r>
            <a:r>
              <a:rPr lang="en-US" sz="2400" i="0" u="none" strike="noStrike" baseline="0" dirty="0">
                <a:latin typeface="Calibri" panose="020F0502020204030204" pitchFamily="34" charset="0"/>
              </a:rPr>
              <a:t>: Data Glacier</a:t>
            </a:r>
            <a:endParaRPr lang="en-US" sz="24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84" y="5991677"/>
            <a:ext cx="1654627" cy="994232"/>
          </a:xfrm>
          <a:prstGeom prst="rect">
            <a:avLst/>
          </a:prstGeom>
        </p:spPr>
      </p:pic>
      <p:pic>
        <p:nvPicPr>
          <p:cNvPr id="5" name="Picture 4">
            <a:extLst>
              <a:ext uri="{FF2B5EF4-FFF2-40B4-BE49-F238E27FC236}">
                <a16:creationId xmlns:a16="http://schemas.microsoft.com/office/drawing/2014/main" id="{F9FD2EE8-1828-08AA-713A-C61AC9F72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952" y="369207"/>
            <a:ext cx="9943322" cy="4146978"/>
          </a:xfrm>
          <a:prstGeom prst="rect">
            <a:avLst/>
          </a:prstGeom>
        </p:spPr>
      </p:pic>
      <p:sp>
        <p:nvSpPr>
          <p:cNvPr id="6" name="TextBox 5">
            <a:extLst>
              <a:ext uri="{FF2B5EF4-FFF2-40B4-BE49-F238E27FC236}">
                <a16:creationId xmlns:a16="http://schemas.microsoft.com/office/drawing/2014/main" id="{32116333-37D1-0B6E-26FF-E1577884E993}"/>
              </a:ext>
            </a:extLst>
          </p:cNvPr>
          <p:cNvSpPr txBox="1"/>
          <p:nvPr/>
        </p:nvSpPr>
        <p:spPr>
          <a:xfrm>
            <a:off x="382556" y="4734467"/>
            <a:ext cx="11038114" cy="1754326"/>
          </a:xfrm>
          <a:prstGeom prst="rect">
            <a:avLst/>
          </a:prstGeom>
          <a:noFill/>
        </p:spPr>
        <p:txBody>
          <a:bodyPr wrap="square" rtlCol="0">
            <a:spAutoFit/>
          </a:bodyPr>
          <a:lstStyle/>
          <a:p>
            <a:r>
              <a:rPr lang="en-US" dirty="0"/>
              <a:t>Entering the values related to the comorbidity should give an answer to whether a patient will be persistent or not. If the values entered are negative or in float , the prompt returns to enter the valid values. Persistency is calculated by SVM; 1 as a result indicates Persistent and-1 as Non persistent.</a:t>
            </a:r>
          </a:p>
          <a:p>
            <a:endParaRPr lang="en-US" dirty="0"/>
          </a:p>
          <a:p>
            <a:r>
              <a:rPr lang="en-US" dirty="0"/>
              <a:t>GitHub: </a:t>
            </a:r>
            <a:r>
              <a:rPr lang="en-US" dirty="0">
                <a:hlinkClick r:id="rId4"/>
              </a:rPr>
              <a:t>https://github.com/shru0405/DataGlacierInternship/tree/main/Week_13</a:t>
            </a:r>
            <a:endParaRPr lang="en-US" dirty="0"/>
          </a:p>
          <a:p>
            <a:endParaRPr lang="en-US" dirty="0"/>
          </a:p>
        </p:txBody>
      </p:sp>
    </p:spTree>
    <p:extLst>
      <p:ext uri="{BB962C8B-B14F-4D97-AF65-F5344CB8AC3E}">
        <p14:creationId xmlns:p14="http://schemas.microsoft.com/office/powerpoint/2010/main" val="3943836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161662" y="1161660"/>
            <a:ext cx="6858002" cy="4534678"/>
          </a:xfrm>
          <a:solidFill>
            <a:srgbClr val="3B3B3B"/>
          </a:solidFill>
        </p:spPr>
        <p:txBody>
          <a:bodyPr vert="vert270" anchor="t" anchorCtr="0"/>
          <a:lstStyle/>
          <a:p>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559038" y="199574"/>
            <a:ext cx="6858004" cy="6458857"/>
          </a:xfrm>
        </p:spPr>
        <p:txBody>
          <a:bodyPr vert="vert270">
            <a:normAutofit/>
          </a:bodyPr>
          <a:lstStyle/>
          <a:p>
            <a:pPr algn="just"/>
            <a:r>
              <a:rPr lang="en-US" sz="3600" dirty="0">
                <a:solidFill>
                  <a:srgbClr val="FF6600"/>
                </a:solidFill>
              </a:rPr>
              <a:t>Problem Statement:</a:t>
            </a:r>
          </a:p>
          <a:p>
            <a:pPr algn="l"/>
            <a:r>
              <a:rPr lang="en-US" sz="1800" b="0" i="0" u="none" strike="noStrike" baseline="0" dirty="0">
                <a:solidFill>
                  <a:srgbClr val="000000"/>
                </a:solidFill>
              </a:rPr>
              <a:t>One of the challenge for all Pharmaceutical companies is to understand the persistency of drug as per the physician prescription whether a patient will be persistent in completing his/her dose. To solve this problem, ABC pharma company has approached an analytics company to automate the process of identification.</a:t>
            </a:r>
          </a:p>
          <a:p>
            <a:pPr algn="l"/>
            <a:r>
              <a:rPr lang="en-US" sz="1800" b="0" i="0" u="none" strike="noStrike" baseline="0" dirty="0">
                <a:solidFill>
                  <a:srgbClr val="000000"/>
                </a:solidFill>
              </a:rPr>
              <a:t>Objective is to build a classification model for drug persistency identification and to deploy the model on the cloud.</a:t>
            </a:r>
          </a:p>
          <a:p>
            <a:endParaRPr lang="en-US" sz="3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612"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143001" y="1142999"/>
            <a:ext cx="6858002" cy="4572000"/>
          </a:xfrm>
          <a:solidFill>
            <a:srgbClr val="3B3B3B"/>
          </a:solidFill>
        </p:spPr>
        <p:txBody>
          <a:bodyPr vert="vert270" anchor="t" anchorCtr="0"/>
          <a:lstStyle/>
          <a:p>
            <a:br>
              <a:rPr lang="en-US" b="1" dirty="0">
                <a:solidFill>
                  <a:srgbClr val="FF6600"/>
                </a:solidFill>
              </a:rPr>
            </a:br>
            <a:br>
              <a:rPr lang="en-US" b="1" dirty="0">
                <a:solidFill>
                  <a:srgbClr val="FF6600"/>
                </a:solidFill>
              </a:rPr>
            </a:br>
            <a:r>
              <a:rPr lang="en-US" sz="5400" b="1" dirty="0">
                <a:solidFill>
                  <a:srgbClr val="FF6600"/>
                </a:solidFill>
              </a:rPr>
              <a:t>Data and Approach</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115697"/>
            <a:ext cx="1654627" cy="994232"/>
          </a:xfrm>
          <a:prstGeom prst="rect">
            <a:avLst/>
          </a:prstGeom>
        </p:spPr>
      </p:pic>
      <p:sp>
        <p:nvSpPr>
          <p:cNvPr id="3" name="TextBox 2">
            <a:extLst>
              <a:ext uri="{FF2B5EF4-FFF2-40B4-BE49-F238E27FC236}">
                <a16:creationId xmlns:a16="http://schemas.microsoft.com/office/drawing/2014/main" id="{7F359984-73B0-96E5-FBC1-ECD491EDCA22}"/>
              </a:ext>
            </a:extLst>
          </p:cNvPr>
          <p:cNvSpPr txBox="1"/>
          <p:nvPr/>
        </p:nvSpPr>
        <p:spPr>
          <a:xfrm>
            <a:off x="4646645" y="139959"/>
            <a:ext cx="6363477" cy="6186309"/>
          </a:xfrm>
          <a:prstGeom prst="rect">
            <a:avLst/>
          </a:prstGeom>
          <a:noFill/>
        </p:spPr>
        <p:txBody>
          <a:bodyPr wrap="square" rtlCol="0">
            <a:spAutoFit/>
          </a:bodyPr>
          <a:lstStyle/>
          <a:p>
            <a:r>
              <a:rPr lang="en-US" sz="1800" b="0" i="0" u="none" strike="noStrike" baseline="0" dirty="0">
                <a:solidFill>
                  <a:srgbClr val="000000"/>
                </a:solidFill>
              </a:rPr>
              <a:t>The dataset is in .xlsx format and has 3424 points and feature vectors have 69 variables. It has 2 discrete value features/columns,1 continuous value feature and 66 categorical value columns/features including the target which is the Persistency flag.</a:t>
            </a:r>
          </a:p>
          <a:p>
            <a:endParaRPr lang="en-US" dirty="0">
              <a:solidFill>
                <a:srgbClr val="000000"/>
              </a:solidFill>
            </a:endParaRPr>
          </a:p>
          <a:p>
            <a:r>
              <a:rPr lang="en-US" sz="1800" b="0" i="0" u="none" strike="noStrike" baseline="0" dirty="0">
                <a:solidFill>
                  <a:srgbClr val="000000"/>
                </a:solidFill>
              </a:rPr>
              <a:t>The goal of using this dataset is to predict whether the patient will be persistent in completing his/her treatment.</a:t>
            </a:r>
          </a:p>
          <a:p>
            <a:endParaRPr lang="en-US" sz="1800" b="0" i="0" u="none" strike="noStrike" baseline="0" dirty="0">
              <a:solidFill>
                <a:srgbClr val="000000"/>
              </a:solidFill>
            </a:endParaRPr>
          </a:p>
          <a:p>
            <a:r>
              <a:rPr lang="en-US" sz="1800" b="0" i="0" u="none" strike="noStrike" baseline="0" dirty="0">
                <a:solidFill>
                  <a:srgbClr val="000000"/>
                </a:solidFill>
              </a:rPr>
              <a:t>Apart from individual identificators and the target variables, there are four other buckets:</a:t>
            </a:r>
          </a:p>
          <a:p>
            <a:r>
              <a:rPr lang="en-US" sz="1800" b="0" i="0" u="none" strike="noStrike" baseline="0" dirty="0">
                <a:solidFill>
                  <a:srgbClr val="000000"/>
                </a:solidFill>
              </a:rPr>
              <a:t>●Demographics</a:t>
            </a:r>
          </a:p>
          <a:p>
            <a:r>
              <a:rPr lang="en-US" sz="1800" b="0" i="0" u="none" strike="noStrike" baseline="0" dirty="0">
                <a:solidFill>
                  <a:srgbClr val="000000"/>
                </a:solidFill>
              </a:rPr>
              <a:t>●Provider attributes</a:t>
            </a:r>
          </a:p>
          <a:p>
            <a:r>
              <a:rPr lang="en-US" sz="1800" b="0" i="0" u="none" strike="noStrike" baseline="0" dirty="0">
                <a:solidFill>
                  <a:srgbClr val="000000"/>
                </a:solidFill>
              </a:rPr>
              <a:t>●Clinical factors</a:t>
            </a:r>
          </a:p>
          <a:p>
            <a:r>
              <a:rPr lang="en-US" sz="1800" b="0" i="0" u="none" strike="noStrike" baseline="0" dirty="0">
                <a:solidFill>
                  <a:srgbClr val="000000"/>
                </a:solidFill>
              </a:rPr>
              <a:t>●Disease and treatment factors</a:t>
            </a:r>
          </a:p>
          <a:p>
            <a:endParaRPr lang="en-US" dirty="0">
              <a:solidFill>
                <a:srgbClr val="000000"/>
              </a:solidFill>
            </a:endParaRPr>
          </a:p>
          <a:p>
            <a:r>
              <a:rPr lang="en-US" dirty="0">
                <a:solidFill>
                  <a:srgbClr val="000000"/>
                </a:solidFill>
              </a:rPr>
              <a:t>Data provided was cleaned of outliers, missing values and skewed data and  was converted into a csv file.</a:t>
            </a:r>
          </a:p>
          <a:p>
            <a:endParaRPr lang="en-US" dirty="0">
              <a:solidFill>
                <a:srgbClr val="000000"/>
              </a:solidFill>
            </a:endParaRPr>
          </a:p>
          <a:p>
            <a:r>
              <a:rPr lang="en-US" dirty="0">
                <a:solidFill>
                  <a:srgbClr val="000000"/>
                </a:solidFill>
              </a:rPr>
              <a:t>Four models have been implemented  on the basis of EDA. One among them will been chosen based on the f1 score and ROC _AUC curve.</a:t>
            </a:r>
            <a:endParaRPr lang="en-US" dirty="0"/>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143001" y="1143001"/>
            <a:ext cx="6858002" cy="4572000"/>
          </a:xfrm>
          <a:solidFill>
            <a:srgbClr val="3B3B3B"/>
          </a:solidFill>
        </p:spPr>
        <p:txBody>
          <a:bodyPr vert="vert270" anchor="t" anchorCtr="0"/>
          <a:lstStyle/>
          <a:p>
            <a:br>
              <a:rPr lang="en-US" b="1" dirty="0">
                <a:solidFill>
                  <a:srgbClr val="FF6600"/>
                </a:solidFill>
              </a:rPr>
            </a:br>
            <a:r>
              <a:rPr lang="en-US" sz="4800" b="1" dirty="0">
                <a:solidFill>
                  <a:srgbClr val="FF6600"/>
                </a:solidFill>
              </a:rPr>
              <a:t>Model recommendations</a:t>
            </a:r>
            <a:br>
              <a:rPr lang="en-US" b="1" dirty="0">
                <a:solidFill>
                  <a:srgbClr val="FF6600"/>
                </a:solidFill>
              </a:rPr>
            </a:br>
            <a:br>
              <a:rPr lang="en-US" b="1"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115697"/>
            <a:ext cx="1654627" cy="994232"/>
          </a:xfrm>
          <a:prstGeom prst="rect">
            <a:avLst/>
          </a:prstGeom>
        </p:spPr>
      </p:pic>
      <p:sp>
        <p:nvSpPr>
          <p:cNvPr id="3" name="TextBox 2">
            <a:extLst>
              <a:ext uri="{FF2B5EF4-FFF2-40B4-BE49-F238E27FC236}">
                <a16:creationId xmlns:a16="http://schemas.microsoft.com/office/drawing/2014/main" id="{4A57BC64-41C5-79E0-2285-4FC7FD8EE923}"/>
              </a:ext>
            </a:extLst>
          </p:cNvPr>
          <p:cNvSpPr txBox="1"/>
          <p:nvPr/>
        </p:nvSpPr>
        <p:spPr>
          <a:xfrm>
            <a:off x="4634204" y="0"/>
            <a:ext cx="7557796" cy="4825937"/>
          </a:xfrm>
          <a:prstGeom prst="rect">
            <a:avLst/>
          </a:prstGeom>
          <a:noFill/>
        </p:spPr>
        <p:txBody>
          <a:bodyPr wrap="square" rtlCol="0">
            <a:spAutoFit/>
          </a:bodyPr>
          <a:lstStyle/>
          <a:p>
            <a:pPr>
              <a:buFont typeface="+mj-lt"/>
              <a:buAutoNum type="arabicPeriod"/>
            </a:pPr>
            <a:r>
              <a:rPr lang="en-US" b="1" dirty="0"/>
              <a:t>Decision Tree algorithm</a:t>
            </a:r>
            <a:r>
              <a:rPr lang="en-US" dirty="0"/>
              <a:t>: Decision trees are a type of machine learning algorithm that work by recursively splitting the dataset based on the values of the input features, with the goal of creating subgroups that are more homogeneous in terms of the target variable (in this case, drug persistence). The max depth parameter determines the maximum number of levels or splits that the tree can have. In this case, the best results were obtained with a max depth of 1, which suggests that one of the input features had a strong predictive power in determining drug persistence. One advantage of decision trees is their interpretability, as they allow for visual inspection of the decision-making process. The Decision Tree gives an accuracy of 80%. </a:t>
            </a:r>
          </a:p>
          <a:p>
            <a:endParaRPr lang="en-US" dirty="0"/>
          </a:p>
          <a:p>
            <a:endParaRPr lang="en-US" dirty="0"/>
          </a:p>
          <a:p>
            <a:endParaRPr lang="en-US" dirty="0"/>
          </a:p>
          <a:p>
            <a:pPr marL="111125" lvl="0" algn="just" rtl="0">
              <a:lnSpc>
                <a:spcPct val="90000"/>
              </a:lnSpc>
              <a:spcBef>
                <a:spcPts val="1000"/>
              </a:spcBef>
              <a:spcAft>
                <a:spcPts val="0"/>
              </a:spcAft>
              <a:buSzPct val="100000"/>
            </a:pPr>
            <a:endParaRPr lang="en-US" sz="1800" dirty="0"/>
          </a:p>
          <a:p>
            <a:pPr marL="457200" lvl="0" indent="0" algn="just" rtl="0">
              <a:lnSpc>
                <a:spcPct val="90000"/>
              </a:lnSpc>
              <a:spcBef>
                <a:spcPts val="1000"/>
              </a:spcBef>
              <a:spcAft>
                <a:spcPts val="0"/>
              </a:spcAft>
              <a:buNone/>
            </a:pPr>
            <a:endParaRPr lang="en-US" sz="1800" dirty="0"/>
          </a:p>
          <a:p>
            <a:pPr marL="0" lvl="0" indent="0" algn="just" rtl="0">
              <a:lnSpc>
                <a:spcPct val="90000"/>
              </a:lnSpc>
              <a:spcBef>
                <a:spcPts val="1000"/>
              </a:spcBef>
              <a:spcAft>
                <a:spcPts val="0"/>
              </a:spcAft>
              <a:buNone/>
            </a:pPr>
            <a:endParaRPr lang="en-US" sz="1800" dirty="0"/>
          </a:p>
        </p:txBody>
      </p:sp>
      <p:pic>
        <p:nvPicPr>
          <p:cNvPr id="10" name="Picture 9">
            <a:extLst>
              <a:ext uri="{FF2B5EF4-FFF2-40B4-BE49-F238E27FC236}">
                <a16:creationId xmlns:a16="http://schemas.microsoft.com/office/drawing/2014/main" id="{906384CC-3717-F201-0BE5-8FD38F9DB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510" y="2854619"/>
            <a:ext cx="4198776" cy="3906173"/>
          </a:xfrm>
          <a:prstGeom prst="rect">
            <a:avLst/>
          </a:prstGeom>
        </p:spPr>
      </p:pic>
    </p:spTree>
    <p:extLst>
      <p:ext uri="{BB962C8B-B14F-4D97-AF65-F5344CB8AC3E}">
        <p14:creationId xmlns:p14="http://schemas.microsoft.com/office/powerpoint/2010/main" val="146393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115697"/>
            <a:ext cx="1654627" cy="994232"/>
          </a:xfrm>
          <a:prstGeom prst="rect">
            <a:avLst/>
          </a:prstGeom>
        </p:spPr>
      </p:pic>
      <p:sp>
        <p:nvSpPr>
          <p:cNvPr id="3" name="TextBox 2">
            <a:extLst>
              <a:ext uri="{FF2B5EF4-FFF2-40B4-BE49-F238E27FC236}">
                <a16:creationId xmlns:a16="http://schemas.microsoft.com/office/drawing/2014/main" id="{4A57BC64-41C5-79E0-2285-4FC7FD8EE923}"/>
              </a:ext>
            </a:extLst>
          </p:cNvPr>
          <p:cNvSpPr txBox="1"/>
          <p:nvPr/>
        </p:nvSpPr>
        <p:spPr>
          <a:xfrm>
            <a:off x="0" y="111966"/>
            <a:ext cx="11821885" cy="2592505"/>
          </a:xfrm>
          <a:prstGeom prst="rect">
            <a:avLst/>
          </a:prstGeom>
          <a:noFill/>
        </p:spPr>
        <p:txBody>
          <a:bodyPr wrap="square" rtlCol="0">
            <a:spAutoFit/>
          </a:bodyPr>
          <a:lstStyle/>
          <a:p>
            <a:pPr marL="111125" algn="just">
              <a:lnSpc>
                <a:spcPct val="90000"/>
              </a:lnSpc>
              <a:spcBef>
                <a:spcPts val="1000"/>
              </a:spcBef>
              <a:buSzPct val="100000"/>
            </a:pPr>
            <a:r>
              <a:rPr lang="en-US" b="1" dirty="0"/>
              <a:t>2.Support Vector Machines algorithm: </a:t>
            </a:r>
            <a:r>
              <a:rPr lang="en-US" dirty="0"/>
              <a:t>Support Vector Machines (SVM) is a popular machine learning algorithm that can be used for classification and regression problems. The linear kernel is one type of SVM kernel function that works by finding the hyperplane that best separates the data into two classes (in this case, positive and negative outcomes). The accuracy of 84% on the test data suggests that the model was able to accurately classify drug outcomes. One advantage of SVMs is their ability to handle high-dimensional data, such as the 83-dimensional feature vectors used in this study. The output labels of 1 and -1 are a common convention in SVMs, with positive outcomes assigned a label of 1 and negative outcomes assigned a label of -1.</a:t>
            </a:r>
          </a:p>
          <a:p>
            <a:pPr marL="111125" algn="just">
              <a:lnSpc>
                <a:spcPct val="90000"/>
              </a:lnSpc>
              <a:spcBef>
                <a:spcPts val="1000"/>
              </a:spcBef>
              <a:buSzPct val="100000"/>
            </a:pPr>
            <a:r>
              <a:rPr lang="en-US" dirty="0"/>
              <a:t>SVM gave the accuracy of 84%.</a:t>
            </a:r>
          </a:p>
          <a:p>
            <a:pPr marL="111125" algn="just">
              <a:lnSpc>
                <a:spcPct val="90000"/>
              </a:lnSpc>
              <a:spcBef>
                <a:spcPts val="1000"/>
              </a:spcBef>
              <a:buSzPct val="100000"/>
            </a:pPr>
            <a:endParaRPr lang="en-US" sz="1800" dirty="0"/>
          </a:p>
        </p:txBody>
      </p:sp>
      <p:pic>
        <p:nvPicPr>
          <p:cNvPr id="5" name="Picture 4">
            <a:extLst>
              <a:ext uri="{FF2B5EF4-FFF2-40B4-BE49-F238E27FC236}">
                <a16:creationId xmlns:a16="http://schemas.microsoft.com/office/drawing/2014/main" id="{771CD999-7BD9-C2CD-DF76-C25A887A9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9917" y="2203777"/>
            <a:ext cx="4157673" cy="4654223"/>
          </a:xfrm>
          <a:prstGeom prst="rect">
            <a:avLst/>
          </a:prstGeom>
        </p:spPr>
      </p:pic>
    </p:spTree>
    <p:extLst>
      <p:ext uri="{BB962C8B-B14F-4D97-AF65-F5344CB8AC3E}">
        <p14:creationId xmlns:p14="http://schemas.microsoft.com/office/powerpoint/2010/main" val="108162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115697"/>
            <a:ext cx="1654627" cy="994232"/>
          </a:xfrm>
          <a:prstGeom prst="rect">
            <a:avLst/>
          </a:prstGeom>
        </p:spPr>
      </p:pic>
      <p:sp>
        <p:nvSpPr>
          <p:cNvPr id="2" name="TextBox 1">
            <a:extLst>
              <a:ext uri="{FF2B5EF4-FFF2-40B4-BE49-F238E27FC236}">
                <a16:creationId xmlns:a16="http://schemas.microsoft.com/office/drawing/2014/main" id="{D8C327F1-1F8C-E146-8A9D-0B5682D8EF4B}"/>
              </a:ext>
            </a:extLst>
          </p:cNvPr>
          <p:cNvSpPr txBox="1"/>
          <p:nvPr/>
        </p:nvSpPr>
        <p:spPr>
          <a:xfrm>
            <a:off x="307910" y="149290"/>
            <a:ext cx="11262049" cy="2585323"/>
          </a:xfrm>
          <a:prstGeom prst="rect">
            <a:avLst/>
          </a:prstGeom>
          <a:noFill/>
        </p:spPr>
        <p:txBody>
          <a:bodyPr wrap="square" rtlCol="0">
            <a:spAutoFit/>
          </a:bodyPr>
          <a:lstStyle/>
          <a:p>
            <a:r>
              <a:rPr lang="en-US" b="1" dirty="0"/>
              <a:t>3.Random Forest algorithm: </a:t>
            </a:r>
            <a:r>
              <a:rPr lang="en-US" dirty="0"/>
              <a:t>Random Forest is an ensemble learning method that works by combining multiple decision trees, with the goal of reducing overfitting and increasing prediction accuracy. The number of estimators parameter determines the number of decision trees that will be trained. The max depth parameter sets a limit on the depth of each individual decision tree to prevent overfitting. The accuracy of 81% on the test data suggests that the model was able to accurately classify drug outcomes. The AUC of 89% suggests that the model has good discriminative power, i.e. it is able to differentiate well between positive and negative drug outcomes.</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42147DA7-ABF1-711E-0EE2-D4C5A4AB8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605" y="2167267"/>
            <a:ext cx="4198175" cy="4192159"/>
          </a:xfrm>
          <a:prstGeom prst="rect">
            <a:avLst/>
          </a:prstGeom>
        </p:spPr>
      </p:pic>
    </p:spTree>
    <p:extLst>
      <p:ext uri="{BB962C8B-B14F-4D97-AF65-F5344CB8AC3E}">
        <p14:creationId xmlns:p14="http://schemas.microsoft.com/office/powerpoint/2010/main" val="235724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45" y="6115697"/>
            <a:ext cx="1654627" cy="994232"/>
          </a:xfrm>
          <a:prstGeom prst="rect">
            <a:avLst/>
          </a:prstGeom>
        </p:spPr>
      </p:pic>
      <p:sp>
        <p:nvSpPr>
          <p:cNvPr id="2" name="TextBox 1">
            <a:extLst>
              <a:ext uri="{FF2B5EF4-FFF2-40B4-BE49-F238E27FC236}">
                <a16:creationId xmlns:a16="http://schemas.microsoft.com/office/drawing/2014/main" id="{D8C327F1-1F8C-E146-8A9D-0B5682D8EF4B}"/>
              </a:ext>
            </a:extLst>
          </p:cNvPr>
          <p:cNvSpPr txBox="1"/>
          <p:nvPr/>
        </p:nvSpPr>
        <p:spPr>
          <a:xfrm>
            <a:off x="335902" y="391886"/>
            <a:ext cx="11262049" cy="2308324"/>
          </a:xfrm>
          <a:prstGeom prst="rect">
            <a:avLst/>
          </a:prstGeom>
          <a:noFill/>
        </p:spPr>
        <p:txBody>
          <a:bodyPr wrap="square" rtlCol="0">
            <a:spAutoFit/>
          </a:bodyPr>
          <a:lstStyle/>
          <a:p>
            <a:r>
              <a:rPr lang="en-US" b="1" dirty="0"/>
              <a:t>4.Logistic Regression (LR):</a:t>
            </a:r>
            <a:r>
              <a:rPr lang="en-US" dirty="0"/>
              <a:t>Model was trained on a dataset of drug persistence, using binary classification, where 0 represents Non-Persistent and 1 represents Persistent labels. Using the different combinations of set hypermeters and </a:t>
            </a:r>
            <a:r>
              <a:rPr lang="en-US" dirty="0" err="1"/>
              <a:t>GridSearchCV</a:t>
            </a:r>
            <a:r>
              <a:rPr lang="en-US" dirty="0"/>
              <a:t> ,an f1_score of 81% was achieved. Overall, the technique proved to be an efficient alternative for optimizing hyperparameters in the LR model, leading to better predictions of drug persistence.</a:t>
            </a:r>
          </a:p>
          <a:p>
            <a:endParaRPr lang="en-US" dirty="0"/>
          </a:p>
          <a:p>
            <a:r>
              <a:rPr lang="en-US" dirty="0"/>
              <a:t>ROC curve is 88%, meaning the algorithm can discriminate easily between good and negative outcomes. </a:t>
            </a:r>
          </a:p>
          <a:p>
            <a:endParaRPr lang="en-US" dirty="0"/>
          </a:p>
          <a:p>
            <a:endParaRPr lang="en-US" dirty="0"/>
          </a:p>
        </p:txBody>
      </p:sp>
      <p:pic>
        <p:nvPicPr>
          <p:cNvPr id="5" name="Picture 4">
            <a:extLst>
              <a:ext uri="{FF2B5EF4-FFF2-40B4-BE49-F238E27FC236}">
                <a16:creationId xmlns:a16="http://schemas.microsoft.com/office/drawing/2014/main" id="{AE6903FD-F34A-69EB-FBA5-E6EB30D71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1746" y="2515898"/>
            <a:ext cx="5184658" cy="3950216"/>
          </a:xfrm>
          <a:prstGeom prst="rect">
            <a:avLst/>
          </a:prstGeom>
        </p:spPr>
      </p:pic>
    </p:spTree>
    <p:extLst>
      <p:ext uri="{BB962C8B-B14F-4D97-AF65-F5344CB8AC3E}">
        <p14:creationId xmlns:p14="http://schemas.microsoft.com/office/powerpoint/2010/main" val="322278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034313"/>
            <a:ext cx="1654627" cy="994232"/>
          </a:xfrm>
          <a:prstGeom prst="rect">
            <a:avLst/>
          </a:prstGeom>
        </p:spPr>
      </p:pic>
      <p:sp>
        <p:nvSpPr>
          <p:cNvPr id="2" name="TextBox 1">
            <a:extLst>
              <a:ext uri="{FF2B5EF4-FFF2-40B4-BE49-F238E27FC236}">
                <a16:creationId xmlns:a16="http://schemas.microsoft.com/office/drawing/2014/main" id="{D8C327F1-1F8C-E146-8A9D-0B5682D8EF4B}"/>
              </a:ext>
            </a:extLst>
          </p:cNvPr>
          <p:cNvSpPr txBox="1"/>
          <p:nvPr/>
        </p:nvSpPr>
        <p:spPr>
          <a:xfrm>
            <a:off x="391885" y="397401"/>
            <a:ext cx="11262049" cy="6063198"/>
          </a:xfrm>
          <a:prstGeom prst="rect">
            <a:avLst/>
          </a:prstGeom>
          <a:noFill/>
        </p:spPr>
        <p:txBody>
          <a:bodyPr wrap="square" rtlCol="0">
            <a:spAutoFit/>
          </a:bodyPr>
          <a:lstStyle/>
          <a:p>
            <a:r>
              <a:rPr lang="en-US" dirty="0"/>
              <a:t>Based on the results, Support Vector Machine is chosen because of the accuracy and its ability to handle high dimensional data.</a:t>
            </a:r>
          </a:p>
          <a:p>
            <a:endParaRPr lang="en-US" dirty="0"/>
          </a:p>
          <a:p>
            <a:r>
              <a:rPr lang="en-US" sz="2800" b="1" dirty="0"/>
              <a:t>DEPLOYING ON HEROKU:</a:t>
            </a:r>
          </a:p>
          <a:p>
            <a:endParaRPr lang="en-US" dirty="0"/>
          </a:p>
          <a:p>
            <a:r>
              <a:rPr lang="en-US" dirty="0"/>
              <a:t>1.To deploy the model on Heroku, first test and run the model on the local machine using Flask.</a:t>
            </a:r>
          </a:p>
          <a:p>
            <a:endParaRPr lang="en-US" dirty="0"/>
          </a:p>
          <a:p>
            <a:r>
              <a:rPr lang="en-US" dirty="0">
                <a:effectLst/>
              </a:rPr>
              <a:t>2</a:t>
            </a:r>
            <a:r>
              <a:rPr lang="en-US" dirty="0"/>
              <a:t>. </a:t>
            </a:r>
            <a:r>
              <a:rPr lang="en-US" dirty="0">
                <a:effectLst/>
              </a:rPr>
              <a:t>To deploy a model on Heroku, there are two important files that need to be in the root directory of </a:t>
            </a:r>
            <a:r>
              <a:rPr lang="en-US" dirty="0" err="1">
                <a:effectLst/>
              </a:rPr>
              <a:t>Github</a:t>
            </a:r>
            <a:r>
              <a:rPr lang="en-US" dirty="0">
                <a:effectLst/>
              </a:rPr>
              <a:t>:</a:t>
            </a:r>
            <a:br>
              <a:rPr lang="en-US" dirty="0"/>
            </a:br>
            <a:r>
              <a:rPr lang="en-US" dirty="0"/>
              <a:t>a</a:t>
            </a:r>
            <a:r>
              <a:rPr lang="en-US" dirty="0">
                <a:effectLst/>
              </a:rPr>
              <a:t>. Requirements.txt ,which lists all the requirements of your Flask for Heroku to read. Requirements is generated by</a:t>
            </a:r>
            <a:br>
              <a:rPr lang="en-US" dirty="0"/>
            </a:br>
            <a:r>
              <a:rPr lang="en-US" dirty="0">
                <a:effectLst/>
              </a:rPr>
              <a:t>using </a:t>
            </a:r>
            <a:r>
              <a:rPr lang="en-US" dirty="0" err="1">
                <a:effectLst/>
              </a:rPr>
              <a:t>pipreqs</a:t>
            </a:r>
            <a:r>
              <a:rPr lang="en-US" dirty="0">
                <a:effectLst/>
              </a:rPr>
              <a:t> or pip freeze command.</a:t>
            </a:r>
            <a:br>
              <a:rPr lang="en-US" dirty="0"/>
            </a:br>
            <a:r>
              <a:rPr lang="en-US" dirty="0" err="1"/>
              <a:t>b</a:t>
            </a:r>
            <a:r>
              <a:rPr lang="en-US" dirty="0" err="1">
                <a:effectLst/>
              </a:rPr>
              <a:t>.Procfile</a:t>
            </a:r>
            <a:r>
              <a:rPr lang="en-US" dirty="0">
                <a:effectLst/>
              </a:rPr>
              <a:t>, which is a file without any extension. Heroku reads </a:t>
            </a:r>
            <a:r>
              <a:rPr lang="en-US" dirty="0" err="1">
                <a:effectLst/>
              </a:rPr>
              <a:t>Procfile</a:t>
            </a:r>
            <a:r>
              <a:rPr lang="en-US" dirty="0">
                <a:effectLst/>
              </a:rPr>
              <a:t> and web command in it to know what server to run for. The </a:t>
            </a:r>
            <a:r>
              <a:rPr lang="en-US" dirty="0" err="1">
                <a:effectLst/>
              </a:rPr>
              <a:t>Procfile</a:t>
            </a:r>
            <a:r>
              <a:rPr lang="en-US" dirty="0">
                <a:effectLst/>
              </a:rPr>
              <a:t> must contain web or worker command. </a:t>
            </a:r>
            <a:r>
              <a:rPr lang="en-US" dirty="0" err="1">
                <a:effectLst/>
              </a:rPr>
              <a:t>Procfile</a:t>
            </a:r>
            <a:r>
              <a:rPr lang="en-US" dirty="0">
                <a:effectLst/>
              </a:rPr>
              <a:t> is case sensitive.</a:t>
            </a:r>
          </a:p>
          <a:p>
            <a:endParaRPr lang="en-US" dirty="0">
              <a:effectLst/>
            </a:endParaRPr>
          </a:p>
          <a:p>
            <a:r>
              <a:rPr lang="en-US" dirty="0">
                <a:effectLst/>
              </a:rPr>
              <a:t>3.Once the files are uploaded on to the GitHub repository, link the repository to the </a:t>
            </a:r>
            <a:r>
              <a:rPr lang="en-US" dirty="0" err="1">
                <a:effectLst/>
              </a:rPr>
              <a:t>Github</a:t>
            </a:r>
            <a:r>
              <a:rPr lang="en-US" dirty="0">
                <a:effectLst/>
              </a:rPr>
              <a:t> account.(A different GitHub repo was used because of conflicting files in the original Data Glacier Repo).</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9280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67" y="5957077"/>
            <a:ext cx="1654627" cy="994232"/>
          </a:xfrm>
          <a:prstGeom prst="rect">
            <a:avLst/>
          </a:prstGeom>
        </p:spPr>
      </p:pic>
      <p:sp>
        <p:nvSpPr>
          <p:cNvPr id="2" name="TextBox 1">
            <a:extLst>
              <a:ext uri="{FF2B5EF4-FFF2-40B4-BE49-F238E27FC236}">
                <a16:creationId xmlns:a16="http://schemas.microsoft.com/office/drawing/2014/main" id="{D8C327F1-1F8C-E146-8A9D-0B5682D8EF4B}"/>
              </a:ext>
            </a:extLst>
          </p:cNvPr>
          <p:cNvSpPr txBox="1"/>
          <p:nvPr/>
        </p:nvSpPr>
        <p:spPr>
          <a:xfrm>
            <a:off x="371669" y="199836"/>
            <a:ext cx="11262049" cy="923330"/>
          </a:xfrm>
          <a:prstGeom prst="rect">
            <a:avLst/>
          </a:prstGeom>
          <a:noFill/>
        </p:spPr>
        <p:txBody>
          <a:bodyPr wrap="square" rtlCol="0">
            <a:spAutoFit/>
          </a:bodyPr>
          <a:lstStyle/>
          <a:p>
            <a:r>
              <a:rPr lang="en-US" dirty="0"/>
              <a:t>If everything is done right, the app should work on the platform.</a:t>
            </a:r>
          </a:p>
          <a:p>
            <a:r>
              <a:rPr lang="en-US" dirty="0"/>
              <a:t>The app is active on: </a:t>
            </a:r>
            <a:r>
              <a:rPr lang="en-US" dirty="0">
                <a:hlinkClick r:id="rId3"/>
              </a:rPr>
              <a:t>https://patient-persistence.herokuapp.com/</a:t>
            </a:r>
            <a:endParaRPr lang="en-US" dirty="0"/>
          </a:p>
          <a:p>
            <a:endParaRPr lang="en-US" dirty="0"/>
          </a:p>
        </p:txBody>
      </p:sp>
      <p:pic>
        <p:nvPicPr>
          <p:cNvPr id="10" name="Picture 9">
            <a:extLst>
              <a:ext uri="{FF2B5EF4-FFF2-40B4-BE49-F238E27FC236}">
                <a16:creationId xmlns:a16="http://schemas.microsoft.com/office/drawing/2014/main" id="{C382BD32-388B-5D4F-F254-97B4C7DC4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827" y="1440407"/>
            <a:ext cx="7412655" cy="3532810"/>
          </a:xfrm>
          <a:prstGeom prst="rect">
            <a:avLst/>
          </a:prstGeom>
        </p:spPr>
      </p:pic>
    </p:spTree>
    <p:extLst>
      <p:ext uri="{BB962C8B-B14F-4D97-AF65-F5344CB8AC3E}">
        <p14:creationId xmlns:p14="http://schemas.microsoft.com/office/powerpoint/2010/main" val="6620533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467</TotalTime>
  <Words>1069</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  Agenda</vt:lpstr>
      <vt:lpstr>  Data and Approach</vt:lpstr>
      <vt:lpstr> Model recommendations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Shruthi Madgi</dc:creator>
  <cp:lastModifiedBy>Shruthi Madgi</cp:lastModifiedBy>
  <cp:revision>2</cp:revision>
  <dcterms:created xsi:type="dcterms:W3CDTF">2023-03-14T02:21:09Z</dcterms:created>
  <dcterms:modified xsi:type="dcterms:W3CDTF">2023-03-29T23:04:21Z</dcterms:modified>
</cp:coreProperties>
</file>