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8" r:id="rId4"/>
    <p:sldId id="269" r:id="rId5"/>
    <p:sldId id="273" r:id="rId6"/>
    <p:sldId id="272" r:id="rId7"/>
    <p:sldId id="276" r:id="rId8"/>
    <p:sldId id="275" r:id="rId9"/>
    <p:sldId id="277" r:id="rId10"/>
    <p:sldId id="274" r:id="rId11"/>
    <p:sldId id="278"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6"/>
  </p:normalViewPr>
  <p:slideViewPr>
    <p:cSldViewPr snapToGrid="0">
      <p:cViewPr>
        <p:scale>
          <a:sx n="82" d="100"/>
          <a:sy n="82" d="100"/>
        </p:scale>
        <p:origin x="7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thi Madgi" userId="95dddb87d2efdffe" providerId="LiveId" clId="{CFB699E1-C643-47AC-968B-309C26B2EE31}"/>
    <pc:docChg chg="undo custSel addSld modSld">
      <pc:chgData name="Shruthi Madgi" userId="95dddb87d2efdffe" providerId="LiveId" clId="{CFB699E1-C643-47AC-968B-309C26B2EE31}" dt="2023-03-14T18:30:29.141" v="998" actId="20577"/>
      <pc:docMkLst>
        <pc:docMk/>
      </pc:docMkLst>
      <pc:sldChg chg="modSp mod">
        <pc:chgData name="Shruthi Madgi" userId="95dddb87d2efdffe" providerId="LiveId" clId="{CFB699E1-C643-47AC-968B-309C26B2EE31}" dt="2023-03-14T18:07:42.259" v="60" actId="20577"/>
        <pc:sldMkLst>
          <pc:docMk/>
          <pc:sldMk cId="116821060" sldId="268"/>
        </pc:sldMkLst>
        <pc:spChg chg="mod">
          <ac:chgData name="Shruthi Madgi" userId="95dddb87d2efdffe" providerId="LiveId" clId="{CFB699E1-C643-47AC-968B-309C26B2EE31}" dt="2023-03-14T18:07:42.259" v="60" actId="20577"/>
          <ac:spMkLst>
            <pc:docMk/>
            <pc:sldMk cId="116821060" sldId="268"/>
            <ac:spMk id="3" creationId="{7F359984-73B0-96E5-FBC1-ECD491EDCA22}"/>
          </ac:spMkLst>
        </pc:spChg>
      </pc:sldChg>
      <pc:sldChg chg="modSp mod">
        <pc:chgData name="Shruthi Madgi" userId="95dddb87d2efdffe" providerId="LiveId" clId="{CFB699E1-C643-47AC-968B-309C26B2EE31}" dt="2023-03-14T18:21:36.465" v="305" actId="113"/>
        <pc:sldMkLst>
          <pc:docMk/>
          <pc:sldMk cId="1463936356" sldId="274"/>
        </pc:sldMkLst>
        <pc:spChg chg="mod">
          <ac:chgData name="Shruthi Madgi" userId="95dddb87d2efdffe" providerId="LiveId" clId="{CFB699E1-C643-47AC-968B-309C26B2EE31}" dt="2023-03-14T18:21:36.465" v="305" actId="113"/>
          <ac:spMkLst>
            <pc:docMk/>
            <pc:sldMk cId="1463936356" sldId="274"/>
            <ac:spMk id="3" creationId="{4A57BC64-41C5-79E0-2285-4FC7FD8EE923}"/>
          </ac:spMkLst>
        </pc:spChg>
      </pc:sldChg>
      <pc:sldChg chg="addSp delSp modSp add mod">
        <pc:chgData name="Shruthi Madgi" userId="95dddb87d2efdffe" providerId="LiveId" clId="{CFB699E1-C643-47AC-968B-309C26B2EE31}" dt="2023-03-14T18:28:52.592" v="727" actId="20577"/>
        <pc:sldMkLst>
          <pc:docMk/>
          <pc:sldMk cId="1081624110" sldId="278"/>
        </pc:sldMkLst>
        <pc:spChg chg="del">
          <ac:chgData name="Shruthi Madgi" userId="95dddb87d2efdffe" providerId="LiveId" clId="{CFB699E1-C643-47AC-968B-309C26B2EE31}" dt="2023-03-14T18:00:58.821" v="16" actId="21"/>
          <ac:spMkLst>
            <pc:docMk/>
            <pc:sldMk cId="1081624110" sldId="278"/>
            <ac:spMk id="2" creationId="{E8B8F26E-9345-4747-9094-972E38700A17}"/>
          </ac:spMkLst>
        </pc:spChg>
        <pc:spChg chg="mod">
          <ac:chgData name="Shruthi Madgi" userId="95dddb87d2efdffe" providerId="LiveId" clId="{CFB699E1-C643-47AC-968B-309C26B2EE31}" dt="2023-03-14T18:28:52.592" v="727" actId="20577"/>
          <ac:spMkLst>
            <pc:docMk/>
            <pc:sldMk cId="1081624110" sldId="278"/>
            <ac:spMk id="3" creationId="{4A57BC64-41C5-79E0-2285-4FC7FD8EE923}"/>
          </ac:spMkLst>
        </pc:spChg>
        <pc:spChg chg="add del mod">
          <ac:chgData name="Shruthi Madgi" userId="95dddb87d2efdffe" providerId="LiveId" clId="{CFB699E1-C643-47AC-968B-309C26B2EE31}" dt="2023-03-14T18:01:08.103" v="17" actId="21"/>
          <ac:spMkLst>
            <pc:docMk/>
            <pc:sldMk cId="1081624110" sldId="278"/>
            <ac:spMk id="6" creationId="{8E5E472C-2872-88EF-0B63-647CEAB167C5}"/>
          </ac:spMkLst>
        </pc:spChg>
        <pc:spChg chg="add del">
          <ac:chgData name="Shruthi Madgi" userId="95dddb87d2efdffe" providerId="LiveId" clId="{CFB699E1-C643-47AC-968B-309C26B2EE31}" dt="2023-03-14T18:11:13.154" v="71"/>
          <ac:spMkLst>
            <pc:docMk/>
            <pc:sldMk cId="1081624110" sldId="278"/>
            <ac:spMk id="7" creationId="{20CDE07B-A609-CE81-7550-5ED2F3DE667C}"/>
          </ac:spMkLst>
        </pc:spChg>
        <pc:spChg chg="add del mod">
          <ac:chgData name="Shruthi Madgi" userId="95dddb87d2efdffe" providerId="LiveId" clId="{CFB699E1-C643-47AC-968B-309C26B2EE31}" dt="2023-03-14T18:13:28.868" v="219" actId="21"/>
          <ac:spMkLst>
            <pc:docMk/>
            <pc:sldMk cId="1081624110" sldId="278"/>
            <ac:spMk id="8" creationId="{42DCFB7E-9225-81BB-CEB9-E817C60D4BF9}"/>
          </ac:spMkLst>
        </pc:spChg>
        <pc:spChg chg="add del">
          <ac:chgData name="Shruthi Madgi" userId="95dddb87d2efdffe" providerId="LiveId" clId="{CFB699E1-C643-47AC-968B-309C26B2EE31}" dt="2023-03-14T18:11:51.559" v="85"/>
          <ac:spMkLst>
            <pc:docMk/>
            <pc:sldMk cId="1081624110" sldId="278"/>
            <ac:spMk id="9" creationId="{3BCBE401-9151-1EEE-D532-F4147F9BCA33}"/>
          </ac:spMkLst>
        </pc:spChg>
        <pc:spChg chg="add del mod">
          <ac:chgData name="Shruthi Madgi" userId="95dddb87d2efdffe" providerId="LiveId" clId="{CFB699E1-C643-47AC-968B-309C26B2EE31}" dt="2023-03-14T18:13:21.930" v="218" actId="21"/>
          <ac:spMkLst>
            <pc:docMk/>
            <pc:sldMk cId="1081624110" sldId="278"/>
            <ac:spMk id="10" creationId="{AF39FBBB-5C5A-4409-7E34-93F509CF73E8}"/>
          </ac:spMkLst>
        </pc:spChg>
        <pc:spChg chg="add del mod">
          <ac:chgData name="Shruthi Madgi" userId="95dddb87d2efdffe" providerId="LiveId" clId="{CFB699E1-C643-47AC-968B-309C26B2EE31}" dt="2023-03-14T18:13:33.535" v="222" actId="478"/>
          <ac:spMkLst>
            <pc:docMk/>
            <pc:sldMk cId="1081624110" sldId="278"/>
            <ac:spMk id="11" creationId="{F2951139-CAA8-CEB0-AD9B-708263F8D073}"/>
          </ac:spMkLst>
        </pc:spChg>
      </pc:sldChg>
      <pc:sldChg chg="addSp delSp modSp add mod">
        <pc:chgData name="Shruthi Madgi" userId="95dddb87d2efdffe" providerId="LiveId" clId="{CFB699E1-C643-47AC-968B-309C26B2EE31}" dt="2023-03-14T18:30:29.141" v="998" actId="20577"/>
        <pc:sldMkLst>
          <pc:docMk/>
          <pc:sldMk cId="662053327" sldId="279"/>
        </pc:sldMkLst>
        <pc:spChg chg="add mod">
          <ac:chgData name="Shruthi Madgi" userId="95dddb87d2efdffe" providerId="LiveId" clId="{CFB699E1-C643-47AC-968B-309C26B2EE31}" dt="2023-03-14T18:30:29.141" v="998" actId="20577"/>
          <ac:spMkLst>
            <pc:docMk/>
            <pc:sldMk cId="662053327" sldId="279"/>
            <ac:spMk id="2" creationId="{D8C327F1-1F8C-E146-8A9D-0B5682D8EF4B}"/>
          </ac:spMkLst>
        </pc:spChg>
        <pc:spChg chg="del">
          <ac:chgData name="Shruthi Madgi" userId="95dddb87d2efdffe" providerId="LiveId" clId="{CFB699E1-C643-47AC-968B-309C26B2EE31}" dt="2023-03-14T18:21:55.449" v="307" actId="478"/>
          <ac:spMkLst>
            <pc:docMk/>
            <pc:sldMk cId="662053327" sldId="279"/>
            <ac:spMk id="3" creationId="{4A57BC64-41C5-79E0-2285-4FC7FD8EE92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hru0405/DataGlacierInternship/tree/main/Week_11"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447869" y="1614196"/>
            <a:ext cx="11744131" cy="3939540"/>
          </a:xfrm>
          <a:prstGeom prst="rect">
            <a:avLst/>
          </a:prstGeom>
          <a:solidFill>
            <a:srgbClr val="3B3B3B"/>
          </a:solidFill>
        </p:spPr>
        <p:txBody>
          <a:bodyPr wrap="square" rtlCol="0">
            <a:spAutoFit/>
          </a:bodyPr>
          <a:lstStyle/>
          <a:p>
            <a:r>
              <a:rPr lang="en-US" sz="4000" dirty="0">
                <a:solidFill>
                  <a:srgbClr val="FF6600"/>
                </a:solidFill>
              </a:rPr>
              <a:t>Exploratory Data Analysis and Model Recommendation</a:t>
            </a:r>
          </a:p>
          <a:p>
            <a:pPr algn="l"/>
            <a:endParaRPr lang="en-US" sz="1800" i="0" u="none" strike="noStrike" baseline="0" dirty="0">
              <a:solidFill>
                <a:srgbClr val="000000"/>
              </a:solidFill>
              <a:latin typeface="Calibri" panose="020F0502020204030204" pitchFamily="34" charset="0"/>
            </a:endParaRPr>
          </a:p>
          <a:p>
            <a:r>
              <a:rPr lang="en-US" sz="2400" b="1" dirty="0">
                <a:solidFill>
                  <a:srgbClr val="000000"/>
                </a:solidFill>
                <a:latin typeface="Calibri" panose="020F0502020204030204" pitchFamily="34" charset="0"/>
              </a:rPr>
              <a:t>P</a:t>
            </a:r>
            <a:r>
              <a:rPr lang="en-US" sz="2400" b="1" dirty="0">
                <a:latin typeface="Calibri" panose="020F0502020204030204" pitchFamily="34" charset="0"/>
              </a:rPr>
              <a:t>roject</a:t>
            </a:r>
            <a:r>
              <a:rPr lang="en-US" sz="2400" dirty="0">
                <a:latin typeface="Calibri" panose="020F0502020204030204" pitchFamily="34" charset="0"/>
              </a:rPr>
              <a:t>: Persistency of a Drug-Gathering insights for a Pharma company</a:t>
            </a:r>
          </a:p>
          <a:p>
            <a:r>
              <a:rPr lang="en-US" sz="2400" b="1" i="0" u="none" strike="noStrike" baseline="0" dirty="0">
                <a:latin typeface="Calibri" panose="020F0502020204030204" pitchFamily="34" charset="0"/>
              </a:rPr>
              <a:t>Name</a:t>
            </a:r>
            <a:r>
              <a:rPr lang="en-US" sz="2400" i="0" u="none" strike="noStrike" baseline="0" dirty="0">
                <a:latin typeface="Calibri" panose="020F0502020204030204" pitchFamily="34" charset="0"/>
              </a:rPr>
              <a:t>: Shruthi Madgi</a:t>
            </a:r>
          </a:p>
          <a:p>
            <a:r>
              <a:rPr lang="en-US" sz="2400" b="1" i="0" u="none" strike="noStrike" baseline="0" dirty="0">
                <a:latin typeface="Calibri" panose="020F0502020204030204" pitchFamily="34" charset="0"/>
              </a:rPr>
              <a:t>Email</a:t>
            </a:r>
            <a:r>
              <a:rPr lang="en-US" sz="2400" i="0" u="none" strike="noStrike" baseline="0" dirty="0">
                <a:latin typeface="Calibri" panose="020F0502020204030204" pitchFamily="34" charset="0"/>
              </a:rPr>
              <a:t>:Shruthi.madgi05@gmail.com</a:t>
            </a:r>
          </a:p>
          <a:p>
            <a:r>
              <a:rPr lang="en-US" sz="2400" b="1" i="0" u="none" strike="noStrike" baseline="0" dirty="0">
                <a:latin typeface="Calibri" panose="020F0502020204030204" pitchFamily="34" charset="0"/>
              </a:rPr>
              <a:t>Country</a:t>
            </a:r>
            <a:r>
              <a:rPr lang="en-US" sz="2400" i="0" u="none" strike="noStrike" baseline="0" dirty="0">
                <a:latin typeface="Calibri" panose="020F0502020204030204" pitchFamily="34" charset="0"/>
              </a:rPr>
              <a:t>: USA</a:t>
            </a:r>
          </a:p>
          <a:p>
            <a:r>
              <a:rPr lang="en-US" sz="2400" b="1" i="0" u="none" strike="noStrike" baseline="0" dirty="0">
                <a:latin typeface="Calibri" panose="020F0502020204030204" pitchFamily="34" charset="0"/>
              </a:rPr>
              <a:t>University</a:t>
            </a:r>
            <a:r>
              <a:rPr lang="en-US" sz="2400" i="0" u="none" strike="noStrike" baseline="0" dirty="0">
                <a:latin typeface="Calibri" panose="020F0502020204030204" pitchFamily="34" charset="0"/>
              </a:rPr>
              <a:t>: Visvesvaraya Technological University</a:t>
            </a:r>
          </a:p>
          <a:p>
            <a:r>
              <a:rPr lang="en-US" sz="2400" b="1" i="0" u="none" strike="noStrike" baseline="0" dirty="0">
                <a:latin typeface="Calibri" panose="020F0502020204030204" pitchFamily="34" charset="0"/>
              </a:rPr>
              <a:t>Specialization</a:t>
            </a:r>
            <a:r>
              <a:rPr lang="en-US" sz="2400" i="0" u="none" strike="noStrike" baseline="0" dirty="0">
                <a:latin typeface="Calibri" panose="020F0502020204030204" pitchFamily="34" charset="0"/>
              </a:rPr>
              <a:t>: Data Science</a:t>
            </a:r>
          </a:p>
          <a:p>
            <a:r>
              <a:rPr lang="en-US" sz="2400" b="1" i="0" u="none" strike="noStrike" baseline="0" dirty="0">
                <a:latin typeface="Calibri" panose="020F0502020204030204" pitchFamily="34" charset="0"/>
              </a:rPr>
              <a:t>Batch no</a:t>
            </a:r>
            <a:r>
              <a:rPr lang="en-US" sz="2400" i="0" u="none" strike="noStrike" baseline="0" dirty="0">
                <a:latin typeface="Calibri" panose="020F0502020204030204" pitchFamily="34" charset="0"/>
              </a:rPr>
              <a:t>:LISUM17</a:t>
            </a:r>
          </a:p>
          <a:p>
            <a:r>
              <a:rPr lang="en-US" sz="2400" b="1" i="0" u="none" strike="noStrike" baseline="0" dirty="0">
                <a:latin typeface="Calibri" panose="020F0502020204030204" pitchFamily="34" charset="0"/>
              </a:rPr>
              <a:t>Reviewer</a:t>
            </a:r>
            <a:r>
              <a:rPr lang="en-US" sz="2400" i="0" u="none" strike="noStrike" baseline="0" dirty="0">
                <a:latin typeface="Calibri" panose="020F0502020204030204" pitchFamily="34" charset="0"/>
              </a:rPr>
              <a:t>: Data Glacier</a:t>
            </a:r>
            <a:endParaRPr lang="en-US" sz="2400" b="1"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143001" y="1143001"/>
            <a:ext cx="6858002" cy="4572000"/>
          </a:xfrm>
          <a:solidFill>
            <a:srgbClr val="3B3B3B"/>
          </a:solidFill>
        </p:spPr>
        <p:txBody>
          <a:bodyPr vert="vert270" anchor="t" anchorCtr="0"/>
          <a:lstStyle/>
          <a:p>
            <a:br>
              <a:rPr lang="en-US" b="1" dirty="0">
                <a:solidFill>
                  <a:srgbClr val="FF6600"/>
                </a:solidFill>
              </a:rPr>
            </a:br>
            <a:r>
              <a:rPr lang="en-US" sz="4800" b="1" dirty="0">
                <a:solidFill>
                  <a:srgbClr val="FF6600"/>
                </a:solidFill>
              </a:rPr>
              <a:t>Model recommendations</a:t>
            </a:r>
            <a:br>
              <a:rPr lang="en-US" b="1" dirty="0">
                <a:solidFill>
                  <a:srgbClr val="FF6600"/>
                </a:solidFill>
              </a:rPr>
            </a:br>
            <a:br>
              <a:rPr lang="en-US"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45" y="6115697"/>
            <a:ext cx="1654627" cy="994232"/>
          </a:xfrm>
          <a:prstGeom prst="rect">
            <a:avLst/>
          </a:prstGeom>
        </p:spPr>
      </p:pic>
      <p:sp>
        <p:nvSpPr>
          <p:cNvPr id="3" name="TextBox 2">
            <a:extLst>
              <a:ext uri="{FF2B5EF4-FFF2-40B4-BE49-F238E27FC236}">
                <a16:creationId xmlns:a16="http://schemas.microsoft.com/office/drawing/2014/main" id="{4A57BC64-41C5-79E0-2285-4FC7FD8EE923}"/>
              </a:ext>
            </a:extLst>
          </p:cNvPr>
          <p:cNvSpPr txBox="1"/>
          <p:nvPr/>
        </p:nvSpPr>
        <p:spPr>
          <a:xfrm>
            <a:off x="4572000" y="93071"/>
            <a:ext cx="7557796" cy="6764929"/>
          </a:xfrm>
          <a:prstGeom prst="rect">
            <a:avLst/>
          </a:prstGeom>
          <a:noFill/>
        </p:spPr>
        <p:txBody>
          <a:bodyPr wrap="square" rtlCol="0">
            <a:spAutoFit/>
          </a:bodyPr>
          <a:lstStyle/>
          <a:p>
            <a:pPr>
              <a:buFont typeface="+mj-lt"/>
              <a:buAutoNum type="arabicPeriod"/>
            </a:pPr>
            <a:r>
              <a:rPr lang="en-US" b="1" dirty="0"/>
              <a:t>Decision Tree algorithm</a:t>
            </a:r>
            <a:r>
              <a:rPr lang="en-US" dirty="0"/>
              <a:t>: Decision trees are a type of machine learning algorithm that work by recursively splitting the dataset based on the values of the input features, with the goal of creating subgroups that are more homogeneous in terms of the target variable (in this case, drug persistence). The max depth parameter determines the maximum number of levels or splits that the tree can have. In this case, the best results were obtained with a max depth of 1, which suggests that one of the input features had a strong predictive power in determining drug persistence. One advantage of decision trees is their interpretability, as they allow for visual inspection of the decision-making process.</a:t>
            </a:r>
          </a:p>
          <a:p>
            <a:endParaRPr lang="en-US" dirty="0"/>
          </a:p>
          <a:p>
            <a:r>
              <a:rPr lang="en-US" b="1" dirty="0"/>
              <a:t>2.Random Forest algorithm: </a:t>
            </a:r>
            <a:r>
              <a:rPr lang="en-US" dirty="0"/>
              <a:t>Random Forest is an ensemble learning method that works by combining multiple decision trees, with the goal of reducing overfitting and increasing prediction accuracy. The number of estimators parameter determines the number of decision trees that will be trained. The max depth parameter sets a limit on the depth of each individual decision tree to prevent overfitting. The accuracy of 81% on the test data suggests that the model was able to accurately classify drug outcomes. The AUC of 89% suggests that the model has good discriminative power, i.e. it is able to differentiate well between positive and negative drug outcomes.</a:t>
            </a:r>
          </a:p>
          <a:p>
            <a:pPr marL="111125" lvl="0" algn="just" rtl="0">
              <a:lnSpc>
                <a:spcPct val="90000"/>
              </a:lnSpc>
              <a:spcBef>
                <a:spcPts val="1000"/>
              </a:spcBef>
              <a:spcAft>
                <a:spcPts val="0"/>
              </a:spcAft>
              <a:buSzPct val="100000"/>
            </a:pPr>
            <a:endParaRPr lang="en-US" sz="1800" dirty="0"/>
          </a:p>
          <a:p>
            <a:pPr marL="457200" lvl="0" indent="0" algn="just" rtl="0">
              <a:lnSpc>
                <a:spcPct val="90000"/>
              </a:lnSpc>
              <a:spcBef>
                <a:spcPts val="1000"/>
              </a:spcBef>
              <a:spcAft>
                <a:spcPts val="0"/>
              </a:spcAft>
              <a:buNone/>
            </a:pPr>
            <a:endParaRPr lang="en-US" sz="1800" dirty="0"/>
          </a:p>
          <a:p>
            <a:pPr marL="0" lvl="0" indent="0" algn="just" rtl="0">
              <a:lnSpc>
                <a:spcPct val="90000"/>
              </a:lnSpc>
              <a:spcBef>
                <a:spcPts val="1000"/>
              </a:spcBef>
              <a:spcAft>
                <a:spcPts val="0"/>
              </a:spcAft>
              <a:buNone/>
            </a:pPr>
            <a:endParaRPr lang="en-US" sz="1800" dirty="0"/>
          </a:p>
        </p:txBody>
      </p:sp>
    </p:spTree>
    <p:extLst>
      <p:ext uri="{BB962C8B-B14F-4D97-AF65-F5344CB8AC3E}">
        <p14:creationId xmlns:p14="http://schemas.microsoft.com/office/powerpoint/2010/main" val="1463936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45" y="6115697"/>
            <a:ext cx="1654627" cy="994232"/>
          </a:xfrm>
          <a:prstGeom prst="rect">
            <a:avLst/>
          </a:prstGeom>
        </p:spPr>
      </p:pic>
      <p:sp>
        <p:nvSpPr>
          <p:cNvPr id="3" name="TextBox 2">
            <a:extLst>
              <a:ext uri="{FF2B5EF4-FFF2-40B4-BE49-F238E27FC236}">
                <a16:creationId xmlns:a16="http://schemas.microsoft.com/office/drawing/2014/main" id="{4A57BC64-41C5-79E0-2285-4FC7FD8EE923}"/>
              </a:ext>
            </a:extLst>
          </p:cNvPr>
          <p:cNvSpPr txBox="1"/>
          <p:nvPr/>
        </p:nvSpPr>
        <p:spPr>
          <a:xfrm>
            <a:off x="0" y="111966"/>
            <a:ext cx="11821885" cy="6339171"/>
          </a:xfrm>
          <a:prstGeom prst="rect">
            <a:avLst/>
          </a:prstGeom>
          <a:noFill/>
        </p:spPr>
        <p:txBody>
          <a:bodyPr wrap="square" rtlCol="0">
            <a:spAutoFit/>
          </a:bodyPr>
          <a:lstStyle/>
          <a:p>
            <a:pPr marL="111125" algn="just">
              <a:lnSpc>
                <a:spcPct val="90000"/>
              </a:lnSpc>
              <a:spcBef>
                <a:spcPts val="1000"/>
              </a:spcBef>
              <a:buSzPct val="100000"/>
            </a:pPr>
            <a:r>
              <a:rPr lang="en-US" b="1" dirty="0"/>
              <a:t>3.Support Vector Machines algorithm: </a:t>
            </a:r>
            <a:r>
              <a:rPr lang="en-US" dirty="0"/>
              <a:t>Support Vector Machines (SVM) is a popular machine learning algorithm that can be used for classification and regression problems. The linear kernel is one type of SVM kernel function that works by finding the hyperplane that best separates the data into two classes (in this case, positive and negative outcomes). The accuracy of 83.5% on the test data suggests that the model was able to accurately classify drug outcomes. One advantage of SVMs is their ability to handle high-dimensional data, such as the 83-dimensional feature vectors used in this study. The output labels of 1 and -1 are a common convention in SVMs, with positive outcomes assigned a label of 1 and negative outcomes assigned a label of -1.</a:t>
            </a:r>
          </a:p>
          <a:p>
            <a:pPr marL="111125" algn="just">
              <a:lnSpc>
                <a:spcPct val="90000"/>
              </a:lnSpc>
              <a:spcBef>
                <a:spcPts val="1000"/>
              </a:spcBef>
              <a:buSzPct val="100000"/>
            </a:pPr>
            <a:r>
              <a:rPr lang="en-US" b="1" dirty="0"/>
              <a:t>4.K-Nearest Neighbors (KNN):</a:t>
            </a:r>
            <a:r>
              <a:rPr lang="en-US" dirty="0"/>
              <a:t>With the results from Random Forest (RF) and Support Vector Machines (SVM), KNN can be used to  predict probabilities or scores from RF and SVM as additional features, along with the original 64 features, to train a KNN model. This allows the KNN model to potentially capture additional patterns in the data that were not captured by the RF or SVM models alone. To implement this approach, first train the RF and SVM models on the dataset, then use their predicted probabilities or scores as additional features in a new feature matrix. Then train a KNN model on this new feature matrix, choosing an appropriate value of k (the number of nearest neighbors to consider) using cross-validation, and evaluate the performance of the KNN model on a separate test set. It's important to use appropriate regularization techniques and evaluate the model carefully to avoid overfitting.</a:t>
            </a:r>
          </a:p>
          <a:p>
            <a:pPr marL="111125" algn="just">
              <a:lnSpc>
                <a:spcPct val="90000"/>
              </a:lnSpc>
              <a:spcBef>
                <a:spcPts val="1000"/>
              </a:spcBef>
              <a:buSzPct val="100000"/>
            </a:pPr>
            <a:r>
              <a:rPr lang="en-US" b="1" dirty="0"/>
              <a:t>5.Logistic Regression (LR):</a:t>
            </a:r>
            <a:r>
              <a:rPr lang="en-US" dirty="0"/>
              <a:t>Model was trained on a dataset of drug persistence, using binary classification, where 0 represents Non-Persistent and 1 represents Persistent labels. The LR model was optimized using Bayesian optimization, which builds a probabilistic model of the objective function, and selects the next set of hyperparameters to evaluate. The Bayesian optimization algorithm searched for the optimal values of hyperparameters such as regularization strength, learning rate, or penalty type, and achieved an f1_score of 84%.Overall, the Bayesian optimization technique proved to be an efficient alternative for optimizing hyperparameters in the LR model, leading to better predictions of drug persistence.</a:t>
            </a:r>
          </a:p>
          <a:p>
            <a:pPr marL="111125" algn="just">
              <a:lnSpc>
                <a:spcPct val="90000"/>
              </a:lnSpc>
              <a:spcBef>
                <a:spcPts val="1000"/>
              </a:spcBef>
              <a:buSzPct val="100000"/>
            </a:pPr>
            <a:endParaRPr lang="en-US" dirty="0"/>
          </a:p>
          <a:p>
            <a:pPr marL="111125" algn="just">
              <a:lnSpc>
                <a:spcPct val="90000"/>
              </a:lnSpc>
              <a:spcBef>
                <a:spcPts val="1000"/>
              </a:spcBef>
              <a:buSzPct val="100000"/>
            </a:pPr>
            <a:endParaRPr lang="en-US" sz="1800" dirty="0"/>
          </a:p>
        </p:txBody>
      </p:sp>
    </p:spTree>
    <p:extLst>
      <p:ext uri="{BB962C8B-B14F-4D97-AF65-F5344CB8AC3E}">
        <p14:creationId xmlns:p14="http://schemas.microsoft.com/office/powerpoint/2010/main" val="1081624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45" y="6115697"/>
            <a:ext cx="1654627" cy="994232"/>
          </a:xfrm>
          <a:prstGeom prst="rect">
            <a:avLst/>
          </a:prstGeom>
        </p:spPr>
      </p:pic>
      <p:sp>
        <p:nvSpPr>
          <p:cNvPr id="2" name="TextBox 1">
            <a:extLst>
              <a:ext uri="{FF2B5EF4-FFF2-40B4-BE49-F238E27FC236}">
                <a16:creationId xmlns:a16="http://schemas.microsoft.com/office/drawing/2014/main" id="{D8C327F1-1F8C-E146-8A9D-0B5682D8EF4B}"/>
              </a:ext>
            </a:extLst>
          </p:cNvPr>
          <p:cNvSpPr txBox="1"/>
          <p:nvPr/>
        </p:nvSpPr>
        <p:spPr>
          <a:xfrm>
            <a:off x="335902" y="391886"/>
            <a:ext cx="11262049" cy="2031325"/>
          </a:xfrm>
          <a:prstGeom prst="rect">
            <a:avLst/>
          </a:prstGeom>
          <a:noFill/>
        </p:spPr>
        <p:txBody>
          <a:bodyPr wrap="square" rtlCol="0">
            <a:spAutoFit/>
          </a:bodyPr>
          <a:lstStyle/>
          <a:p>
            <a:r>
              <a:rPr lang="en-US" dirty="0"/>
              <a:t>As per EDA, there can be as many as five algorithms to develop a model that can predict the adherence of a drug by the patient. Among the five, the best algorithms to follow are Decision Tree, Support Vector Machine and  Random Forest.</a:t>
            </a:r>
          </a:p>
          <a:p>
            <a:endParaRPr lang="en-US" dirty="0"/>
          </a:p>
          <a:p>
            <a:endParaRPr lang="en-US" dirty="0"/>
          </a:p>
          <a:p>
            <a:endParaRPr lang="en-US" dirty="0"/>
          </a:p>
          <a:p>
            <a:r>
              <a:rPr lang="en-US" dirty="0"/>
              <a:t>GitHub: </a:t>
            </a:r>
            <a:r>
              <a:rPr lang="en-US" dirty="0">
                <a:hlinkClick r:id="rId3"/>
              </a:rPr>
              <a:t>https://github.com/shru0405/DataGlacierInternship/tree/main/Week_11</a:t>
            </a:r>
            <a:endParaRPr lang="en-US" dirty="0"/>
          </a:p>
        </p:txBody>
      </p:sp>
    </p:spTree>
    <p:extLst>
      <p:ext uri="{BB962C8B-B14F-4D97-AF65-F5344CB8AC3E}">
        <p14:creationId xmlns:p14="http://schemas.microsoft.com/office/powerpoint/2010/main" val="662053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143001" y="1142999"/>
            <a:ext cx="6858002" cy="4572000"/>
          </a:xfrm>
          <a:solidFill>
            <a:srgbClr val="3B3B3B"/>
          </a:solidFill>
        </p:spPr>
        <p:txBody>
          <a:bodyPr vert="vert270" anchor="t" anchorCtr="0"/>
          <a:lstStyle/>
          <a:p>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559038" y="199574"/>
            <a:ext cx="6858004" cy="6458857"/>
          </a:xfrm>
        </p:spPr>
        <p:txBody>
          <a:bodyPr vert="vert270">
            <a:normAutofit/>
          </a:bodyPr>
          <a:lstStyle/>
          <a:p>
            <a:pPr algn="just"/>
            <a:r>
              <a:rPr lang="en-US" sz="3600" dirty="0">
                <a:solidFill>
                  <a:srgbClr val="FF6600"/>
                </a:solidFill>
              </a:rPr>
              <a:t>Problem Statement:</a:t>
            </a:r>
          </a:p>
          <a:p>
            <a:pPr algn="l"/>
            <a:r>
              <a:rPr lang="en-US" sz="1800" b="0" i="0" u="none" strike="noStrike" baseline="0" dirty="0">
                <a:solidFill>
                  <a:srgbClr val="000000"/>
                </a:solidFill>
              </a:rPr>
              <a:t>One of the challenge for all Pharmaceutical companies is to understand the persistency of drug as per the physician prescription whether a patient will be persistent in completing his/her dose. To solve this problem, ABC pharma company has approached an analytics company to automate the process of identification.</a:t>
            </a:r>
          </a:p>
          <a:p>
            <a:pPr algn="l"/>
            <a:r>
              <a:rPr lang="en-US" sz="1800" b="0" i="0" u="none" strike="noStrike" baseline="0" dirty="0">
                <a:solidFill>
                  <a:srgbClr val="000000"/>
                </a:solidFill>
              </a:rPr>
              <a:t>Objective is to build a classification model for drug persistency identification.</a:t>
            </a:r>
          </a:p>
          <a:p>
            <a:endParaRPr lang="en-US" sz="36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612"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143001" y="1142999"/>
            <a:ext cx="6858002" cy="4572000"/>
          </a:xfrm>
          <a:solidFill>
            <a:srgbClr val="3B3B3B"/>
          </a:solidFill>
        </p:spPr>
        <p:txBody>
          <a:bodyPr vert="vert270" anchor="t" anchorCtr="0"/>
          <a:lstStyle/>
          <a:p>
            <a:br>
              <a:rPr lang="en-US" b="1" dirty="0">
                <a:solidFill>
                  <a:srgbClr val="FF6600"/>
                </a:solidFill>
              </a:rPr>
            </a:br>
            <a:br>
              <a:rPr lang="en-US" b="1" dirty="0">
                <a:solidFill>
                  <a:srgbClr val="FF6600"/>
                </a:solidFill>
              </a:rPr>
            </a:br>
            <a:r>
              <a:rPr lang="en-US" sz="5400" b="1" dirty="0">
                <a:solidFill>
                  <a:srgbClr val="FF6600"/>
                </a:solidFill>
              </a:rPr>
              <a:t>Data and Approach</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45" y="6115697"/>
            <a:ext cx="1654627" cy="994232"/>
          </a:xfrm>
          <a:prstGeom prst="rect">
            <a:avLst/>
          </a:prstGeom>
        </p:spPr>
      </p:pic>
      <p:sp>
        <p:nvSpPr>
          <p:cNvPr id="3" name="TextBox 2">
            <a:extLst>
              <a:ext uri="{FF2B5EF4-FFF2-40B4-BE49-F238E27FC236}">
                <a16:creationId xmlns:a16="http://schemas.microsoft.com/office/drawing/2014/main" id="{7F359984-73B0-96E5-FBC1-ECD491EDCA22}"/>
              </a:ext>
            </a:extLst>
          </p:cNvPr>
          <p:cNvSpPr txBox="1"/>
          <p:nvPr/>
        </p:nvSpPr>
        <p:spPr>
          <a:xfrm>
            <a:off x="4646645" y="139959"/>
            <a:ext cx="6363477" cy="5632311"/>
          </a:xfrm>
          <a:prstGeom prst="rect">
            <a:avLst/>
          </a:prstGeom>
          <a:noFill/>
        </p:spPr>
        <p:txBody>
          <a:bodyPr wrap="square" rtlCol="0">
            <a:spAutoFit/>
          </a:bodyPr>
          <a:lstStyle/>
          <a:p>
            <a:r>
              <a:rPr lang="en-US" sz="1800" b="0" i="0" u="none" strike="noStrike" baseline="0" dirty="0">
                <a:solidFill>
                  <a:srgbClr val="000000"/>
                </a:solidFill>
              </a:rPr>
              <a:t>The dataset is in .xlsx format and has 3424 points and feature vectors have 69 variables. It has 2 discrete value features/columns,1 continuous value feature and 66 categorical value columns/features including the target which is the Persistency flag.</a:t>
            </a:r>
          </a:p>
          <a:p>
            <a:endParaRPr lang="en-US" dirty="0">
              <a:solidFill>
                <a:srgbClr val="000000"/>
              </a:solidFill>
            </a:endParaRPr>
          </a:p>
          <a:p>
            <a:r>
              <a:rPr lang="en-US" sz="1800" b="0" i="0" u="none" strike="noStrike" baseline="0" dirty="0">
                <a:solidFill>
                  <a:srgbClr val="000000"/>
                </a:solidFill>
              </a:rPr>
              <a:t>The goal of using this dataset is to predict whether the patient will be persistent in completing his/her treatment.</a:t>
            </a:r>
          </a:p>
          <a:p>
            <a:endParaRPr lang="en-US" sz="1800" b="0" i="0" u="none" strike="noStrike" baseline="0" dirty="0">
              <a:solidFill>
                <a:srgbClr val="000000"/>
              </a:solidFill>
            </a:endParaRPr>
          </a:p>
          <a:p>
            <a:r>
              <a:rPr lang="en-US" sz="1800" b="0" i="0" u="none" strike="noStrike" baseline="0" dirty="0">
                <a:solidFill>
                  <a:srgbClr val="000000"/>
                </a:solidFill>
              </a:rPr>
              <a:t>Apart from individual identificators and the target variables, there are four other buckets:</a:t>
            </a:r>
          </a:p>
          <a:p>
            <a:r>
              <a:rPr lang="en-US" sz="1800" b="0" i="0" u="none" strike="noStrike" baseline="0" dirty="0">
                <a:solidFill>
                  <a:srgbClr val="000000"/>
                </a:solidFill>
              </a:rPr>
              <a:t>●Demographics</a:t>
            </a:r>
          </a:p>
          <a:p>
            <a:r>
              <a:rPr lang="en-US" sz="1800" b="0" i="0" u="none" strike="noStrike" baseline="0" dirty="0">
                <a:solidFill>
                  <a:srgbClr val="000000"/>
                </a:solidFill>
              </a:rPr>
              <a:t>●Provider attributes</a:t>
            </a:r>
          </a:p>
          <a:p>
            <a:r>
              <a:rPr lang="en-US" sz="1800" b="0" i="0" u="none" strike="noStrike" baseline="0" dirty="0">
                <a:solidFill>
                  <a:srgbClr val="000000"/>
                </a:solidFill>
              </a:rPr>
              <a:t>●Clinical factors</a:t>
            </a:r>
          </a:p>
          <a:p>
            <a:r>
              <a:rPr lang="en-US" sz="1800" b="0" i="0" u="none" strike="noStrike" baseline="0" dirty="0">
                <a:solidFill>
                  <a:srgbClr val="000000"/>
                </a:solidFill>
              </a:rPr>
              <a:t>●Disease and treatment factors</a:t>
            </a:r>
          </a:p>
          <a:p>
            <a:endParaRPr lang="en-US" dirty="0">
              <a:solidFill>
                <a:srgbClr val="000000"/>
              </a:solidFill>
            </a:endParaRPr>
          </a:p>
          <a:p>
            <a:r>
              <a:rPr lang="en-US" dirty="0">
                <a:solidFill>
                  <a:srgbClr val="000000"/>
                </a:solidFill>
              </a:rPr>
              <a:t>Data provided was cleaned of outliers, missing values and skewed data and  was converted into a csv file.</a:t>
            </a:r>
          </a:p>
          <a:p>
            <a:endParaRPr lang="en-US" dirty="0">
              <a:solidFill>
                <a:srgbClr val="000000"/>
              </a:solidFill>
            </a:endParaRPr>
          </a:p>
          <a:p>
            <a:r>
              <a:rPr lang="en-US" dirty="0">
                <a:solidFill>
                  <a:srgbClr val="000000"/>
                </a:solidFill>
              </a:rPr>
              <a:t>Five models have been discussed on the basis of EDA.</a:t>
            </a:r>
            <a:endParaRPr lang="en-US" dirty="0"/>
          </a:p>
        </p:txBody>
      </p:sp>
    </p:spTree>
    <p:extLst>
      <p:ext uri="{BB962C8B-B14F-4D97-AF65-F5344CB8AC3E}">
        <p14:creationId xmlns:p14="http://schemas.microsoft.com/office/powerpoint/2010/main" val="1168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68356" y="1142999"/>
            <a:ext cx="6858002" cy="4572000"/>
          </a:xfrm>
          <a:solidFill>
            <a:srgbClr val="3B3B3B"/>
          </a:solidFill>
        </p:spPr>
        <p:txBody>
          <a:bodyPr vert="vert270" anchor="t" anchorCtr="0"/>
          <a:lstStyle/>
          <a:p>
            <a:br>
              <a:rPr lang="en-US" b="1" dirty="0">
                <a:solidFill>
                  <a:srgbClr val="FF6600"/>
                </a:solidFill>
              </a:rPr>
            </a:br>
            <a:br>
              <a:rPr lang="en-US" b="1" dirty="0">
                <a:solidFill>
                  <a:srgbClr val="FF6600"/>
                </a:solidFill>
              </a:rPr>
            </a:br>
            <a:r>
              <a:rPr lang="en-US" sz="4800" b="1" dirty="0">
                <a:solidFill>
                  <a:srgbClr val="FF6600"/>
                </a:solidFill>
              </a:rPr>
              <a:t>Risk, Comorbidity and Concomitancy factors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45" y="6115697"/>
            <a:ext cx="1654627" cy="994232"/>
          </a:xfrm>
          <a:prstGeom prst="rect">
            <a:avLst/>
          </a:prstGeom>
        </p:spPr>
      </p:pic>
      <p:sp>
        <p:nvSpPr>
          <p:cNvPr id="3" name="TextBox 2">
            <a:extLst>
              <a:ext uri="{FF2B5EF4-FFF2-40B4-BE49-F238E27FC236}">
                <a16:creationId xmlns:a16="http://schemas.microsoft.com/office/drawing/2014/main" id="{BE5A961E-DC21-7BF5-A46D-A7387777026D}"/>
              </a:ext>
            </a:extLst>
          </p:cNvPr>
          <p:cNvSpPr txBox="1"/>
          <p:nvPr/>
        </p:nvSpPr>
        <p:spPr>
          <a:xfrm>
            <a:off x="4734353" y="102637"/>
            <a:ext cx="6708711" cy="5909310"/>
          </a:xfrm>
          <a:prstGeom prst="rect">
            <a:avLst/>
          </a:prstGeom>
          <a:noFill/>
        </p:spPr>
        <p:txBody>
          <a:bodyPr wrap="square" rtlCol="0">
            <a:spAutoFit/>
          </a:bodyPr>
          <a:lstStyle/>
          <a:p>
            <a:r>
              <a:rPr lang="en-US" sz="1800" b="0" i="0" u="none" strike="noStrike" baseline="0" dirty="0">
                <a:solidFill>
                  <a:srgbClr val="000000"/>
                </a:solidFill>
                <a:latin typeface="Calibri" panose="020F0502020204030204" pitchFamily="34" charset="0"/>
              </a:rPr>
              <a:t>Most of the patients already hold comorbidity factors, while having risk factors is much less common.</a:t>
            </a:r>
          </a:p>
          <a:p>
            <a:r>
              <a:rPr lang="en-US" sz="1800" b="0" i="0" u="none" strike="noStrike" baseline="0" dirty="0">
                <a:solidFill>
                  <a:srgbClr val="000000"/>
                </a:solidFill>
                <a:latin typeface="Calibri" panose="020F0502020204030204" pitchFamily="34" charset="0"/>
              </a:rPr>
              <a:t>• The main comorbidity factor is related to lipoproteins, metabolism and cholesterol.</a:t>
            </a:r>
          </a:p>
          <a:p>
            <a:r>
              <a:rPr lang="en-US" sz="1800" b="0" i="0" u="none" strike="noStrike" baseline="0" dirty="0">
                <a:solidFill>
                  <a:srgbClr val="000000"/>
                </a:solidFill>
                <a:latin typeface="Calibri" panose="020F0502020204030204" pitchFamily="34" charset="0"/>
              </a:rPr>
              <a:t>• The main risk factor is deficiency in Vitamin D.</a:t>
            </a:r>
          </a:p>
          <a:p>
            <a:r>
              <a:rPr lang="en-US" sz="1800" b="0" i="0" u="none" strike="noStrike" baseline="0" dirty="0">
                <a:solidFill>
                  <a:srgbClr val="000000"/>
                </a:solidFill>
                <a:latin typeface="Calibri" panose="020F0502020204030204" pitchFamily="34" charset="0"/>
              </a:rPr>
              <a:t>• More than one third have been found to be taken narcotics.</a:t>
            </a:r>
          </a:p>
          <a:p>
            <a:endParaRPr lang="en-US" dirty="0">
              <a:solidFill>
                <a:srgbClr val="000000"/>
              </a:solidFill>
              <a:latin typeface="Calibri" panose="020F0502020204030204" pitchFamily="34" charset="0"/>
            </a:endParaRPr>
          </a:p>
          <a:p>
            <a:endParaRPr lang="en-US"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There are some significant differences between genders:</a:t>
            </a:r>
          </a:p>
          <a:p>
            <a:r>
              <a:rPr lang="en-US" sz="1800" b="0" i="0" u="none" strike="noStrike" baseline="0" dirty="0">
                <a:solidFill>
                  <a:srgbClr val="000000"/>
                </a:solidFill>
                <a:latin typeface="Calibri" panose="020F0502020204030204" pitchFamily="34" charset="0"/>
              </a:rPr>
              <a:t>• Women seem to be more affected by vitamin D deficiency.</a:t>
            </a:r>
          </a:p>
          <a:p>
            <a:r>
              <a:rPr lang="en-US" sz="1800" b="0" i="0" u="none" strike="noStrike" baseline="0" dirty="0">
                <a:solidFill>
                  <a:srgbClr val="000000"/>
                </a:solidFill>
                <a:latin typeface="Calibri" panose="020F0502020204030204" pitchFamily="34" charset="0"/>
              </a:rPr>
              <a:t>• There is more than a twofold difference in the number of women and men who have passed a screening for malignant neoplasms, with women passing in greater numbers.</a:t>
            </a:r>
          </a:p>
          <a:p>
            <a:r>
              <a:rPr lang="en-US" sz="1800" b="0" i="0" u="none" strike="noStrike" baseline="0" dirty="0">
                <a:solidFill>
                  <a:srgbClr val="000000"/>
                </a:solidFill>
                <a:latin typeface="Calibri" panose="020F0502020204030204" pitchFamily="34" charset="0"/>
              </a:rPr>
              <a:t>• Four times as many men than women suffer from Hypogonadism (untreated).</a:t>
            </a:r>
          </a:p>
          <a:p>
            <a:r>
              <a:rPr lang="en-US" sz="1800" b="0" i="0" u="none" strike="noStrike" baseline="0" dirty="0">
                <a:solidFill>
                  <a:srgbClr val="000000"/>
                </a:solidFill>
                <a:latin typeface="Calibri" panose="020F0502020204030204" pitchFamily="34" charset="0"/>
              </a:rPr>
              <a:t>• Patients older than 65 are affected by the mentioned factors in a higher proportion.</a:t>
            </a:r>
          </a:p>
          <a:p>
            <a:r>
              <a:rPr lang="en-US" sz="1800" b="0" i="0" u="none" strike="noStrike" baseline="0" dirty="0">
                <a:solidFill>
                  <a:srgbClr val="000000"/>
                </a:solidFill>
                <a:latin typeface="Calibri" panose="020F0502020204030204" pitchFamily="34" charset="0"/>
              </a:rPr>
              <a:t>• There are some risks and other factors that seem to be significantly higher in Southern and West regions. </a:t>
            </a:r>
          </a:p>
          <a:p>
            <a:r>
              <a:rPr lang="en-US" sz="1800" b="0" i="0" u="none" strike="noStrike" baseline="0" dirty="0">
                <a:solidFill>
                  <a:srgbClr val="000000"/>
                </a:solidFill>
                <a:latin typeface="Calibri" panose="020F0502020204030204" pitchFamily="34" charset="0"/>
              </a:rPr>
              <a:t>• There seem to be some remarkable differences between Asian and other races(due to either culture or race).</a:t>
            </a:r>
            <a:endParaRPr lang="en-US" dirty="0"/>
          </a:p>
        </p:txBody>
      </p:sp>
    </p:spTree>
    <p:extLst>
      <p:ext uri="{BB962C8B-B14F-4D97-AF65-F5344CB8AC3E}">
        <p14:creationId xmlns:p14="http://schemas.microsoft.com/office/powerpoint/2010/main" val="1638465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143001" y="1142999"/>
            <a:ext cx="6858002" cy="4572000"/>
          </a:xfrm>
          <a:solidFill>
            <a:srgbClr val="3B3B3B"/>
          </a:solidFill>
        </p:spPr>
        <p:txBody>
          <a:bodyPr vert="vert270" anchor="t" anchorCtr="0"/>
          <a:lstStyle/>
          <a:p>
            <a:br>
              <a:rPr lang="en-US" b="1" dirty="0">
                <a:solidFill>
                  <a:srgbClr val="FF6600"/>
                </a:solidFill>
              </a:rPr>
            </a:br>
            <a:br>
              <a:rPr lang="en-US" sz="5400" b="1" dirty="0">
                <a:solidFill>
                  <a:srgbClr val="FF6600"/>
                </a:solidFill>
              </a:rPr>
            </a:br>
            <a:r>
              <a:rPr lang="en-US" sz="5400" b="1" dirty="0">
                <a:solidFill>
                  <a:srgbClr val="FF6600"/>
                </a:solidFill>
              </a:rPr>
              <a:t>Fracture variable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45" y="6115697"/>
            <a:ext cx="1654627" cy="994232"/>
          </a:xfrm>
          <a:prstGeom prst="rect">
            <a:avLst/>
          </a:prstGeom>
        </p:spPr>
      </p:pic>
      <p:pic>
        <p:nvPicPr>
          <p:cNvPr id="15" name="Picture 14">
            <a:extLst>
              <a:ext uri="{FF2B5EF4-FFF2-40B4-BE49-F238E27FC236}">
                <a16:creationId xmlns:a16="http://schemas.microsoft.com/office/drawing/2014/main" id="{CB9D6F50-1FB6-E176-2C34-F6E32DF7F5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479878"/>
            <a:ext cx="7517363" cy="2421481"/>
          </a:xfrm>
          <a:prstGeom prst="rect">
            <a:avLst/>
          </a:prstGeom>
        </p:spPr>
      </p:pic>
      <p:sp>
        <p:nvSpPr>
          <p:cNvPr id="16" name="TextBox 15">
            <a:extLst>
              <a:ext uri="{FF2B5EF4-FFF2-40B4-BE49-F238E27FC236}">
                <a16:creationId xmlns:a16="http://schemas.microsoft.com/office/drawing/2014/main" id="{3A17659E-E2CF-44D3-848C-D56694A229E1}"/>
              </a:ext>
            </a:extLst>
          </p:cNvPr>
          <p:cNvSpPr txBox="1"/>
          <p:nvPr/>
        </p:nvSpPr>
        <p:spPr>
          <a:xfrm>
            <a:off x="4572000" y="3237722"/>
            <a:ext cx="7100596" cy="2862322"/>
          </a:xfrm>
          <a:prstGeom prst="rect">
            <a:avLst/>
          </a:prstGeom>
          <a:noFill/>
        </p:spPr>
        <p:txBody>
          <a:bodyPr wrap="square" rtlCol="0">
            <a:spAutoFit/>
          </a:bodyPr>
          <a:lstStyle/>
          <a:p>
            <a:r>
              <a:rPr lang="en-US" sz="1800" b="0" i="0" u="none" strike="noStrike" baseline="0" dirty="0">
                <a:solidFill>
                  <a:srgbClr val="000000"/>
                </a:solidFill>
                <a:latin typeface="Calibri" panose="020F0502020204030204" pitchFamily="34" charset="0"/>
              </a:rPr>
              <a:t>Of the total number of patients, 8.38% of people were affected by the treatment, weakening their bones.</a:t>
            </a:r>
          </a:p>
          <a:p>
            <a:endParaRPr lang="en-US"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The percentage of people affected by treatment is significantly low with th</a:t>
            </a:r>
            <a:r>
              <a:rPr lang="en-US" dirty="0">
                <a:solidFill>
                  <a:srgbClr val="000000"/>
                </a:solidFill>
                <a:latin typeface="Calibri" panose="020F0502020204030204" pitchFamily="34" charset="0"/>
              </a:rPr>
              <a:t>e sample size provided, </a:t>
            </a:r>
            <a:r>
              <a:rPr lang="en-US" dirty="0" err="1">
                <a:solidFill>
                  <a:srgbClr val="000000"/>
                </a:solidFill>
                <a:latin typeface="Calibri" panose="020F0502020204030204" pitchFamily="34" charset="0"/>
              </a:rPr>
              <a:t>i.e</a:t>
            </a:r>
            <a:r>
              <a:rPr lang="en-US" dirty="0">
                <a:solidFill>
                  <a:srgbClr val="000000"/>
                </a:solidFill>
                <a:latin typeface="Calibri" panose="020F0502020204030204" pitchFamily="34" charset="0"/>
              </a:rPr>
              <a:t>, out of 1280 who were persistent with the treatment, only 108 people were affected by the treatment. Thus, it can be inferred that the drug does not effect the considerable number of patients who adhere to the routine.</a:t>
            </a:r>
            <a:endParaRPr lang="en-US" sz="1800" b="0" i="0" u="none" strike="noStrike" baseline="0" dirty="0">
              <a:solidFill>
                <a:srgbClr val="000000"/>
              </a:solidFill>
              <a:latin typeface="Calibri" panose="020F0502020204030204" pitchFamily="34" charset="0"/>
            </a:endParaRPr>
          </a:p>
          <a:p>
            <a:endParaRPr lang="en-US" dirty="0">
              <a:solidFill>
                <a:srgbClr val="000000"/>
              </a:solidFill>
              <a:latin typeface="Calibri" panose="020F0502020204030204" pitchFamily="34" charset="0"/>
            </a:endParaRPr>
          </a:p>
          <a:p>
            <a:endParaRPr lang="en-US" dirty="0"/>
          </a:p>
        </p:txBody>
      </p:sp>
    </p:spTree>
    <p:extLst>
      <p:ext uri="{BB962C8B-B14F-4D97-AF65-F5344CB8AC3E}">
        <p14:creationId xmlns:p14="http://schemas.microsoft.com/office/powerpoint/2010/main" val="440209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143001" y="1143001"/>
            <a:ext cx="6858002" cy="4572000"/>
          </a:xfrm>
          <a:solidFill>
            <a:srgbClr val="3B3B3B"/>
          </a:solidFill>
        </p:spPr>
        <p:txBody>
          <a:bodyPr vert="vert270" anchor="t" anchorCtr="0"/>
          <a:lstStyle/>
          <a:p>
            <a:br>
              <a:rPr lang="en-US" b="1" dirty="0">
                <a:solidFill>
                  <a:srgbClr val="FF6600"/>
                </a:solidFill>
              </a:rPr>
            </a:br>
            <a:br>
              <a:rPr lang="en-US" b="1" dirty="0">
                <a:solidFill>
                  <a:srgbClr val="FF6600"/>
                </a:solidFill>
              </a:rPr>
            </a:br>
            <a:r>
              <a:rPr lang="en-US" sz="5400" b="1" dirty="0">
                <a:solidFill>
                  <a:srgbClr val="FF6600"/>
                </a:solidFill>
              </a:rPr>
              <a:t>T-score variable</a:t>
            </a:r>
            <a:br>
              <a:rPr lang="en-US" b="1" dirty="0">
                <a:solidFill>
                  <a:srgbClr val="FF6600"/>
                </a:solidFill>
              </a:rPr>
            </a:br>
            <a:br>
              <a:rPr lang="en-US"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45" y="6115697"/>
            <a:ext cx="1654627" cy="994232"/>
          </a:xfrm>
          <a:prstGeom prst="rect">
            <a:avLst/>
          </a:prstGeom>
        </p:spPr>
      </p:pic>
      <p:pic>
        <p:nvPicPr>
          <p:cNvPr id="8" name="Picture 7">
            <a:extLst>
              <a:ext uri="{FF2B5EF4-FFF2-40B4-BE49-F238E27FC236}">
                <a16:creationId xmlns:a16="http://schemas.microsoft.com/office/drawing/2014/main" id="{2CE17573-C125-78E2-04F3-BFF8AC6478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438538"/>
            <a:ext cx="7738800" cy="2571311"/>
          </a:xfrm>
          <a:prstGeom prst="rect">
            <a:avLst/>
          </a:prstGeom>
        </p:spPr>
      </p:pic>
      <p:sp>
        <p:nvSpPr>
          <p:cNvPr id="9" name="TextBox 8">
            <a:extLst>
              <a:ext uri="{FF2B5EF4-FFF2-40B4-BE49-F238E27FC236}">
                <a16:creationId xmlns:a16="http://schemas.microsoft.com/office/drawing/2014/main" id="{96FCEE6A-F98A-7E1E-2710-7DBC15FC0B16}"/>
              </a:ext>
            </a:extLst>
          </p:cNvPr>
          <p:cNvSpPr txBox="1"/>
          <p:nvPr/>
        </p:nvSpPr>
        <p:spPr>
          <a:xfrm>
            <a:off x="4681163" y="3592286"/>
            <a:ext cx="6848669" cy="1200329"/>
          </a:xfrm>
          <a:prstGeom prst="rect">
            <a:avLst/>
          </a:prstGeom>
          <a:noFill/>
        </p:spPr>
        <p:txBody>
          <a:bodyPr wrap="square" rtlCol="0">
            <a:spAutoFit/>
          </a:bodyPr>
          <a:lstStyle/>
          <a:p>
            <a:r>
              <a:rPr lang="en-US" sz="1800" b="0" i="0" u="none" strike="noStrike" baseline="0" dirty="0">
                <a:solidFill>
                  <a:srgbClr val="000000"/>
                </a:solidFill>
                <a:latin typeface="Calibri" panose="020F0502020204030204" pitchFamily="34" charset="0"/>
              </a:rPr>
              <a:t>There are 10.31% of people with treatment who had a decrease in their </a:t>
            </a:r>
            <a:r>
              <a:rPr lang="en-US" dirty="0">
                <a:solidFill>
                  <a:srgbClr val="000000"/>
                </a:solidFill>
                <a:latin typeface="Calibri" panose="020F0502020204030204" pitchFamily="34" charset="0"/>
              </a:rPr>
              <a:t>T</a:t>
            </a:r>
            <a:r>
              <a:rPr lang="en-US" sz="1800" b="0" i="0" u="none" strike="noStrike" baseline="0" dirty="0">
                <a:solidFill>
                  <a:srgbClr val="000000"/>
                </a:solidFill>
                <a:latin typeface="Calibri" panose="020F0502020204030204" pitchFamily="34" charset="0"/>
              </a:rPr>
              <a:t>-score.</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This indicates that T score is improving with the persistent routine.</a:t>
            </a:r>
          </a:p>
        </p:txBody>
      </p:sp>
    </p:spTree>
    <p:extLst>
      <p:ext uri="{BB962C8B-B14F-4D97-AF65-F5344CB8AC3E}">
        <p14:creationId xmlns:p14="http://schemas.microsoft.com/office/powerpoint/2010/main" val="1618920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143001" y="1142999"/>
            <a:ext cx="6858002" cy="4572000"/>
          </a:xfrm>
          <a:solidFill>
            <a:srgbClr val="3B3B3B"/>
          </a:solidFill>
        </p:spPr>
        <p:txBody>
          <a:bodyPr vert="vert270" anchor="t" anchorCtr="0"/>
          <a:lstStyle/>
          <a:p>
            <a:br>
              <a:rPr lang="en-US" b="1" dirty="0">
                <a:solidFill>
                  <a:srgbClr val="FF6600"/>
                </a:solidFill>
              </a:rPr>
            </a:br>
            <a:br>
              <a:rPr lang="en-US" b="1" dirty="0">
                <a:solidFill>
                  <a:srgbClr val="FF6600"/>
                </a:solidFill>
              </a:rPr>
            </a:br>
            <a:r>
              <a:rPr lang="en-US" sz="5400" b="1" dirty="0">
                <a:solidFill>
                  <a:srgbClr val="FF6600"/>
                </a:solidFill>
              </a:rPr>
              <a:t>Clinical Factors</a:t>
            </a:r>
            <a:br>
              <a:rPr lang="en-US" sz="5400" b="1" dirty="0">
                <a:solidFill>
                  <a:srgbClr val="FF6600"/>
                </a:solidFill>
              </a:rPr>
            </a:br>
            <a:br>
              <a:rPr lang="en-US" sz="5400" b="1" dirty="0">
                <a:solidFill>
                  <a:srgbClr val="FF6600"/>
                </a:solidFill>
              </a:rPr>
            </a:br>
            <a:endParaRPr lang="en-US" sz="54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45" y="6115697"/>
            <a:ext cx="1654627" cy="994232"/>
          </a:xfrm>
          <a:prstGeom prst="rect">
            <a:avLst/>
          </a:prstGeom>
        </p:spPr>
      </p:pic>
      <p:sp>
        <p:nvSpPr>
          <p:cNvPr id="7" name="TextBox 6">
            <a:extLst>
              <a:ext uri="{FF2B5EF4-FFF2-40B4-BE49-F238E27FC236}">
                <a16:creationId xmlns:a16="http://schemas.microsoft.com/office/drawing/2014/main" id="{000E66DB-5BEC-EF96-AD13-6E0E677B927C}"/>
              </a:ext>
            </a:extLst>
          </p:cNvPr>
          <p:cNvSpPr txBox="1"/>
          <p:nvPr/>
        </p:nvSpPr>
        <p:spPr>
          <a:xfrm>
            <a:off x="4749282" y="317241"/>
            <a:ext cx="7221894" cy="923330"/>
          </a:xfrm>
          <a:prstGeom prst="rect">
            <a:avLst/>
          </a:prstGeom>
          <a:noFill/>
        </p:spPr>
        <p:txBody>
          <a:bodyPr wrap="square" rtlCol="0">
            <a:spAutoFit/>
          </a:bodyPr>
          <a:lstStyle/>
          <a:p>
            <a:r>
              <a:rPr lang="en-US" sz="1800" dirty="0">
                <a:highlight>
                  <a:srgbClr val="FFFFFF"/>
                </a:highlight>
                <a:latin typeface="Arial"/>
                <a:ea typeface="Arial"/>
                <a:cs typeface="Arial"/>
                <a:sym typeface="Arial"/>
              </a:rPr>
              <a:t>The distribution of Dexa_Freq_During_Rx numbers is higher in the Persistent patients.</a:t>
            </a:r>
          </a:p>
          <a:p>
            <a:endParaRPr lang="en-US" dirty="0"/>
          </a:p>
        </p:txBody>
      </p:sp>
      <p:pic>
        <p:nvPicPr>
          <p:cNvPr id="9" name="Picture 8">
            <a:extLst>
              <a:ext uri="{FF2B5EF4-FFF2-40B4-BE49-F238E27FC236}">
                <a16:creationId xmlns:a16="http://schemas.microsoft.com/office/drawing/2014/main" id="{14646877-1A57-CAED-1A15-72D502ADA6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706" y="1119482"/>
            <a:ext cx="5212090" cy="4096520"/>
          </a:xfrm>
          <a:prstGeom prst="rect">
            <a:avLst/>
          </a:prstGeom>
        </p:spPr>
      </p:pic>
    </p:spTree>
    <p:extLst>
      <p:ext uri="{BB962C8B-B14F-4D97-AF65-F5344CB8AC3E}">
        <p14:creationId xmlns:p14="http://schemas.microsoft.com/office/powerpoint/2010/main" val="2561682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45" y="6106367"/>
            <a:ext cx="1654627" cy="994232"/>
          </a:xfrm>
          <a:prstGeom prst="rect">
            <a:avLst/>
          </a:prstGeom>
        </p:spPr>
      </p:pic>
      <p:sp>
        <p:nvSpPr>
          <p:cNvPr id="6" name="TextBox 5">
            <a:extLst>
              <a:ext uri="{FF2B5EF4-FFF2-40B4-BE49-F238E27FC236}">
                <a16:creationId xmlns:a16="http://schemas.microsoft.com/office/drawing/2014/main" id="{80EE9C00-D111-525A-ECF9-46DC2AB2FF31}"/>
              </a:ext>
            </a:extLst>
          </p:cNvPr>
          <p:cNvSpPr txBox="1"/>
          <p:nvPr/>
        </p:nvSpPr>
        <p:spPr>
          <a:xfrm>
            <a:off x="251927" y="289249"/>
            <a:ext cx="11513975" cy="1477328"/>
          </a:xfrm>
          <a:prstGeom prst="rect">
            <a:avLst/>
          </a:prstGeom>
          <a:noFill/>
        </p:spPr>
        <p:txBody>
          <a:bodyPr wrap="square" rtlCol="0">
            <a:spAutoFit/>
          </a:bodyPr>
          <a:lstStyle/>
          <a:p>
            <a:r>
              <a:rPr lang="en-US" sz="1800" b="0" i="0" u="none" strike="noStrike" baseline="0" dirty="0">
                <a:solidFill>
                  <a:srgbClr val="000000"/>
                </a:solidFill>
                <a:latin typeface="Calibri" panose="020F0502020204030204" pitchFamily="34" charset="0"/>
              </a:rPr>
              <a:t>The distributions of frequency for the target variable by specialty are pretty similar. There does not seem to be any effect of specialty.</a:t>
            </a:r>
          </a:p>
          <a:p>
            <a:r>
              <a:rPr lang="en-US" dirty="0">
                <a:solidFill>
                  <a:srgbClr val="000000"/>
                </a:solidFill>
                <a:latin typeface="Calibri" panose="020F0502020204030204" pitchFamily="34" charset="0"/>
              </a:rPr>
              <a:t> </a:t>
            </a:r>
          </a:p>
          <a:p>
            <a:r>
              <a:rPr lang="en-US" dirty="0">
                <a:solidFill>
                  <a:srgbClr val="000000"/>
                </a:solidFill>
                <a:latin typeface="Calibri" panose="020F0502020204030204" pitchFamily="34" charset="0"/>
              </a:rPr>
              <a:t>Thus, it can be inferred that specialty of the physician does not have a bearing on the adherence of the drug.</a:t>
            </a:r>
            <a:endParaRPr lang="en-US" dirty="0"/>
          </a:p>
          <a:p>
            <a:endParaRPr lang="en-US" dirty="0"/>
          </a:p>
        </p:txBody>
      </p:sp>
      <p:pic>
        <p:nvPicPr>
          <p:cNvPr id="19" name="Picture 18">
            <a:extLst>
              <a:ext uri="{FF2B5EF4-FFF2-40B4-BE49-F238E27FC236}">
                <a16:creationId xmlns:a16="http://schemas.microsoft.com/office/drawing/2014/main" id="{DA619CBB-B2AF-7AC0-5DCC-83F18931D0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3763" y="1877449"/>
            <a:ext cx="8870302" cy="4228918"/>
          </a:xfrm>
          <a:prstGeom prst="rect">
            <a:avLst/>
          </a:prstGeom>
        </p:spPr>
      </p:pic>
    </p:spTree>
    <p:extLst>
      <p:ext uri="{BB962C8B-B14F-4D97-AF65-F5344CB8AC3E}">
        <p14:creationId xmlns:p14="http://schemas.microsoft.com/office/powerpoint/2010/main" val="4081068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143001" y="1143001"/>
            <a:ext cx="6858002" cy="4572000"/>
          </a:xfrm>
          <a:solidFill>
            <a:srgbClr val="3B3B3B"/>
          </a:solidFill>
        </p:spPr>
        <p:txBody>
          <a:bodyPr vert="vert270" anchor="t" anchorCtr="0"/>
          <a:lstStyle/>
          <a:p>
            <a:br>
              <a:rPr lang="en-US" b="1" dirty="0">
                <a:solidFill>
                  <a:srgbClr val="FF6600"/>
                </a:solidFill>
              </a:rPr>
            </a:br>
            <a:r>
              <a:rPr lang="en-US" sz="5400" b="1" dirty="0">
                <a:solidFill>
                  <a:srgbClr val="FF6600"/>
                </a:solidFill>
              </a:rPr>
              <a:t>Drug persistency by Gender</a:t>
            </a:r>
            <a:br>
              <a:rPr lang="en-US" b="1" dirty="0">
                <a:solidFill>
                  <a:srgbClr val="FF6600"/>
                </a:solidFill>
              </a:rPr>
            </a:br>
            <a:br>
              <a:rPr lang="en-US"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45" y="6069044"/>
            <a:ext cx="1654627" cy="994232"/>
          </a:xfrm>
          <a:prstGeom prst="rect">
            <a:avLst/>
          </a:prstGeom>
        </p:spPr>
      </p:pic>
      <p:sp>
        <p:nvSpPr>
          <p:cNvPr id="6" name="TextBox 5">
            <a:extLst>
              <a:ext uri="{FF2B5EF4-FFF2-40B4-BE49-F238E27FC236}">
                <a16:creationId xmlns:a16="http://schemas.microsoft.com/office/drawing/2014/main" id="{21B4C6FC-556E-DE08-2FDE-81260C648C0D}"/>
              </a:ext>
            </a:extLst>
          </p:cNvPr>
          <p:cNvSpPr txBox="1"/>
          <p:nvPr/>
        </p:nvSpPr>
        <p:spPr>
          <a:xfrm>
            <a:off x="4730620" y="4730620"/>
            <a:ext cx="7063274" cy="1200329"/>
          </a:xfrm>
          <a:prstGeom prst="rect">
            <a:avLst/>
          </a:prstGeom>
          <a:noFill/>
        </p:spPr>
        <p:txBody>
          <a:bodyPr wrap="square" rtlCol="0">
            <a:spAutoFit/>
          </a:bodyPr>
          <a:lstStyle/>
          <a:p>
            <a:r>
              <a:rPr lang="en-US" sz="1800" b="0" i="0" u="none" strike="noStrike" baseline="0" dirty="0">
                <a:solidFill>
                  <a:srgbClr val="000000"/>
                </a:solidFill>
                <a:latin typeface="Calibri" panose="020F0502020204030204" pitchFamily="34" charset="0"/>
              </a:rPr>
              <a:t>60.31% of males were flagged as non-persistent.62.48% of females were flagged as non-persistent.</a:t>
            </a:r>
          </a:p>
          <a:p>
            <a:r>
              <a:rPr lang="en-US" sz="1800" b="0" i="0" u="none" strike="noStrike" baseline="0" dirty="0">
                <a:solidFill>
                  <a:srgbClr val="000000"/>
                </a:solidFill>
                <a:latin typeface="Calibri" panose="020F0502020204030204" pitchFamily="34" charset="0"/>
              </a:rPr>
              <a:t>Both the genders seem to experience same result with the drug persistency.</a:t>
            </a:r>
            <a:endParaRPr lang="en-US" dirty="0"/>
          </a:p>
        </p:txBody>
      </p:sp>
      <p:pic>
        <p:nvPicPr>
          <p:cNvPr id="8" name="Picture 7">
            <a:extLst>
              <a:ext uri="{FF2B5EF4-FFF2-40B4-BE49-F238E27FC236}">
                <a16:creationId xmlns:a16="http://schemas.microsoft.com/office/drawing/2014/main" id="{3A2A05AA-942F-9928-9683-71C28CB4D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77281"/>
            <a:ext cx="7468548" cy="4301412"/>
          </a:xfrm>
          <a:prstGeom prst="rect">
            <a:avLst/>
          </a:prstGeom>
        </p:spPr>
      </p:pic>
    </p:spTree>
    <p:extLst>
      <p:ext uri="{BB962C8B-B14F-4D97-AF65-F5344CB8AC3E}">
        <p14:creationId xmlns:p14="http://schemas.microsoft.com/office/powerpoint/2010/main" val="12951467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311</TotalTime>
  <Words>1417</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  Agenda</vt:lpstr>
      <vt:lpstr>  Data and Approach</vt:lpstr>
      <vt:lpstr>  Risk, Comorbidity and Concomitancy factors</vt:lpstr>
      <vt:lpstr>  Fracture variable</vt:lpstr>
      <vt:lpstr>  T-score variable  </vt:lpstr>
      <vt:lpstr>  Clinical Factors  </vt:lpstr>
      <vt:lpstr>PowerPoint Presentation</vt:lpstr>
      <vt:lpstr> Drug persistency by Gender  </vt:lpstr>
      <vt:lpstr> Model recommendations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Shruthi Madgi</dc:creator>
  <cp:lastModifiedBy>Shruthi Madgi</cp:lastModifiedBy>
  <cp:revision>1</cp:revision>
  <dcterms:created xsi:type="dcterms:W3CDTF">2023-03-14T02:21:09Z</dcterms:created>
  <dcterms:modified xsi:type="dcterms:W3CDTF">2023-03-14T18:31:27Z</dcterms:modified>
</cp:coreProperties>
</file>