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640" r:id="rId2"/>
    <p:sldId id="3694" r:id="rId3"/>
    <p:sldId id="3697" r:id="rId4"/>
    <p:sldId id="3700" r:id="rId5"/>
    <p:sldId id="3723" r:id="rId6"/>
    <p:sldId id="3701" r:id="rId7"/>
    <p:sldId id="3708" r:id="rId8"/>
    <p:sldId id="3735" r:id="rId9"/>
    <p:sldId id="3736" r:id="rId10"/>
    <p:sldId id="3739" r:id="rId11"/>
    <p:sldId id="3737" r:id="rId12"/>
    <p:sldId id="3704" r:id="rId13"/>
    <p:sldId id="3738" r:id="rId14"/>
    <p:sldId id="3740" r:id="rId15"/>
    <p:sldId id="3706" r:id="rId16"/>
    <p:sldId id="3733" r:id="rId17"/>
    <p:sldId id="364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6AC0"/>
    <a:srgbClr val="BF2CFE"/>
    <a:srgbClr val="B1B1B1"/>
    <a:srgbClr val="AE36FF"/>
    <a:srgbClr val="4AAEFC"/>
    <a:srgbClr val="434ACF"/>
    <a:srgbClr val="46B0FA"/>
    <a:srgbClr val="27D4F8"/>
    <a:srgbClr val="D9FF00"/>
    <a:srgbClr val="E0E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7" autoAdjust="0"/>
    <p:restoredTop sz="93647" autoAdjust="0"/>
  </p:normalViewPr>
  <p:slideViewPr>
    <p:cSldViewPr snapToGrid="0" snapToObjects="1">
      <p:cViewPr varScale="1">
        <p:scale>
          <a:sx n="111" d="100"/>
          <a:sy n="111" d="100"/>
        </p:scale>
        <p:origin x="396" y="9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9/4/2024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3</a:t>
            </a:fld>
            <a:endParaRPr lang="en-US" dirty="0"/>
          </a:p>
        </p:txBody>
      </p:sp>
    </p:spTree>
    <p:extLst>
      <p:ext uri="{BB962C8B-B14F-4D97-AF65-F5344CB8AC3E}">
        <p14:creationId xmlns:p14="http://schemas.microsoft.com/office/powerpoint/2010/main" val="3660641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 today's complex educational landscape, students often struggle to choose appropriate academic paths, while educators face challenges in providing personalized support to diverse learner groups. This project introduces an innovative smart system designed to address these critical issues in higher education.</a:t>
            </a:r>
            <a:r>
              <a:rPr lang="en-US" sz="1200" b="1"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endParaRPr lang="en-US" sz="12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proposed system serves a dual purpose: guiding students towards suitable specializations and assisting educators in monitoring and supporting student performance.</a:t>
            </a:r>
          </a:p>
          <a:p>
            <a:pPr marL="342900" indent="-34290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This integrated approach aims to bridge the gap between student aspirations and academic realities, while also enhancing the efficiency of educational management.</a:t>
            </a:r>
          </a:p>
          <a:p>
            <a:pPr marL="342900" indent="-34290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By combining personalized guidance for students with data-driven insights for educators, this project seeks to revolutionize academic planning and performance management. The ultimate goal is to create a more responsive, efficient, and student-centered educational environment that maximizes learning outcomes and student success.</a:t>
            </a:r>
            <a:endParaRPr lang="en-US" sz="1200" b="1"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4</a:t>
            </a:fld>
            <a:endParaRPr lang="en-US" dirty="0"/>
          </a:p>
        </p:txBody>
      </p:sp>
    </p:spTree>
    <p:extLst>
      <p:ext uri="{BB962C8B-B14F-4D97-AF65-F5344CB8AC3E}">
        <p14:creationId xmlns:p14="http://schemas.microsoft.com/office/powerpoint/2010/main" val="253778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highlight>
                  <a:srgbClr val="F7F7F7"/>
                </a:highlight>
                <a:latin typeface="Times New Roman" panose="02020603050405020304" pitchFamily="18" charset="0"/>
                <a:cs typeface="Times New Roman" panose="02020603050405020304" pitchFamily="18" charset="0"/>
              </a:rPr>
              <a:t>Singh and Kumar’s study, </a:t>
            </a:r>
            <a:r>
              <a:rPr lang="en-US" b="1" i="0" dirty="0">
                <a:solidFill>
                  <a:srgbClr val="111111"/>
                </a:solidFill>
                <a:effectLst/>
                <a:highlight>
                  <a:srgbClr val="F7F7F7"/>
                </a:highlight>
                <a:latin typeface="Times New Roman" panose="02020603050405020304" pitchFamily="18" charset="0"/>
                <a:cs typeface="Times New Roman" panose="02020603050405020304" pitchFamily="18" charset="0"/>
              </a:rPr>
              <a:t>“Performance Analysis of Engineering Students for Recruitment Using Classification Data Mining Techniques,” </a:t>
            </a:r>
            <a:r>
              <a:rPr lang="en-US" i="0" dirty="0">
                <a:solidFill>
                  <a:srgbClr val="111111"/>
                </a:solidFill>
                <a:effectLst/>
                <a:highlight>
                  <a:srgbClr val="F7F7F7"/>
                </a:highlight>
                <a:latin typeface="Times New Roman" panose="02020603050405020304" pitchFamily="18" charset="0"/>
                <a:cs typeface="Times New Roman" panose="02020603050405020304" pitchFamily="18" charset="0"/>
              </a:rPr>
              <a:t>[2] </a:t>
            </a:r>
            <a:r>
              <a:rPr lang="en-US" b="0" i="0" dirty="0">
                <a:solidFill>
                  <a:srgbClr val="111111"/>
                </a:solidFill>
                <a:effectLst/>
                <a:highlight>
                  <a:srgbClr val="F7F7F7"/>
                </a:highlight>
                <a:latin typeface="Times New Roman" panose="02020603050405020304" pitchFamily="18" charset="0"/>
                <a:cs typeface="Times New Roman" panose="02020603050405020304" pitchFamily="18" charset="0"/>
              </a:rPr>
              <a:t>uses data mining to predict engineering students’ recruitment potential based on their academic records. The study categorizes students into performance groups to aid recruitment 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highlight>
                <a:srgbClr val="F7F7F7"/>
              </a:highligh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research paper titled </a:t>
            </a:r>
            <a:r>
              <a:rPr lang="en-US" b="1" dirty="0">
                <a:latin typeface="Times New Roman" panose="02020603050405020304" pitchFamily="18" charset="0"/>
                <a:cs typeface="Times New Roman" panose="02020603050405020304" pitchFamily="18" charset="0"/>
              </a:rPr>
              <a:t>"Clustering Analysis for Classifying Student Academic Performance in Higher Education“</a:t>
            </a:r>
            <a:r>
              <a:rPr lang="en-US" dirty="0">
                <a:latin typeface="Times New Roman" panose="02020603050405020304" pitchFamily="18" charset="0"/>
                <a:cs typeface="Times New Roman" panose="02020603050405020304" pitchFamily="18" charset="0"/>
              </a:rPr>
              <a:t>[5] proposes a clustering-based approach to classify B40 students based on their performance in higher education institutions (HEIs). The study develops three unsupervised models (k-means, BIRCH, and DBSCAN) using data from B40 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highlight>
                <a:srgbClr val="F7F7F7"/>
              </a:highlight>
              <a:latin typeface="Times New Roman" panose="02020603050405020304" pitchFamily="18" charset="0"/>
              <a:cs typeface="Times New Roman" panose="02020603050405020304" pitchFamily="18" charset="0"/>
            </a:endParaRPr>
          </a:p>
          <a:p>
            <a:r>
              <a:rPr lang="en-IN" b="0" i="0" dirty="0">
                <a:solidFill>
                  <a:srgbClr val="222222"/>
                </a:solidFill>
                <a:effectLst/>
                <a:highlight>
                  <a:srgbClr val="FFFFFF"/>
                </a:highlight>
                <a:latin typeface="Arial" panose="020B0604020202020204" pitchFamily="34" charset="0"/>
              </a:rPr>
              <a:t>5. Mohamed </a:t>
            </a:r>
            <a:r>
              <a:rPr lang="en-IN" b="0" i="0" dirty="0" err="1">
                <a:solidFill>
                  <a:srgbClr val="222222"/>
                </a:solidFill>
                <a:effectLst/>
                <a:highlight>
                  <a:srgbClr val="FFFFFF"/>
                </a:highlight>
                <a:latin typeface="Arial" panose="020B0604020202020204" pitchFamily="34" charset="0"/>
              </a:rPr>
              <a:t>Nafuri</a:t>
            </a:r>
            <a:r>
              <a:rPr lang="en-IN" b="0" i="0" dirty="0">
                <a:solidFill>
                  <a:srgbClr val="222222"/>
                </a:solidFill>
                <a:effectLst/>
                <a:highlight>
                  <a:srgbClr val="FFFFFF"/>
                </a:highlight>
                <a:latin typeface="Arial" panose="020B0604020202020204" pitchFamily="34" charset="0"/>
              </a:rPr>
              <a:t>, Ahmad </a:t>
            </a:r>
            <a:r>
              <a:rPr lang="en-IN" b="0" i="0" dirty="0" err="1">
                <a:solidFill>
                  <a:srgbClr val="222222"/>
                </a:solidFill>
                <a:effectLst/>
                <a:highlight>
                  <a:srgbClr val="FFFFFF"/>
                </a:highlight>
                <a:latin typeface="Arial" panose="020B0604020202020204" pitchFamily="34" charset="0"/>
              </a:rPr>
              <a:t>Fikri</a:t>
            </a:r>
            <a:r>
              <a:rPr lang="en-IN" b="0" i="0" dirty="0">
                <a:solidFill>
                  <a:srgbClr val="222222"/>
                </a:solidFill>
                <a:effectLst/>
                <a:highlight>
                  <a:srgbClr val="FFFFFF"/>
                </a:highlight>
                <a:latin typeface="Arial" panose="020B0604020202020204" pitchFamily="34" charset="0"/>
              </a:rPr>
              <a:t>, Nor </a:t>
            </a:r>
            <a:r>
              <a:rPr lang="en-IN" b="0" i="0" dirty="0" err="1">
                <a:solidFill>
                  <a:srgbClr val="222222"/>
                </a:solidFill>
                <a:effectLst/>
                <a:highlight>
                  <a:srgbClr val="FFFFFF"/>
                </a:highlight>
                <a:latin typeface="Arial" panose="020B0604020202020204" pitchFamily="34" charset="0"/>
              </a:rPr>
              <a:t>Samsiah</a:t>
            </a:r>
            <a:r>
              <a:rPr lang="en-IN" b="0" i="0" dirty="0">
                <a:solidFill>
                  <a:srgbClr val="222222"/>
                </a:solidFill>
                <a:effectLst/>
                <a:highlight>
                  <a:srgbClr val="FFFFFF"/>
                </a:highlight>
                <a:latin typeface="Arial" panose="020B0604020202020204" pitchFamily="34" charset="0"/>
              </a:rPr>
              <a:t> Sani, Nur Fatin Aqilah </a:t>
            </a:r>
            <a:r>
              <a:rPr lang="en-IN" b="0" i="0" dirty="0" err="1">
                <a:solidFill>
                  <a:srgbClr val="222222"/>
                </a:solidFill>
                <a:effectLst/>
                <a:highlight>
                  <a:srgbClr val="FFFFFF"/>
                </a:highlight>
                <a:latin typeface="Arial" panose="020B0604020202020204" pitchFamily="34" charset="0"/>
              </a:rPr>
              <a:t>Zainudin</a:t>
            </a:r>
            <a:r>
              <a:rPr lang="en-IN" b="0" i="0" dirty="0">
                <a:solidFill>
                  <a:srgbClr val="222222"/>
                </a:solidFill>
                <a:effectLst/>
                <a:highlight>
                  <a:srgbClr val="FFFFFF"/>
                </a:highlight>
                <a:latin typeface="Arial" panose="020B0604020202020204" pitchFamily="34" charset="0"/>
              </a:rPr>
              <a:t>, Abdul Hadi Abd Rahman, and Mohd </a:t>
            </a:r>
            <a:r>
              <a:rPr lang="en-IN" b="0" i="0" dirty="0" err="1">
                <a:solidFill>
                  <a:srgbClr val="222222"/>
                </a:solidFill>
                <a:effectLst/>
                <a:highlight>
                  <a:srgbClr val="FFFFFF"/>
                </a:highlight>
                <a:latin typeface="Arial" panose="020B0604020202020204" pitchFamily="34" charset="0"/>
              </a:rPr>
              <a:t>Aliff</a:t>
            </a:r>
            <a:r>
              <a:rPr lang="en-IN" b="0" i="0" dirty="0">
                <a:solidFill>
                  <a:srgbClr val="222222"/>
                </a:solidFill>
                <a:effectLst/>
                <a:highlight>
                  <a:srgbClr val="FFFFFF"/>
                </a:highlight>
                <a:latin typeface="Arial" panose="020B0604020202020204" pitchFamily="34" charset="0"/>
              </a:rPr>
              <a:t>. "Clustering analysis for classifying student academic performance in higher education." </a:t>
            </a:r>
            <a:r>
              <a:rPr lang="en-IN" b="0" i="1" dirty="0">
                <a:solidFill>
                  <a:srgbClr val="222222"/>
                </a:solidFill>
                <a:effectLst/>
                <a:highlight>
                  <a:srgbClr val="FFFFFF"/>
                </a:highlight>
                <a:latin typeface="Arial" panose="020B0604020202020204" pitchFamily="34" charset="0"/>
              </a:rPr>
              <a:t>Applied Sciences</a:t>
            </a:r>
            <a:r>
              <a:rPr lang="en-IN" b="0" i="0" dirty="0">
                <a:solidFill>
                  <a:srgbClr val="222222"/>
                </a:solidFill>
                <a:effectLst/>
                <a:highlight>
                  <a:srgbClr val="FFFFFF"/>
                </a:highlight>
                <a:latin typeface="Arial" panose="020B0604020202020204" pitchFamily="34" charset="0"/>
              </a:rPr>
              <a:t> 12, no. 19 (2022): 9467.</a:t>
            </a:r>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5</a:t>
            </a:fld>
            <a:endParaRPr lang="en-US" dirty="0"/>
          </a:p>
        </p:txBody>
      </p:sp>
    </p:spTree>
    <p:extLst>
      <p:ext uri="{BB962C8B-B14F-4D97-AF65-F5344CB8AC3E}">
        <p14:creationId xmlns:p14="http://schemas.microsoft.com/office/powerpoint/2010/main" val="2955347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a:latin typeface="Times New Roman" panose="02020603050405020304" pitchFamily="18" charset="0"/>
                <a:cs typeface="Times New Roman" panose="02020603050405020304" pitchFamily="18" charset="0"/>
              </a:rPr>
              <a:t>Classification Algorithm for Specialization Recommendations: Decision Tree Classification</a:t>
            </a:r>
          </a:p>
          <a:p>
            <a:pPr algn="just"/>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Collection</a:t>
            </a:r>
            <a:r>
              <a:rPr lang="en-US" dirty="0">
                <a:latin typeface="Times New Roman" panose="02020603050405020304" pitchFamily="18" charset="0"/>
                <a:cs typeface="Times New Roman" panose="02020603050405020304" pitchFamily="18" charset="0"/>
              </a:rPr>
              <a:t>: Gather data on students' academic history, personal preferences, and specialization requirements.</a:t>
            </a:r>
          </a:p>
          <a:p>
            <a:pPr algn="just"/>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Preprocessing</a:t>
            </a:r>
            <a:r>
              <a:rPr lang="en-US" dirty="0">
                <a:latin typeface="Times New Roman" panose="02020603050405020304" pitchFamily="18" charset="0"/>
                <a:cs typeface="Times New Roman" panose="02020603050405020304" pitchFamily="18" charset="0"/>
              </a:rPr>
              <a:t>: Clean the data to handle missing values and normalize numerical features. Encode categorical variables (e.g., specializations) into numerical format.</a:t>
            </a:r>
          </a:p>
          <a:p>
            <a:pPr algn="just"/>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Training</a:t>
            </a:r>
            <a:r>
              <a:rPr lang="en-US" dirty="0">
                <a:latin typeface="Times New Roman" panose="02020603050405020304" pitchFamily="18" charset="0"/>
                <a:cs typeface="Times New Roman" panose="02020603050405020304" pitchFamily="18" charset="0"/>
              </a:rPr>
              <a:t>: Use a decision tree algorithm to create a model that predicts the best specialization based on students' academic history and preferences. The decision tree splits data based on feature values to create a tree structure that classifies students into different specializations.</a:t>
            </a:r>
          </a:p>
          <a:p>
            <a:pPr algn="just"/>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Prediction</a:t>
            </a:r>
            <a:r>
              <a:rPr lang="en-US" dirty="0">
                <a:latin typeface="Times New Roman" panose="02020603050405020304" pitchFamily="18" charset="0"/>
                <a:cs typeface="Times New Roman" panose="02020603050405020304" pitchFamily="18" charset="0"/>
              </a:rPr>
              <a:t>: Input a new student's academic history and preferences into the trained model. The model traverses the decision tree to classify the student into the most suitable specialization based on learned patterns.</a:t>
            </a:r>
          </a:p>
          <a:p>
            <a:pPr algn="just"/>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Evaluation</a:t>
            </a:r>
            <a:r>
              <a:rPr lang="en-US" dirty="0">
                <a:latin typeface="Times New Roman" panose="02020603050405020304" pitchFamily="18" charset="0"/>
                <a:cs typeface="Times New Roman" panose="02020603050405020304" pitchFamily="18" charset="0"/>
              </a:rPr>
              <a:t>: Assess the model's accuracy using metrics such as precision, recall, and F1-score.Adjust the model parameters if necessary to improve performance.</a:t>
            </a:r>
          </a:p>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9</a:t>
            </a:fld>
            <a:endParaRPr lang="en-US" dirty="0"/>
          </a:p>
        </p:txBody>
      </p:sp>
    </p:spTree>
    <p:extLst>
      <p:ext uri="{BB962C8B-B14F-4D97-AF65-F5344CB8AC3E}">
        <p14:creationId xmlns:p14="http://schemas.microsoft.com/office/powerpoint/2010/main" val="363753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Clustering Algorithm for Performance-Based Grouping: K-Medoids Clustering</a:t>
            </a:r>
          </a:p>
          <a:p>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Step 1.</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Collect data on students' performance metrics, including test scores, attendance, and feedback.</a:t>
            </a:r>
          </a:p>
          <a:p>
            <a:r>
              <a:rPr lang="en-US" b="1" dirty="0">
                <a:latin typeface="Times New Roman" panose="02020603050405020304" pitchFamily="18" charset="0"/>
                <a:cs typeface="Times New Roman" panose="02020603050405020304" pitchFamily="18" charset="0"/>
              </a:rPr>
              <a:t>Step 2. Preprocessing</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Normalize the data to ensure all features are on the same scale. Handle any missing or outlier values.</a:t>
            </a:r>
          </a:p>
          <a:p>
            <a:r>
              <a:rPr lang="en-US" b="1" dirty="0">
                <a:latin typeface="Times New Roman" panose="02020603050405020304" pitchFamily="18" charset="0"/>
                <a:cs typeface="Times New Roman" panose="02020603050405020304" pitchFamily="18" charset="0"/>
              </a:rPr>
              <a:t>Step 3. Initialization</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Randomly select a set of students as the initial medoids (centers of clusters).</a:t>
            </a:r>
          </a:p>
          <a:p>
            <a:r>
              <a:rPr lang="en-US" b="1" dirty="0">
                <a:latin typeface="Times New Roman" panose="02020603050405020304" pitchFamily="18" charset="0"/>
                <a:cs typeface="Times New Roman" panose="02020603050405020304" pitchFamily="18" charset="0"/>
              </a:rPr>
              <a:t>Step 4. Assignment</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Assign each student to the nearest medoid based on a distance metric (e.g., Euclidean distance).</a:t>
            </a:r>
          </a:p>
          <a:p>
            <a:r>
              <a:rPr lang="en-US" b="1" dirty="0">
                <a:latin typeface="Times New Roman" panose="02020603050405020304" pitchFamily="18" charset="0"/>
                <a:cs typeface="Times New Roman" panose="02020603050405020304" pitchFamily="18" charset="0"/>
              </a:rPr>
              <a:t>Step 5. Update</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Recalculate the medoids as the most centrally located students within each cluster. Update the cluster assignments based on the new medoids.</a:t>
            </a:r>
          </a:p>
          <a:p>
            <a:r>
              <a:rPr lang="en-US" b="1" dirty="0">
                <a:latin typeface="Times New Roman" panose="02020603050405020304" pitchFamily="18" charset="0"/>
                <a:cs typeface="Times New Roman" panose="02020603050405020304" pitchFamily="18" charset="0"/>
              </a:rPr>
              <a:t>Step 6.</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Iteration</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Repeat the assignment and update steps until medoids no longer change or a convergence criterion is met.</a:t>
            </a:r>
          </a:p>
          <a:p>
            <a:pPr lvl="1"/>
            <a:r>
              <a:rPr lang="en-US" b="1" dirty="0">
                <a:latin typeface="Times New Roman" panose="02020603050405020304" pitchFamily="18" charset="0"/>
                <a:cs typeface="Times New Roman" panose="02020603050405020304" pitchFamily="18" charset="0"/>
              </a:rPr>
              <a:t>Step 7.</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Evaluation</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Analyze the clusters to ensure they represent meaningful groupings of students based on performance. Assess the effectiveness of the clustering by comparing within-cluster distances and ensuring distinct performance levels</a:t>
            </a:r>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10</a:t>
            </a:fld>
            <a:endParaRPr lang="en-US" dirty="0"/>
          </a:p>
        </p:txBody>
      </p:sp>
    </p:spTree>
    <p:extLst>
      <p:ext uri="{BB962C8B-B14F-4D97-AF65-F5344CB8AC3E}">
        <p14:creationId xmlns:p14="http://schemas.microsoft.com/office/powerpoint/2010/main" val="472776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b="1" dirty="0">
                <a:latin typeface="Times New Roman" panose="02020603050405020304" pitchFamily="18" charset="0"/>
                <a:cs typeface="Times New Roman" panose="02020603050405020304" pitchFamily="18" charset="0"/>
              </a:rPr>
              <a:t>8. Data/Data Structure</a:t>
            </a:r>
          </a:p>
          <a:p>
            <a:endParaRPr lang="en-IN" sz="18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1. Student Data:</a:t>
            </a:r>
          </a:p>
          <a:p>
            <a:pPr marL="3429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Academic History: Includes GPA, course grades, and completed courses.</a:t>
            </a:r>
          </a:p>
          <a:p>
            <a:pPr marL="3429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Personal Preferences: Students' interests and career goals.</a:t>
            </a:r>
          </a:p>
          <a:p>
            <a:pPr marL="3429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Demographic Information: Basic details like age and major.</a:t>
            </a:r>
          </a:p>
          <a:p>
            <a:r>
              <a:rPr lang="en-US" sz="1200" dirty="0">
                <a:latin typeface="Times New Roman" panose="02020603050405020304" pitchFamily="18" charset="0"/>
                <a:cs typeface="Times New Roman" panose="02020603050405020304" pitchFamily="18" charset="0"/>
              </a:rPr>
              <a:t>2. Performance Data:</a:t>
            </a:r>
          </a:p>
          <a:p>
            <a:pPr marL="3429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Test Scores: Scores from exams and assignments. </a:t>
            </a:r>
          </a:p>
          <a:p>
            <a:pPr marL="3429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Attendance Records: Percentage of attendance for each course. </a:t>
            </a:r>
          </a:p>
          <a:p>
            <a:pPr marL="3429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Feedback: Notes from teachers on student performance.</a:t>
            </a:r>
          </a:p>
          <a:p>
            <a:r>
              <a:rPr lang="en-US" sz="1200" dirty="0">
                <a:latin typeface="Times New Roman" panose="02020603050405020304" pitchFamily="18" charset="0"/>
                <a:cs typeface="Times New Roman" panose="02020603050405020304" pitchFamily="18" charset="0"/>
              </a:rPr>
              <a:t>3. Specialization Data:</a:t>
            </a:r>
          </a:p>
          <a:p>
            <a:pPr marL="3429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Specializations Offered: List of available specializations and their requirements.</a:t>
            </a:r>
          </a:p>
          <a:p>
            <a:r>
              <a:rPr lang="en-US" sz="1200" dirty="0">
                <a:latin typeface="Times New Roman" panose="02020603050405020304" pitchFamily="18" charset="0"/>
                <a:cs typeface="Times New Roman" panose="02020603050405020304" pitchFamily="18" charset="0"/>
              </a:rPr>
              <a:t>4. Grouping Data:</a:t>
            </a:r>
          </a:p>
          <a:p>
            <a:pPr marL="342900" indent="-3429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Performance Metrics: Criteria for grouping students based on their performance.</a:t>
            </a:r>
          </a:p>
          <a:p>
            <a:r>
              <a:rPr lang="en-US" sz="1200" dirty="0">
                <a:latin typeface="Times New Roman" panose="02020603050405020304" pitchFamily="18" charset="0"/>
                <a:cs typeface="Times New Roman" panose="02020603050405020304" pitchFamily="18" charset="0"/>
              </a:rPr>
              <a:t>Data Structure:</a:t>
            </a:r>
          </a:p>
          <a:p>
            <a:pPr marL="457200" indent="-457200">
              <a:buAutoNum type="arabicPeriod"/>
            </a:pPr>
            <a:r>
              <a:rPr lang="en-US" sz="1200" dirty="0">
                <a:latin typeface="Times New Roman" panose="02020603050405020304" pitchFamily="18" charset="0"/>
                <a:cs typeface="Times New Roman" panose="02020603050405020304" pitchFamily="18" charset="0"/>
              </a:rPr>
              <a:t>Student Data: </a:t>
            </a:r>
            <a:r>
              <a:rPr lang="en-US" sz="1200" dirty="0" err="1">
                <a:latin typeface="Times New Roman" panose="02020603050405020304" pitchFamily="18" charset="0"/>
                <a:cs typeface="Times New Roman" panose="02020603050405020304" pitchFamily="18" charset="0"/>
              </a:rPr>
              <a:t>student_id</a:t>
            </a:r>
            <a:r>
              <a:rPr lang="en-US" sz="1200" dirty="0">
                <a:latin typeface="Times New Roman" panose="02020603050405020304" pitchFamily="18" charset="0"/>
                <a:cs typeface="Times New Roman" panose="02020603050405020304" pitchFamily="18" charset="0"/>
              </a:rPr>
              <a:t>, name, </a:t>
            </a:r>
            <a:r>
              <a:rPr lang="en-US" sz="1200" dirty="0" err="1">
                <a:latin typeface="Times New Roman" panose="02020603050405020304" pitchFamily="18" charset="0"/>
                <a:cs typeface="Times New Roman" panose="02020603050405020304" pitchFamily="18" charset="0"/>
              </a:rPr>
              <a:t>gpa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course_grades</a:t>
            </a:r>
            <a:r>
              <a:rPr lang="en-US" sz="1200" dirty="0">
                <a:latin typeface="Times New Roman" panose="02020603050405020304" pitchFamily="18" charset="0"/>
                <a:cs typeface="Times New Roman" panose="02020603050405020304" pitchFamily="18" charset="0"/>
              </a:rPr>
              <a:t>, preferences, demographics</a:t>
            </a:r>
          </a:p>
          <a:p>
            <a:pPr marL="457200" indent="-457200">
              <a:buAutoNum type="arabicPeriod"/>
            </a:pPr>
            <a:r>
              <a:rPr lang="en-US" sz="1200" dirty="0">
                <a:latin typeface="Times New Roman" panose="02020603050405020304" pitchFamily="18" charset="0"/>
                <a:cs typeface="Times New Roman" panose="02020603050405020304" pitchFamily="18" charset="0"/>
              </a:rPr>
              <a:t>Performance Data: </a:t>
            </a:r>
            <a:r>
              <a:rPr lang="en-US" sz="1200" dirty="0" err="1">
                <a:latin typeface="Times New Roman" panose="02020603050405020304" pitchFamily="18" charset="0"/>
                <a:cs typeface="Times New Roman" panose="02020603050405020304" pitchFamily="18" charset="0"/>
              </a:rPr>
              <a:t>student_id</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test_scores</a:t>
            </a:r>
            <a:r>
              <a:rPr lang="en-US" sz="1200" dirty="0">
                <a:latin typeface="Times New Roman" panose="02020603050405020304" pitchFamily="18" charset="0"/>
                <a:cs typeface="Times New Roman" panose="02020603050405020304" pitchFamily="18" charset="0"/>
              </a:rPr>
              <a:t>, attendance, feedback</a:t>
            </a:r>
          </a:p>
          <a:p>
            <a:pPr marL="457200" indent="-457200">
              <a:buAutoNum type="arabicPeriod"/>
            </a:pPr>
            <a:r>
              <a:rPr lang="en-US" sz="1200" dirty="0">
                <a:latin typeface="Times New Roman" panose="02020603050405020304" pitchFamily="18" charset="0"/>
                <a:cs typeface="Times New Roman" panose="02020603050405020304" pitchFamily="18" charset="0"/>
              </a:rPr>
              <a:t>Specialization Data: </a:t>
            </a:r>
            <a:r>
              <a:rPr lang="en-US" sz="1200" dirty="0" err="1">
                <a:latin typeface="Times New Roman" panose="02020603050405020304" pitchFamily="18" charset="0"/>
                <a:cs typeface="Times New Roman" panose="02020603050405020304" pitchFamily="18" charset="0"/>
              </a:rPr>
              <a:t>specialization_name</a:t>
            </a:r>
            <a:r>
              <a:rPr lang="en-US" sz="1200" dirty="0">
                <a:latin typeface="Times New Roman" panose="02020603050405020304" pitchFamily="18" charset="0"/>
                <a:cs typeface="Times New Roman" panose="02020603050405020304" pitchFamily="18" charset="0"/>
              </a:rPr>
              <a:t>, description, requirements</a:t>
            </a:r>
          </a:p>
          <a:p>
            <a:pPr marL="457200" indent="-457200">
              <a:buAutoNum type="arabicPeriod"/>
            </a:pPr>
            <a:r>
              <a:rPr lang="en-US" sz="1200" dirty="0">
                <a:latin typeface="Times New Roman" panose="02020603050405020304" pitchFamily="18" charset="0"/>
                <a:cs typeface="Times New Roman" panose="02020603050405020304" pitchFamily="18" charset="0"/>
              </a:rPr>
              <a:t>Grouping Data: </a:t>
            </a:r>
            <a:r>
              <a:rPr lang="en-US" sz="1200" dirty="0" err="1">
                <a:latin typeface="Times New Roman" panose="02020603050405020304" pitchFamily="18" charset="0"/>
                <a:cs typeface="Times New Roman" panose="02020603050405020304" pitchFamily="18" charset="0"/>
              </a:rPr>
              <a:t>group_id</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student_ids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performance_metrics</a:t>
            </a:r>
            <a:endParaRPr lang="en-US" sz="12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11</a:t>
            </a:fld>
            <a:endParaRPr lang="en-US" dirty="0"/>
          </a:p>
        </p:txBody>
      </p:sp>
    </p:spTree>
    <p:extLst>
      <p:ext uri="{BB962C8B-B14F-4D97-AF65-F5344CB8AC3E}">
        <p14:creationId xmlns:p14="http://schemas.microsoft.com/office/powerpoint/2010/main" val="2246782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Strengths:</a:t>
            </a:r>
          </a:p>
          <a:p>
            <a:pPr>
              <a:buFont typeface="+mj-lt"/>
              <a:buAutoNum type="arabicPeriod"/>
            </a:pPr>
            <a:r>
              <a:rPr lang="en-US" dirty="0"/>
              <a:t>Data-driven decision-making for both students and educators</a:t>
            </a:r>
          </a:p>
          <a:p>
            <a:pPr>
              <a:buFont typeface="+mj-lt"/>
              <a:buAutoNum type="arabicPeriod"/>
            </a:pPr>
            <a:r>
              <a:rPr lang="en-US" dirty="0"/>
              <a:t>Personalized recommendations for academic specializations</a:t>
            </a:r>
          </a:p>
          <a:p>
            <a:pPr>
              <a:buFont typeface="+mj-lt"/>
              <a:buAutoNum type="arabicPeriod"/>
            </a:pPr>
            <a:r>
              <a:rPr lang="en-US" dirty="0"/>
              <a:t>Automated grouping of students based on performance</a:t>
            </a:r>
          </a:p>
          <a:p>
            <a:pPr>
              <a:buFont typeface="+mj-lt"/>
              <a:buAutoNum type="arabicPeriod"/>
            </a:pPr>
            <a:r>
              <a:rPr lang="en-US" dirty="0"/>
              <a:t>Potential to improve overall educational outcomes and student satisfaction</a:t>
            </a:r>
          </a:p>
          <a:p>
            <a:endParaRPr lang="en-US" b="1" dirty="0"/>
          </a:p>
          <a:p>
            <a:r>
              <a:rPr lang="en-US" b="1" dirty="0"/>
              <a:t>Weaknesses:</a:t>
            </a:r>
          </a:p>
          <a:p>
            <a:pPr>
              <a:buFont typeface="+mj-lt"/>
              <a:buAutoNum type="arabicPeriod"/>
            </a:pPr>
            <a:r>
              <a:rPr lang="en-US" dirty="0"/>
              <a:t>Dependence on accurate and comprehensive data input</a:t>
            </a:r>
          </a:p>
          <a:p>
            <a:pPr>
              <a:buFont typeface="+mj-lt"/>
              <a:buAutoNum type="arabicPeriod"/>
            </a:pPr>
            <a:r>
              <a:rPr lang="en-US" dirty="0"/>
              <a:t>Potential complexity in implementation across diverse educational systems</a:t>
            </a:r>
          </a:p>
          <a:p>
            <a:pPr>
              <a:buFont typeface="+mj-lt"/>
              <a:buAutoNum type="arabicPeriod"/>
            </a:pPr>
            <a:r>
              <a:rPr lang="en-US" dirty="0"/>
              <a:t>Requires ongoing maintenance and updates to remain effective</a:t>
            </a:r>
          </a:p>
          <a:p>
            <a:pPr>
              <a:buFont typeface="+mj-lt"/>
              <a:buAutoNum type="arabicPeriod"/>
            </a:pPr>
            <a:r>
              <a:rPr lang="en-US" dirty="0"/>
              <a:t>May face resistance from traditional educational methodologies</a:t>
            </a:r>
          </a:p>
          <a:p>
            <a:endParaRPr lang="en-US" b="1" dirty="0"/>
          </a:p>
          <a:p>
            <a:r>
              <a:rPr lang="en-US" b="1" dirty="0"/>
              <a:t>Opportunities:</a:t>
            </a:r>
          </a:p>
          <a:p>
            <a:pPr>
              <a:buFont typeface="+mj-lt"/>
              <a:buAutoNum type="arabicPeriod"/>
            </a:pPr>
            <a:r>
              <a:rPr lang="en-US" dirty="0"/>
              <a:t>Growing demand for personalized learning experiences</a:t>
            </a:r>
          </a:p>
          <a:p>
            <a:pPr>
              <a:buFont typeface="+mj-lt"/>
              <a:buAutoNum type="arabicPeriod"/>
            </a:pPr>
            <a:r>
              <a:rPr lang="en-US" dirty="0"/>
              <a:t>Increasing focus on data-driven education management</a:t>
            </a:r>
          </a:p>
          <a:p>
            <a:pPr>
              <a:buFont typeface="+mj-lt"/>
              <a:buAutoNum type="arabicPeriod"/>
            </a:pPr>
            <a:r>
              <a:rPr lang="en-US" dirty="0"/>
              <a:t>Potential for partnerships with educational institutions and EdTech companies</a:t>
            </a:r>
          </a:p>
          <a:p>
            <a:pPr>
              <a:buFont typeface="+mj-lt"/>
              <a:buAutoNum type="arabicPeriod"/>
            </a:pPr>
            <a:r>
              <a:rPr lang="en-US" dirty="0"/>
              <a:t>Expansion into related areas such as career counseling and curriculum development</a:t>
            </a:r>
          </a:p>
          <a:p>
            <a:endParaRPr lang="en-US" b="1" dirty="0"/>
          </a:p>
          <a:p>
            <a:r>
              <a:rPr lang="en-US" b="1" dirty="0"/>
              <a:t>Threats:</a:t>
            </a:r>
          </a:p>
          <a:p>
            <a:pPr>
              <a:buFont typeface="+mj-lt"/>
              <a:buAutoNum type="arabicPeriod"/>
            </a:pPr>
            <a:r>
              <a:rPr lang="en-US" dirty="0"/>
              <a:t>Privacy concerns regarding student data collection and use</a:t>
            </a:r>
          </a:p>
          <a:p>
            <a:pPr>
              <a:buFont typeface="+mj-lt"/>
              <a:buAutoNum type="arabicPeriod"/>
            </a:pPr>
            <a:r>
              <a:rPr lang="en-US" dirty="0"/>
              <a:t>Rapid changes in educational policies and standards</a:t>
            </a:r>
          </a:p>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12</a:t>
            </a:fld>
            <a:endParaRPr lang="en-US" dirty="0"/>
          </a:p>
        </p:txBody>
      </p:sp>
    </p:spTree>
    <p:extLst>
      <p:ext uri="{BB962C8B-B14F-4D97-AF65-F5344CB8AC3E}">
        <p14:creationId xmlns:p14="http://schemas.microsoft.com/office/powerpoint/2010/main" val="1946318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9/4/2024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9/4/2024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615711" y="143688"/>
            <a:ext cx="4433534" cy="1431888"/>
          </a:xfrm>
          <a:prstGeom prst="rect">
            <a:avLst/>
          </a:prstGeom>
        </p:spPr>
      </p:pic>
      <p:sp>
        <p:nvSpPr>
          <p:cNvPr id="2" name="TextBox 1"/>
          <p:cNvSpPr txBox="1"/>
          <p:nvPr/>
        </p:nvSpPr>
        <p:spPr>
          <a:xfrm>
            <a:off x="2745376" y="1624276"/>
            <a:ext cx="6701245" cy="923330"/>
          </a:xfrm>
          <a:prstGeom prst="rect">
            <a:avLst/>
          </a:prstGeom>
          <a:noFill/>
        </p:spPr>
        <p:txBody>
          <a:bodyPr wrap="square" rtlCol="0">
            <a:spAutoFit/>
          </a:bodyPr>
          <a:lstStyle/>
          <a:p>
            <a:pPr algn="ctr"/>
            <a:r>
              <a:rPr lang="en-IN" sz="5400" dirty="0">
                <a:latin typeface="Times New Roman" panose="02020603050405020304" pitchFamily="18" charset="0"/>
                <a:cs typeface="Times New Roman" panose="02020603050405020304" pitchFamily="18" charset="0"/>
              </a:rPr>
              <a:t>Minor Project 1</a:t>
            </a:r>
          </a:p>
        </p:txBody>
      </p:sp>
      <p:sp>
        <p:nvSpPr>
          <p:cNvPr id="4" name="TextBox 3"/>
          <p:cNvSpPr txBox="1"/>
          <p:nvPr/>
        </p:nvSpPr>
        <p:spPr>
          <a:xfrm>
            <a:off x="1121722" y="2924096"/>
            <a:ext cx="9948555"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Academic Monitoring &amp; Specialization Selection System</a:t>
            </a:r>
          </a:p>
        </p:txBody>
      </p:sp>
      <p:sp>
        <p:nvSpPr>
          <p:cNvPr id="10" name="TextBox 9">
            <a:extLst>
              <a:ext uri="{FF2B5EF4-FFF2-40B4-BE49-F238E27FC236}">
                <a16:creationId xmlns:a16="http://schemas.microsoft.com/office/drawing/2014/main" id="{C2F12844-7D7B-9449-9B33-46EA047F7017}"/>
              </a:ext>
            </a:extLst>
          </p:cNvPr>
          <p:cNvSpPr txBox="1"/>
          <p:nvPr/>
        </p:nvSpPr>
        <p:spPr>
          <a:xfrm>
            <a:off x="304829" y="5145530"/>
            <a:ext cx="6097656" cy="1477328"/>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Presented by: </a:t>
            </a:r>
          </a:p>
          <a:p>
            <a:pPr rtl="0">
              <a:spcBef>
                <a:spcPts val="0"/>
              </a:spcBef>
              <a:spcAft>
                <a:spcPts val="0"/>
              </a:spcAft>
            </a:pP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Dhuruv</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 Kumar 	500107769</a:t>
            </a:r>
            <a:endParaRPr lang="en-IN" b="1" dirty="0">
              <a:solidFill>
                <a:srgbClr val="000000"/>
              </a:solidFill>
              <a:latin typeface="Times New Roman" panose="02020603050405020304" pitchFamily="18" charset="0"/>
              <a:cs typeface="Times New Roman" panose="02020603050405020304" pitchFamily="18" charset="0"/>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Khushi Chauhan	500102244</a:t>
            </a:r>
          </a:p>
          <a:p>
            <a:pPr rtl="0">
              <a:spcBef>
                <a:spcPts val="0"/>
              </a:spcBef>
              <a:spcAft>
                <a:spcPts val="0"/>
              </a:spcAft>
            </a:pPr>
            <a:r>
              <a:rPr lang="en-IN" b="1" dirty="0">
                <a:solidFill>
                  <a:srgbClr val="000000"/>
                </a:solidFill>
                <a:latin typeface="Times New Roman" panose="02020603050405020304" pitchFamily="18" charset="0"/>
                <a:cs typeface="Times New Roman" panose="02020603050405020304" pitchFamily="18" charset="0"/>
              </a:rPr>
              <a:t>Shruti Srivastava	500105401</a:t>
            </a:r>
          </a:p>
          <a:p>
            <a:pPr rtl="0">
              <a:spcBef>
                <a:spcPts val="0"/>
              </a:spcBef>
              <a:spcAft>
                <a:spcPts val="0"/>
              </a:spcAft>
            </a:pPr>
            <a:r>
              <a:rPr lang="en-IN" b="1" dirty="0" err="1">
                <a:solidFill>
                  <a:srgbClr val="000000"/>
                </a:solidFill>
                <a:effectLst/>
                <a:latin typeface="Times New Roman" panose="02020603050405020304" pitchFamily="18" charset="0"/>
                <a:cs typeface="Times New Roman" panose="02020603050405020304" pitchFamily="18" charset="0"/>
              </a:rPr>
              <a:t>Hita</a:t>
            </a:r>
            <a:r>
              <a:rPr lang="en-IN" b="1" dirty="0" err="1">
                <a:solidFill>
                  <a:srgbClr val="000000"/>
                </a:solidFill>
                <a:latin typeface="Times New Roman" panose="02020603050405020304" pitchFamily="18" charset="0"/>
                <a:cs typeface="Times New Roman" panose="02020603050405020304" pitchFamily="18" charset="0"/>
              </a:rPr>
              <a:t>arnav</a:t>
            </a:r>
            <a:r>
              <a:rPr lang="en-IN" b="1" dirty="0">
                <a:solidFill>
                  <a:srgbClr val="000000"/>
                </a:solidFill>
                <a:latin typeface="Times New Roman" panose="02020603050405020304" pitchFamily="18" charset="0"/>
                <a:cs typeface="Times New Roman" panose="02020603050405020304" pitchFamily="18" charset="0"/>
              </a:rPr>
              <a:t> Bhatia	500101699</a:t>
            </a:r>
            <a:endParaRPr lang="en-IN" b="0" dirty="0">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581529D-3593-AE4E-9F50-CD8F5082B00A}"/>
              </a:ext>
            </a:extLst>
          </p:cNvPr>
          <p:cNvSpPr txBox="1"/>
          <p:nvPr/>
        </p:nvSpPr>
        <p:spPr>
          <a:xfrm>
            <a:off x="9188364" y="5100077"/>
            <a:ext cx="5721762" cy="1754326"/>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Guided by:</a:t>
            </a:r>
          </a:p>
          <a:p>
            <a:pPr rtl="0">
              <a:spcBef>
                <a:spcPts val="0"/>
              </a:spcBef>
              <a:spcAft>
                <a:spcPts val="0"/>
              </a:spcAft>
            </a:pPr>
            <a:r>
              <a:rPr lang="en-IN" b="1" dirty="0">
                <a:solidFill>
                  <a:srgbClr val="000000"/>
                </a:solidFill>
                <a:latin typeface="Times New Roman" panose="02020603050405020304" pitchFamily="18" charset="0"/>
                <a:cs typeface="Times New Roman" panose="02020603050405020304" pitchFamily="18" charset="0"/>
              </a:rPr>
              <a:t>Mr. Deepak Sharma</a:t>
            </a:r>
          </a:p>
          <a:p>
            <a:pPr rtl="0">
              <a:spcBef>
                <a:spcPts val="0"/>
              </a:spcBef>
              <a:spcAft>
                <a:spcPts val="0"/>
              </a:spcAft>
            </a:pPr>
            <a:r>
              <a:rPr lang="en-IN" b="1" dirty="0">
                <a:solidFill>
                  <a:srgbClr val="000000"/>
                </a:solidFill>
                <a:latin typeface="Times New Roman" panose="02020603050405020304" pitchFamily="18" charset="0"/>
                <a:cs typeface="Times New Roman" panose="02020603050405020304" pitchFamily="18" charset="0"/>
              </a:rPr>
              <a:t>Asst. Professor (SG)</a:t>
            </a:r>
          </a:p>
          <a:p>
            <a:pPr rtl="0">
              <a:spcBef>
                <a:spcPts val="0"/>
              </a:spcBef>
              <a:spcAft>
                <a:spcPts val="0"/>
              </a:spcAft>
            </a:pPr>
            <a:r>
              <a:rPr lang="en-IN" b="1" dirty="0">
                <a:solidFill>
                  <a:srgbClr val="000000"/>
                </a:solidFill>
                <a:latin typeface="Times New Roman" panose="02020603050405020304" pitchFamily="18" charset="0"/>
                <a:cs typeface="Times New Roman" panose="02020603050405020304" pitchFamily="18" charset="0"/>
              </a:rPr>
              <a:t>System Cluster</a:t>
            </a:r>
          </a:p>
          <a:p>
            <a:pPr rtl="0">
              <a:spcBef>
                <a:spcPts val="0"/>
              </a:spcBef>
              <a:spcAft>
                <a:spcPts val="0"/>
              </a:spcAft>
            </a:pPr>
            <a:r>
              <a:rPr lang="en-IN" b="1" dirty="0" err="1">
                <a:solidFill>
                  <a:srgbClr val="000000"/>
                </a:solidFill>
                <a:latin typeface="Times New Roman" panose="02020603050405020304" pitchFamily="18" charset="0"/>
                <a:cs typeface="Times New Roman" panose="02020603050405020304" pitchFamily="18" charset="0"/>
              </a:rPr>
              <a:t>SoCS</a:t>
            </a:r>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004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65449-AE43-D7AC-A062-39AB771D202A}"/>
              </a:ext>
            </a:extLst>
          </p:cNvPr>
          <p:cNvSpPr txBox="1"/>
          <p:nvPr/>
        </p:nvSpPr>
        <p:spPr>
          <a:xfrm>
            <a:off x="369892" y="300860"/>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Algorithms</a:t>
            </a:r>
          </a:p>
        </p:txBody>
      </p:sp>
      <p:sp>
        <p:nvSpPr>
          <p:cNvPr id="4" name="TextBox 3">
            <a:extLst>
              <a:ext uri="{FF2B5EF4-FFF2-40B4-BE49-F238E27FC236}">
                <a16:creationId xmlns:a16="http://schemas.microsoft.com/office/drawing/2014/main" id="{5EA3AD48-F47A-03EC-8ED1-F2220C3FD731}"/>
              </a:ext>
            </a:extLst>
          </p:cNvPr>
          <p:cNvSpPr txBox="1"/>
          <p:nvPr/>
        </p:nvSpPr>
        <p:spPr>
          <a:xfrm>
            <a:off x="805343" y="1159102"/>
            <a:ext cx="8028264" cy="5324535"/>
          </a:xfrm>
          <a:prstGeom prst="rect">
            <a:avLst/>
          </a:prstGeom>
          <a:noFill/>
        </p:spPr>
        <p:txBody>
          <a:bodyPr wrap="square">
            <a:spAutoFit/>
          </a:bodyPr>
          <a:lstStyle/>
          <a:p>
            <a:pPr algn="just"/>
            <a:r>
              <a:rPr lang="en-US" sz="1700" b="1" dirty="0">
                <a:latin typeface="Times New Roman" panose="02020603050405020304" pitchFamily="18" charset="0"/>
                <a:cs typeface="Times New Roman" panose="02020603050405020304" pitchFamily="18" charset="0"/>
              </a:rPr>
              <a:t>Clustering Algorithm for Performance-Based Grouping: K-Medoids Clustering</a:t>
            </a:r>
          </a:p>
          <a:p>
            <a:pPr algn="just"/>
            <a:br>
              <a:rPr lang="en-US" sz="1700" dirty="0">
                <a:latin typeface="Times New Roman" panose="02020603050405020304" pitchFamily="18" charset="0"/>
                <a:cs typeface="Times New Roman" panose="02020603050405020304" pitchFamily="18" charset="0"/>
              </a:rPr>
            </a:br>
            <a:r>
              <a:rPr lang="en-US" sz="1700" b="1" dirty="0">
                <a:latin typeface="Times New Roman" panose="02020603050405020304" pitchFamily="18" charset="0"/>
                <a:cs typeface="Times New Roman" panose="02020603050405020304" pitchFamily="18" charset="0"/>
              </a:rPr>
              <a:t>Step 1.</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Data Collection</a:t>
            </a:r>
            <a:r>
              <a:rPr lang="en-US" sz="1700" dirty="0">
                <a:latin typeface="Times New Roman" panose="02020603050405020304" pitchFamily="18" charset="0"/>
                <a:cs typeface="Times New Roman" panose="02020603050405020304" pitchFamily="18" charset="0"/>
              </a:rPr>
              <a:t>: </a:t>
            </a:r>
          </a:p>
          <a:p>
            <a:pPr lvl="1" algn="just"/>
            <a:r>
              <a:rPr lang="en-US" sz="1700" dirty="0">
                <a:latin typeface="Times New Roman" panose="02020603050405020304" pitchFamily="18" charset="0"/>
                <a:cs typeface="Times New Roman" panose="02020603050405020304" pitchFamily="18" charset="0"/>
              </a:rPr>
              <a:t>Collect data on students' performance metrics, including test scores, attendance, and feedback.</a:t>
            </a:r>
          </a:p>
          <a:p>
            <a:pPr algn="just"/>
            <a:r>
              <a:rPr lang="en-US" sz="1700" b="1" dirty="0">
                <a:latin typeface="Times New Roman" panose="02020603050405020304" pitchFamily="18" charset="0"/>
                <a:cs typeface="Times New Roman" panose="02020603050405020304" pitchFamily="18" charset="0"/>
              </a:rPr>
              <a:t>Step 2. Preprocessing</a:t>
            </a:r>
            <a:r>
              <a:rPr lang="en-US" sz="1700" dirty="0">
                <a:latin typeface="Times New Roman" panose="02020603050405020304" pitchFamily="18" charset="0"/>
                <a:cs typeface="Times New Roman" panose="02020603050405020304" pitchFamily="18" charset="0"/>
              </a:rPr>
              <a:t>: </a:t>
            </a:r>
          </a:p>
          <a:p>
            <a:pPr lvl="1" algn="just"/>
            <a:r>
              <a:rPr lang="en-US" sz="1700" dirty="0">
                <a:latin typeface="Times New Roman" panose="02020603050405020304" pitchFamily="18" charset="0"/>
                <a:cs typeface="Times New Roman" panose="02020603050405020304" pitchFamily="18" charset="0"/>
              </a:rPr>
              <a:t>Normalize the data &amp; handle any missing or outlier values.</a:t>
            </a:r>
          </a:p>
          <a:p>
            <a:pPr algn="just"/>
            <a:r>
              <a:rPr lang="en-US" sz="1700" b="1" dirty="0">
                <a:latin typeface="Times New Roman" panose="02020603050405020304" pitchFamily="18" charset="0"/>
                <a:cs typeface="Times New Roman" panose="02020603050405020304" pitchFamily="18" charset="0"/>
              </a:rPr>
              <a:t>Step 3. Initialization</a:t>
            </a:r>
            <a:r>
              <a:rPr lang="en-US" sz="1700" dirty="0">
                <a:latin typeface="Times New Roman" panose="02020603050405020304" pitchFamily="18" charset="0"/>
                <a:cs typeface="Times New Roman" panose="02020603050405020304" pitchFamily="18" charset="0"/>
              </a:rPr>
              <a:t>: </a:t>
            </a:r>
          </a:p>
          <a:p>
            <a:pPr lvl="1" algn="just"/>
            <a:r>
              <a:rPr lang="en-US" sz="1700" dirty="0">
                <a:latin typeface="Times New Roman" panose="02020603050405020304" pitchFamily="18" charset="0"/>
                <a:cs typeface="Times New Roman" panose="02020603050405020304" pitchFamily="18" charset="0"/>
              </a:rPr>
              <a:t>Randomly select a set of students as the initial medoids.</a:t>
            </a:r>
          </a:p>
          <a:p>
            <a:pPr algn="just"/>
            <a:r>
              <a:rPr lang="en-US" sz="1700" b="1" dirty="0">
                <a:latin typeface="Times New Roman" panose="02020603050405020304" pitchFamily="18" charset="0"/>
                <a:cs typeface="Times New Roman" panose="02020603050405020304" pitchFamily="18" charset="0"/>
              </a:rPr>
              <a:t>Step 4. Assignment</a:t>
            </a:r>
            <a:r>
              <a:rPr lang="en-US" sz="1700" dirty="0">
                <a:latin typeface="Times New Roman" panose="02020603050405020304" pitchFamily="18" charset="0"/>
                <a:cs typeface="Times New Roman" panose="02020603050405020304" pitchFamily="18" charset="0"/>
              </a:rPr>
              <a:t>:</a:t>
            </a:r>
          </a:p>
          <a:p>
            <a:pPr lvl="1" algn="just"/>
            <a:r>
              <a:rPr lang="en-US" sz="1700" dirty="0">
                <a:latin typeface="Times New Roman" panose="02020603050405020304" pitchFamily="18" charset="0"/>
                <a:cs typeface="Times New Roman" panose="02020603050405020304" pitchFamily="18" charset="0"/>
              </a:rPr>
              <a:t>Assign each student to the nearest medoid based on a distance metric.</a:t>
            </a:r>
          </a:p>
          <a:p>
            <a:pPr algn="just"/>
            <a:r>
              <a:rPr lang="en-US" sz="1700" b="1" dirty="0">
                <a:latin typeface="Times New Roman" panose="02020603050405020304" pitchFamily="18" charset="0"/>
                <a:cs typeface="Times New Roman" panose="02020603050405020304" pitchFamily="18" charset="0"/>
              </a:rPr>
              <a:t>Step 5. Update</a:t>
            </a:r>
            <a:r>
              <a:rPr lang="en-US" sz="1700" dirty="0">
                <a:latin typeface="Times New Roman" panose="02020603050405020304" pitchFamily="18" charset="0"/>
                <a:cs typeface="Times New Roman" panose="02020603050405020304" pitchFamily="18" charset="0"/>
              </a:rPr>
              <a:t>: </a:t>
            </a:r>
          </a:p>
          <a:p>
            <a:pPr lvl="1" algn="just"/>
            <a:r>
              <a:rPr lang="en-US" sz="1700" dirty="0">
                <a:latin typeface="Times New Roman" panose="02020603050405020304" pitchFamily="18" charset="0"/>
                <a:cs typeface="Times New Roman" panose="02020603050405020304" pitchFamily="18" charset="0"/>
              </a:rPr>
              <a:t>Recalculate the medoids &amp; Update the cluster assignments based on the new medoids.</a:t>
            </a:r>
          </a:p>
          <a:p>
            <a:pPr algn="just"/>
            <a:r>
              <a:rPr lang="en-US" sz="1700" b="1" dirty="0">
                <a:latin typeface="Times New Roman" panose="02020603050405020304" pitchFamily="18" charset="0"/>
                <a:cs typeface="Times New Roman" panose="02020603050405020304" pitchFamily="18" charset="0"/>
              </a:rPr>
              <a:t>Step 6.</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Iteration</a:t>
            </a:r>
            <a:r>
              <a:rPr lang="en-US" sz="1700" dirty="0">
                <a:latin typeface="Times New Roman" panose="02020603050405020304" pitchFamily="18" charset="0"/>
                <a:cs typeface="Times New Roman" panose="02020603050405020304" pitchFamily="18" charset="0"/>
              </a:rPr>
              <a:t>: </a:t>
            </a:r>
          </a:p>
          <a:p>
            <a:pPr lvl="1" algn="just"/>
            <a:r>
              <a:rPr lang="en-US" sz="1700" dirty="0">
                <a:latin typeface="Times New Roman" panose="02020603050405020304" pitchFamily="18" charset="0"/>
                <a:cs typeface="Times New Roman" panose="02020603050405020304" pitchFamily="18" charset="0"/>
              </a:rPr>
              <a:t>Repeat the assignment and update steps until medoids no longer change or a convergence criterion is met.</a:t>
            </a:r>
          </a:p>
          <a:p>
            <a:pPr algn="just"/>
            <a:r>
              <a:rPr lang="en-US" sz="1700" b="1" dirty="0">
                <a:latin typeface="Times New Roman" panose="02020603050405020304" pitchFamily="18" charset="0"/>
                <a:cs typeface="Times New Roman" panose="02020603050405020304" pitchFamily="18" charset="0"/>
              </a:rPr>
              <a:t>Step 7. Evaluation</a:t>
            </a:r>
            <a:r>
              <a:rPr lang="en-US" sz="1700" dirty="0">
                <a:latin typeface="Times New Roman" panose="02020603050405020304" pitchFamily="18" charset="0"/>
                <a:cs typeface="Times New Roman" panose="02020603050405020304" pitchFamily="18" charset="0"/>
              </a:rPr>
              <a:t>: </a:t>
            </a:r>
          </a:p>
          <a:p>
            <a:pPr lvl="1" algn="just"/>
            <a:r>
              <a:rPr lang="en-US" sz="1700" kern="1200" dirty="0">
                <a:solidFill>
                  <a:srgbClr val="000000"/>
                </a:solidFill>
                <a:effectLst/>
                <a:latin typeface="Times New Roman" panose="02020603050405020304" pitchFamily="18" charset="0"/>
                <a:ea typeface="+mn-ea"/>
                <a:cs typeface="Times New Roman" panose="02020603050405020304" pitchFamily="18" charset="0"/>
              </a:rPr>
              <a:t>Analyze the clusters to ensure they represent meaningful groupings of students based on performance.</a:t>
            </a:r>
            <a:endParaRPr lang="en-IN" sz="1700" dirty="0">
              <a:effectLst/>
            </a:endParaRPr>
          </a:p>
        </p:txBody>
      </p:sp>
      <p:pic>
        <p:nvPicPr>
          <p:cNvPr id="6" name="Picture 5">
            <a:extLst>
              <a:ext uri="{FF2B5EF4-FFF2-40B4-BE49-F238E27FC236}">
                <a16:creationId xmlns:a16="http://schemas.microsoft.com/office/drawing/2014/main" id="{AD04A262-909E-164C-3E2A-E31EC52395A6}"/>
              </a:ext>
            </a:extLst>
          </p:cNvPr>
          <p:cNvPicPr>
            <a:picLocks noChangeAspect="1"/>
          </p:cNvPicPr>
          <p:nvPr/>
        </p:nvPicPr>
        <p:blipFill>
          <a:blip r:embed="rId3"/>
          <a:stretch>
            <a:fillRect/>
          </a:stretch>
        </p:blipFill>
        <p:spPr>
          <a:xfrm>
            <a:off x="9498965" y="947191"/>
            <a:ext cx="1952009" cy="5261276"/>
          </a:xfrm>
          <a:prstGeom prst="rect">
            <a:avLst/>
          </a:prstGeom>
        </p:spPr>
      </p:pic>
    </p:spTree>
    <p:extLst>
      <p:ext uri="{BB962C8B-B14F-4D97-AF65-F5344CB8AC3E}">
        <p14:creationId xmlns:p14="http://schemas.microsoft.com/office/powerpoint/2010/main" val="130909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fade">
                                      <p:cBhvr>
                                        <p:cTn id="39" dur="500"/>
                                        <p:tgtEl>
                                          <p:spTgt spid="4">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fade">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fade">
                                      <p:cBhvr>
                                        <p:cTn id="47" dur="500"/>
                                        <p:tgtEl>
                                          <p:spTgt spid="4">
                                            <p:txEl>
                                              <p:pRg st="11" end="1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2" end="12"/>
                                            </p:txEl>
                                          </p:spTgt>
                                        </p:tgtEl>
                                        <p:attrNameLst>
                                          <p:attrName>style.visibility</p:attrName>
                                        </p:attrNameLst>
                                      </p:cBhvr>
                                      <p:to>
                                        <p:strVal val="visible"/>
                                      </p:to>
                                    </p:set>
                                    <p:animEffect transition="in" filter="fade">
                                      <p:cBhvr>
                                        <p:cTn id="50" dur="500"/>
                                        <p:tgtEl>
                                          <p:spTgt spid="4">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animEffect transition="in" filter="fade">
                                      <p:cBhvr>
                                        <p:cTn id="55" dur="500"/>
                                        <p:tgtEl>
                                          <p:spTgt spid="4">
                                            <p:txEl>
                                              <p:pRg st="13" end="1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14" end="14"/>
                                            </p:txEl>
                                          </p:spTgt>
                                        </p:tgtEl>
                                        <p:attrNameLst>
                                          <p:attrName>style.visibility</p:attrName>
                                        </p:attrNameLst>
                                      </p:cBhvr>
                                      <p:to>
                                        <p:strVal val="visible"/>
                                      </p:to>
                                    </p:set>
                                    <p:animEffect transition="in" filter="fade">
                                      <p:cBhvr>
                                        <p:cTn id="58"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65449-AE43-D7AC-A062-39AB771D202A}"/>
              </a:ext>
            </a:extLst>
          </p:cNvPr>
          <p:cNvSpPr txBox="1"/>
          <p:nvPr/>
        </p:nvSpPr>
        <p:spPr>
          <a:xfrm>
            <a:off x="369892" y="328828"/>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Data/Data Structure</a:t>
            </a:r>
          </a:p>
        </p:txBody>
      </p:sp>
      <p:sp>
        <p:nvSpPr>
          <p:cNvPr id="4" name="TextBox 3">
            <a:extLst>
              <a:ext uri="{FF2B5EF4-FFF2-40B4-BE49-F238E27FC236}">
                <a16:creationId xmlns:a16="http://schemas.microsoft.com/office/drawing/2014/main" id="{7362220F-77D0-865C-9534-A2EB188B7967}"/>
              </a:ext>
            </a:extLst>
          </p:cNvPr>
          <p:cNvSpPr txBox="1"/>
          <p:nvPr/>
        </p:nvSpPr>
        <p:spPr>
          <a:xfrm>
            <a:off x="1079984" y="1331436"/>
            <a:ext cx="9944101" cy="4801314"/>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Student Data:</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Academic History: Includes GPA, course grades, and completed courses.</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Personal Preferences: Students' interests and career goals.</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Demographic Information: Basic details like age and major.</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Performance Data:</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Scores: Scores from exams and assignments. </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Attendance Records: Percentage of attendance for each course. </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Feedback: Notes from teachers on student performance.</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Specialization Data:</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Specializations Offered: List of available specializations and their requirements.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Grouping Data:</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 Metrics: Criteria for grouping students based on their performance.</a:t>
            </a:r>
          </a:p>
          <a:p>
            <a:pPr algn="just"/>
            <a:r>
              <a:rPr lang="en-US" dirty="0">
                <a:latin typeface="Times New Roman" panose="02020603050405020304" pitchFamily="18" charset="0"/>
                <a:cs typeface="Times New Roman" panose="02020603050405020304" pitchFamily="18" charset="0"/>
              </a:rPr>
              <a:t>Tentative Data Structure:</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Student Data: </a:t>
            </a:r>
            <a:r>
              <a:rPr lang="en-US" dirty="0" err="1">
                <a:latin typeface="Times New Roman" panose="02020603050405020304" pitchFamily="18" charset="0"/>
                <a:cs typeface="Times New Roman" panose="02020603050405020304" pitchFamily="18" charset="0"/>
              </a:rPr>
              <a:t>student_id</a:t>
            </a:r>
            <a:r>
              <a:rPr lang="en-US" dirty="0">
                <a:latin typeface="Times New Roman" panose="02020603050405020304" pitchFamily="18" charset="0"/>
                <a:cs typeface="Times New Roman" panose="02020603050405020304" pitchFamily="18" charset="0"/>
              </a:rPr>
              <a:t>, name, </a:t>
            </a:r>
            <a:r>
              <a:rPr lang="en-US" dirty="0" err="1">
                <a:latin typeface="Times New Roman" panose="02020603050405020304" pitchFamily="18" charset="0"/>
                <a:cs typeface="Times New Roman" panose="02020603050405020304" pitchFamily="18" charset="0"/>
              </a:rPr>
              <a:t>gpa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course_grades</a:t>
            </a:r>
            <a:r>
              <a:rPr lang="en-US" dirty="0">
                <a:latin typeface="Times New Roman" panose="02020603050405020304" pitchFamily="18" charset="0"/>
                <a:cs typeface="Times New Roman" panose="02020603050405020304" pitchFamily="18" charset="0"/>
              </a:rPr>
              <a:t>, preferences, demographics</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Performance Data: </a:t>
            </a:r>
            <a:r>
              <a:rPr lang="en-US" dirty="0" err="1">
                <a:latin typeface="Times New Roman" panose="02020603050405020304" pitchFamily="18" charset="0"/>
                <a:cs typeface="Times New Roman" panose="02020603050405020304" pitchFamily="18" charset="0"/>
              </a:rPr>
              <a:t>student_id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test_scores</a:t>
            </a:r>
            <a:r>
              <a:rPr lang="en-US" dirty="0">
                <a:latin typeface="Times New Roman" panose="02020603050405020304" pitchFamily="18" charset="0"/>
                <a:cs typeface="Times New Roman" panose="02020603050405020304" pitchFamily="18" charset="0"/>
              </a:rPr>
              <a:t>, attendance, feedback</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Specialization Data: </a:t>
            </a:r>
            <a:r>
              <a:rPr lang="en-US" dirty="0" err="1">
                <a:latin typeface="Times New Roman" panose="02020603050405020304" pitchFamily="18" charset="0"/>
                <a:cs typeface="Times New Roman" panose="02020603050405020304" pitchFamily="18" charset="0"/>
              </a:rPr>
              <a:t>specialization_name</a:t>
            </a:r>
            <a:r>
              <a:rPr lang="en-US" dirty="0">
                <a:latin typeface="Times New Roman" panose="02020603050405020304" pitchFamily="18" charset="0"/>
                <a:cs typeface="Times New Roman" panose="02020603050405020304" pitchFamily="18" charset="0"/>
              </a:rPr>
              <a:t>, description, requirements</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Grouping Data: </a:t>
            </a:r>
            <a:r>
              <a:rPr lang="en-US" dirty="0" err="1">
                <a:latin typeface="Times New Roman" panose="02020603050405020304" pitchFamily="18" charset="0"/>
                <a:cs typeface="Times New Roman" panose="02020603050405020304" pitchFamily="18" charset="0"/>
              </a:rPr>
              <a:t>group_id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student_ids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performance_metrics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34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4"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5" end="1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32141" y="320432"/>
            <a:ext cx="11527717"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SWOT Analysis</a:t>
            </a:r>
          </a:p>
        </p:txBody>
      </p:sp>
      <p:sp>
        <p:nvSpPr>
          <p:cNvPr id="5" name="Rectangle 3">
            <a:extLst>
              <a:ext uri="{FF2B5EF4-FFF2-40B4-BE49-F238E27FC236}">
                <a16:creationId xmlns:a16="http://schemas.microsoft.com/office/drawing/2014/main" id="{30065EB4-3169-EF08-D034-51DF7360DE58}"/>
              </a:ext>
            </a:extLst>
          </p:cNvPr>
          <p:cNvSpPr>
            <a:spLocks noChangeArrowheads="1"/>
          </p:cNvSpPr>
          <p:nvPr/>
        </p:nvSpPr>
        <p:spPr bwMode="auto">
          <a:xfrm>
            <a:off x="481263" y="19727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9" name="TextBox 28">
            <a:extLst>
              <a:ext uri="{FF2B5EF4-FFF2-40B4-BE49-F238E27FC236}">
                <a16:creationId xmlns:a16="http://schemas.microsoft.com/office/drawing/2014/main" id="{97F1C8BE-F592-2E08-5CC0-CE90E049363C}"/>
              </a:ext>
            </a:extLst>
          </p:cNvPr>
          <p:cNvSpPr txBox="1"/>
          <p:nvPr/>
        </p:nvSpPr>
        <p:spPr>
          <a:xfrm>
            <a:off x="5248" y="371238"/>
            <a:ext cx="184731" cy="646331"/>
          </a:xfrm>
          <a:prstGeom prst="rect">
            <a:avLst/>
          </a:prstGeom>
          <a:noFill/>
        </p:spPr>
        <p:txBody>
          <a:bodyPr wrap="none" rtlCol="0">
            <a:spAutoFit/>
          </a:bodyPr>
          <a:lstStyle/>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0C4CDF3D-7651-ED6D-48E4-5FF07D512C5D}"/>
              </a:ext>
            </a:extLst>
          </p:cNvPr>
          <p:cNvSpPr/>
          <p:nvPr/>
        </p:nvSpPr>
        <p:spPr>
          <a:xfrm>
            <a:off x="3113309" y="1197595"/>
            <a:ext cx="2982690" cy="258796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Strengths:</a:t>
            </a:r>
          </a:p>
          <a:p>
            <a:pPr algn="ct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Data-driven decision-making</a:t>
            </a:r>
          </a:p>
          <a:p>
            <a:pPr marL="342900" indent="-342900">
              <a:buFont typeface="+mj-lt"/>
              <a:buAutoNum type="arabicPeriod"/>
            </a:pP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Personalized learning recommendations</a:t>
            </a:r>
          </a:p>
          <a:p>
            <a:pPr algn="ctr"/>
            <a:endParaRPr lang="en-IN" dirty="0"/>
          </a:p>
        </p:txBody>
      </p:sp>
      <p:sp>
        <p:nvSpPr>
          <p:cNvPr id="6" name="Rectangle: Rounded Corners 5">
            <a:extLst>
              <a:ext uri="{FF2B5EF4-FFF2-40B4-BE49-F238E27FC236}">
                <a16:creationId xmlns:a16="http://schemas.microsoft.com/office/drawing/2014/main" id="{7191D0C1-373A-3A26-B289-A8E58DEF2ACA}"/>
              </a:ext>
            </a:extLst>
          </p:cNvPr>
          <p:cNvSpPr/>
          <p:nvPr/>
        </p:nvSpPr>
        <p:spPr>
          <a:xfrm>
            <a:off x="6095998" y="3785554"/>
            <a:ext cx="2982689" cy="2587961"/>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Threats:</a:t>
            </a:r>
          </a:p>
          <a:p>
            <a:pPr algn="ct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Privacy concerns regarding student data</a:t>
            </a:r>
          </a:p>
          <a:p>
            <a:pPr marL="342900" indent="-342900">
              <a:buFont typeface="+mj-lt"/>
              <a:buAutoNum type="arabicPeriod"/>
            </a:pP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Changing educational policies and standards</a:t>
            </a:r>
          </a:p>
          <a:p>
            <a:pPr algn="ctr"/>
            <a:endParaRPr lang="en-IN" dirty="0">
              <a:solidFill>
                <a:schemeClr val="bg1"/>
              </a:solidFill>
            </a:endParaRPr>
          </a:p>
        </p:txBody>
      </p:sp>
      <p:sp>
        <p:nvSpPr>
          <p:cNvPr id="7" name="Rectangle: Rounded Corners 6">
            <a:extLst>
              <a:ext uri="{FF2B5EF4-FFF2-40B4-BE49-F238E27FC236}">
                <a16:creationId xmlns:a16="http://schemas.microsoft.com/office/drawing/2014/main" id="{5A9FAB5F-8AD7-C101-6143-AC72819BCA42}"/>
              </a:ext>
            </a:extLst>
          </p:cNvPr>
          <p:cNvSpPr/>
          <p:nvPr/>
        </p:nvSpPr>
        <p:spPr>
          <a:xfrm>
            <a:off x="6095999" y="1197595"/>
            <a:ext cx="2982689" cy="2587959"/>
          </a:xfrm>
          <a:prstGeom prst="roundRect">
            <a:avLst/>
          </a:prstGeom>
          <a:solidFill>
            <a:srgbClr val="B86A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Opportunities:</a:t>
            </a:r>
          </a:p>
          <a:p>
            <a:pPr algn="ct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Growing demand for personalized education</a:t>
            </a:r>
          </a:p>
          <a:p>
            <a:pPr marL="342900" indent="-342900">
              <a:buFont typeface="+mj-lt"/>
              <a:buAutoNum type="arabicPeriod"/>
            </a:pP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Potential partnerships with institutions and EdTech companies</a:t>
            </a:r>
          </a:p>
        </p:txBody>
      </p:sp>
      <p:sp>
        <p:nvSpPr>
          <p:cNvPr id="8" name="Rectangle: Rounded Corners 7">
            <a:extLst>
              <a:ext uri="{FF2B5EF4-FFF2-40B4-BE49-F238E27FC236}">
                <a16:creationId xmlns:a16="http://schemas.microsoft.com/office/drawing/2014/main" id="{A319259A-C4E6-9360-3B63-DBFF4A323EA7}"/>
              </a:ext>
            </a:extLst>
          </p:cNvPr>
          <p:cNvSpPr/>
          <p:nvPr/>
        </p:nvSpPr>
        <p:spPr>
          <a:xfrm>
            <a:off x="3113310" y="3785556"/>
            <a:ext cx="2982689" cy="258796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Weaknesses:</a:t>
            </a:r>
          </a:p>
          <a:p>
            <a:pPr algn="ct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Dependence on accurate data input</a:t>
            </a:r>
          </a:p>
          <a:p>
            <a:pPr marL="342900" indent="-342900">
              <a:buFont typeface="+mj-lt"/>
              <a:buAutoNum type="arabicPeriod"/>
            </a:pP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Complex implementation across diverse systems</a:t>
            </a:r>
            <a:endParaRPr lang="en-IN" dirty="0">
              <a:solidFill>
                <a:schemeClr val="tx1"/>
              </a:solidFill>
            </a:endParaRPr>
          </a:p>
        </p:txBody>
      </p:sp>
    </p:spTree>
    <p:extLst>
      <p:ext uri="{BB962C8B-B14F-4D97-AF65-F5344CB8AC3E}">
        <p14:creationId xmlns:p14="http://schemas.microsoft.com/office/powerpoint/2010/main" val="274358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65449-AE43-D7AC-A062-39AB771D202A}"/>
              </a:ext>
            </a:extLst>
          </p:cNvPr>
          <p:cNvSpPr txBox="1"/>
          <p:nvPr/>
        </p:nvSpPr>
        <p:spPr>
          <a:xfrm>
            <a:off x="369892" y="333306"/>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Area Of Application</a:t>
            </a:r>
          </a:p>
        </p:txBody>
      </p:sp>
      <p:sp>
        <p:nvSpPr>
          <p:cNvPr id="4" name="TextBox 3">
            <a:extLst>
              <a:ext uri="{FF2B5EF4-FFF2-40B4-BE49-F238E27FC236}">
                <a16:creationId xmlns:a16="http://schemas.microsoft.com/office/drawing/2014/main" id="{602872DB-3D78-7D16-3F11-8948EAAFF06A}"/>
              </a:ext>
            </a:extLst>
          </p:cNvPr>
          <p:cNvSpPr txBox="1"/>
          <p:nvPr/>
        </p:nvSpPr>
        <p:spPr>
          <a:xfrm>
            <a:off x="703868" y="1496849"/>
            <a:ext cx="10784264" cy="286232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It addresses two primary areas:</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Specialization Guidance: </a:t>
            </a:r>
            <a:r>
              <a:rPr lang="en-US" sz="1800" dirty="0">
                <a:latin typeface="Times New Roman" panose="02020603050405020304" pitchFamily="18" charset="0"/>
                <a:cs typeface="Times New Roman" panose="02020603050405020304" pitchFamily="18" charset="0"/>
              </a:rPr>
              <a:t>The system helps students choose appropriate academic specializations based on their academic history and personal preferences. This personalized guidance aims to align students' career goals with their academic strengths, improving their chances of success in their chosen fields.</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Performance-Based Grouping: </a:t>
            </a:r>
            <a:r>
              <a:rPr lang="en-US" sz="1800" dirty="0">
                <a:latin typeface="Times New Roman" panose="02020603050405020304" pitchFamily="18" charset="0"/>
                <a:cs typeface="Times New Roman" panose="02020603050405020304" pitchFamily="18" charset="0"/>
              </a:rPr>
              <a:t>The system assists educators and administrators in grouping students according to their academic performance. By using clustering algorithms, the system enables educators to identify different performance levels and provide targeted support to students, helping them improve in weaker areas and offering advanced opportunities to high performers.</a:t>
            </a:r>
          </a:p>
        </p:txBody>
      </p:sp>
    </p:spTree>
    <p:extLst>
      <p:ext uri="{BB962C8B-B14F-4D97-AF65-F5344CB8AC3E}">
        <p14:creationId xmlns:p14="http://schemas.microsoft.com/office/powerpoint/2010/main" val="3892259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C65A8E-8931-4E3C-DDA2-EB8A384C06E6}"/>
              </a:ext>
            </a:extLst>
          </p:cNvPr>
          <p:cNvSpPr txBox="1"/>
          <p:nvPr/>
        </p:nvSpPr>
        <p:spPr>
          <a:xfrm>
            <a:off x="2191109" y="595223"/>
            <a:ext cx="7347549"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Pert Chart</a:t>
            </a:r>
          </a:p>
        </p:txBody>
      </p:sp>
      <p:pic>
        <p:nvPicPr>
          <p:cNvPr id="3" name="Picture 2">
            <a:extLst>
              <a:ext uri="{FF2B5EF4-FFF2-40B4-BE49-F238E27FC236}">
                <a16:creationId xmlns:a16="http://schemas.microsoft.com/office/drawing/2014/main" id="{EEE66B79-54F5-125B-3B70-7EA9E6041FCF}"/>
              </a:ext>
            </a:extLst>
          </p:cNvPr>
          <p:cNvPicPr>
            <a:picLocks noChangeAspect="1"/>
          </p:cNvPicPr>
          <p:nvPr/>
        </p:nvPicPr>
        <p:blipFill>
          <a:blip r:embed="rId2"/>
          <a:stretch>
            <a:fillRect/>
          </a:stretch>
        </p:blipFill>
        <p:spPr>
          <a:xfrm>
            <a:off x="1687902" y="1611280"/>
            <a:ext cx="8816196" cy="4828837"/>
          </a:xfrm>
          <a:prstGeom prst="rect">
            <a:avLst/>
          </a:prstGeom>
        </p:spPr>
      </p:pic>
    </p:spTree>
    <p:extLst>
      <p:ext uri="{BB962C8B-B14F-4D97-AF65-F5344CB8AC3E}">
        <p14:creationId xmlns:p14="http://schemas.microsoft.com/office/powerpoint/2010/main" val="3201180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53114" y="309220"/>
            <a:ext cx="11485772"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Conclusion</a:t>
            </a:r>
          </a:p>
        </p:txBody>
      </p:sp>
      <p:sp>
        <p:nvSpPr>
          <p:cNvPr id="6" name="Rectangle 2">
            <a:extLst>
              <a:ext uri="{FF2B5EF4-FFF2-40B4-BE49-F238E27FC236}">
                <a16:creationId xmlns:a16="http://schemas.microsoft.com/office/drawing/2014/main" id="{737CA1D5-3051-FBA0-7881-6CA49C16D976}"/>
              </a:ext>
            </a:extLst>
          </p:cNvPr>
          <p:cNvSpPr>
            <a:spLocks noChangeArrowheads="1"/>
          </p:cNvSpPr>
          <p:nvPr/>
        </p:nvSpPr>
        <p:spPr bwMode="auto">
          <a:xfrm>
            <a:off x="605287" y="1496685"/>
            <a:ext cx="1098142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project introduces a system that helps students gain better insight into their specializations and recommends which specialization to choose based on their performance and preferences.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also assists educators by grouping students based on their academic performance, allowing for more focused and efficient teaching.</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approach enables a more personalized learning experience for each student, helping them learn faster and more effectively.</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contributes to creating a more responsive, efficient, and student-centered educational environment, leading to improved learning outcomes and better student management. </a:t>
            </a:r>
          </a:p>
        </p:txBody>
      </p:sp>
    </p:spTree>
    <p:extLst>
      <p:ext uri="{BB962C8B-B14F-4D97-AF65-F5344CB8AC3E}">
        <p14:creationId xmlns:p14="http://schemas.microsoft.com/office/powerpoint/2010/main" val="1359081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36336" y="300288"/>
            <a:ext cx="11519328"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5CB3D4FC-700F-5D9F-C10F-243A301CF0E8}"/>
              </a:ext>
            </a:extLst>
          </p:cNvPr>
          <p:cNvSpPr txBox="1"/>
          <p:nvPr/>
        </p:nvSpPr>
        <p:spPr>
          <a:xfrm>
            <a:off x="492550" y="1679401"/>
            <a:ext cx="11206900" cy="3970318"/>
          </a:xfrm>
          <a:prstGeom prst="rect">
            <a:avLst/>
          </a:prstGeom>
          <a:noFill/>
        </p:spPr>
        <p:txBody>
          <a:bodyPr wrap="square" rtlCol="0">
            <a:spAutoFit/>
          </a:bodyPr>
          <a:lstStyle/>
          <a:p>
            <a:pPr algn="just"/>
            <a:r>
              <a:rPr lang="en-US" dirty="0">
                <a:solidFill>
                  <a:srgbClr val="222222"/>
                </a:solidFill>
                <a:highlight>
                  <a:srgbClr val="FFFFFF"/>
                </a:highlight>
                <a:latin typeface="Arial" panose="020B0604020202020204" pitchFamily="34" charset="0"/>
              </a:rPr>
              <a:t>[1] </a:t>
            </a:r>
            <a:r>
              <a:rPr lang="en-US" b="0" i="0" dirty="0">
                <a:solidFill>
                  <a:srgbClr val="222222"/>
                </a:solidFill>
                <a:effectLst/>
                <a:highlight>
                  <a:srgbClr val="FFFFFF"/>
                </a:highlight>
                <a:latin typeface="Arial" panose="020B0604020202020204" pitchFamily="34" charset="0"/>
              </a:rPr>
              <a:t>Singh, Samrat, and Vikesh Kumar. "Performance analysis of engineering students for recruitment using classification data mining techniques." </a:t>
            </a:r>
            <a:r>
              <a:rPr lang="en-US" b="0" i="1" dirty="0">
                <a:solidFill>
                  <a:srgbClr val="222222"/>
                </a:solidFill>
                <a:effectLst/>
                <a:highlight>
                  <a:srgbClr val="FFFFFF"/>
                </a:highlight>
                <a:latin typeface="Arial" panose="020B0604020202020204" pitchFamily="34" charset="0"/>
              </a:rPr>
              <a:t>International Journal of Science, Engineering and Computer Technology</a:t>
            </a:r>
            <a:r>
              <a:rPr lang="en-US" b="0" i="0" dirty="0">
                <a:solidFill>
                  <a:srgbClr val="222222"/>
                </a:solidFill>
                <a:effectLst/>
                <a:highlight>
                  <a:srgbClr val="FFFFFF"/>
                </a:highlight>
                <a:latin typeface="Arial" panose="020B0604020202020204" pitchFamily="34" charset="0"/>
              </a:rPr>
              <a:t> 3, no. 2 (2013): 31. </a:t>
            </a:r>
          </a:p>
          <a:p>
            <a:pPr marL="342900" indent="-342900" algn="just">
              <a:buFont typeface="+mj-lt"/>
              <a:buAutoNum type="arabicPeriod"/>
            </a:pPr>
            <a:endParaRPr lang="en-US" dirty="0">
              <a:solidFill>
                <a:srgbClr val="222222"/>
              </a:solidFill>
              <a:highlight>
                <a:srgbClr val="FFFFFF"/>
              </a:highlight>
              <a:latin typeface="Arial" panose="020B0604020202020204" pitchFamily="34" charset="0"/>
            </a:endParaRPr>
          </a:p>
          <a:p>
            <a:pPr algn="just"/>
            <a:r>
              <a:rPr lang="en-US" b="0" i="0" dirty="0">
                <a:solidFill>
                  <a:srgbClr val="222222"/>
                </a:solidFill>
                <a:effectLst/>
                <a:highlight>
                  <a:srgbClr val="FFFFFF"/>
                </a:highlight>
                <a:latin typeface="Arial" panose="020B0604020202020204" pitchFamily="34" charset="0"/>
              </a:rPr>
              <a:t>[2]</a:t>
            </a:r>
            <a:r>
              <a:rPr lang="en-US" dirty="0">
                <a:solidFill>
                  <a:srgbClr val="222222"/>
                </a:solidFill>
                <a:highlight>
                  <a:srgbClr val="FFFFFF"/>
                </a:highlight>
                <a:latin typeface="Arial" panose="020B0604020202020204" pitchFamily="34" charset="0"/>
              </a:rPr>
              <a:t> </a:t>
            </a:r>
            <a:r>
              <a:rPr lang="en-US" b="0" i="0" dirty="0">
                <a:solidFill>
                  <a:srgbClr val="222222"/>
                </a:solidFill>
                <a:effectLst/>
                <a:highlight>
                  <a:srgbClr val="FFFFFF"/>
                </a:highlight>
                <a:latin typeface="Arial" panose="020B0604020202020204" pitchFamily="34" charset="0"/>
              </a:rPr>
              <a:t>Le Quy, Tai, Gunnar </a:t>
            </a:r>
            <a:r>
              <a:rPr lang="en-US" b="0" i="0" dirty="0" err="1">
                <a:solidFill>
                  <a:srgbClr val="222222"/>
                </a:solidFill>
                <a:effectLst/>
                <a:highlight>
                  <a:srgbClr val="FFFFFF"/>
                </a:highlight>
                <a:latin typeface="Arial" panose="020B0604020202020204" pitchFamily="34" charset="0"/>
              </a:rPr>
              <a:t>Friege</a:t>
            </a:r>
            <a:r>
              <a:rPr lang="en-US" b="0" i="0" dirty="0">
                <a:solidFill>
                  <a:srgbClr val="222222"/>
                </a:solidFill>
                <a:effectLst/>
                <a:highlight>
                  <a:srgbClr val="FFFFFF"/>
                </a:highlight>
                <a:latin typeface="Arial" panose="020B0604020202020204" pitchFamily="34" charset="0"/>
              </a:rPr>
              <a:t>, and Eirini </a:t>
            </a:r>
            <a:r>
              <a:rPr lang="en-US" b="0" i="0" dirty="0" err="1">
                <a:solidFill>
                  <a:srgbClr val="222222"/>
                </a:solidFill>
                <a:effectLst/>
                <a:highlight>
                  <a:srgbClr val="FFFFFF"/>
                </a:highlight>
                <a:latin typeface="Arial" panose="020B0604020202020204" pitchFamily="34" charset="0"/>
              </a:rPr>
              <a:t>Ntoutsi</a:t>
            </a:r>
            <a:r>
              <a:rPr lang="en-US" b="0" i="0" dirty="0">
                <a:solidFill>
                  <a:srgbClr val="222222"/>
                </a:solidFill>
                <a:effectLst/>
                <a:highlight>
                  <a:srgbClr val="FFFFFF"/>
                </a:highlight>
                <a:latin typeface="Arial" panose="020B0604020202020204" pitchFamily="34" charset="0"/>
              </a:rPr>
              <a:t>. "A review of clustering models in educational data science toward fairness-aware learning." </a:t>
            </a:r>
            <a:r>
              <a:rPr lang="en-US" b="0" i="1" dirty="0">
                <a:solidFill>
                  <a:srgbClr val="222222"/>
                </a:solidFill>
                <a:effectLst/>
                <a:highlight>
                  <a:srgbClr val="FFFFFF"/>
                </a:highlight>
                <a:latin typeface="Arial" panose="020B0604020202020204" pitchFamily="34" charset="0"/>
              </a:rPr>
              <a:t>Educational data science: Essentials, approaches, and tendencies: Proactive education based on empirical big data evidence</a:t>
            </a:r>
            <a:r>
              <a:rPr lang="en-US" b="0" i="0" dirty="0">
                <a:solidFill>
                  <a:srgbClr val="222222"/>
                </a:solidFill>
                <a:effectLst/>
                <a:highlight>
                  <a:srgbClr val="FFFFFF"/>
                </a:highlight>
                <a:latin typeface="Arial" panose="020B0604020202020204" pitchFamily="34" charset="0"/>
              </a:rPr>
              <a:t> (2023): 43-94.</a:t>
            </a:r>
          </a:p>
          <a:p>
            <a:pPr marL="342900" indent="-342900" algn="just">
              <a:buFont typeface="+mj-lt"/>
              <a:buAutoNum type="arabicPeriod"/>
            </a:pPr>
            <a:endParaRPr lang="en-US" dirty="0">
              <a:solidFill>
                <a:srgbClr val="222222"/>
              </a:solidFill>
              <a:highlight>
                <a:srgbClr val="FFFFFF"/>
              </a:highlight>
              <a:latin typeface="Arial" panose="020B0604020202020204" pitchFamily="34" charset="0"/>
            </a:endParaRPr>
          </a:p>
          <a:p>
            <a:pPr algn="just"/>
            <a:r>
              <a:rPr lang="en-US" b="0" i="0" dirty="0">
                <a:solidFill>
                  <a:srgbClr val="222222"/>
                </a:solidFill>
                <a:effectLst/>
                <a:highlight>
                  <a:srgbClr val="FFFFFF"/>
                </a:highlight>
                <a:latin typeface="Arial" panose="020B0604020202020204" pitchFamily="34" charset="0"/>
              </a:rPr>
              <a:t>[3] </a:t>
            </a:r>
            <a:r>
              <a:rPr lang="en-US" b="0" i="0" dirty="0" err="1">
                <a:solidFill>
                  <a:srgbClr val="222222"/>
                </a:solidFill>
                <a:effectLst/>
                <a:highlight>
                  <a:srgbClr val="FFFFFF"/>
                </a:highlight>
                <a:latin typeface="Arial" panose="020B0604020202020204" pitchFamily="34" charset="0"/>
              </a:rPr>
              <a:t>Bobâlcă</a:t>
            </a:r>
            <a:r>
              <a:rPr lang="en-US" b="0" i="0" dirty="0">
                <a:solidFill>
                  <a:srgbClr val="222222"/>
                </a:solidFill>
                <a:effectLst/>
                <a:highlight>
                  <a:srgbClr val="FFFFFF"/>
                </a:highlight>
                <a:latin typeface="Arial" panose="020B0604020202020204" pitchFamily="34" charset="0"/>
              </a:rPr>
              <a:t>, Claudia, </a:t>
            </a:r>
            <a:r>
              <a:rPr lang="en-US" b="0" i="0" dirty="0" err="1">
                <a:solidFill>
                  <a:srgbClr val="222222"/>
                </a:solidFill>
                <a:effectLst/>
                <a:highlight>
                  <a:srgbClr val="FFFFFF"/>
                </a:highlight>
                <a:latin typeface="Arial" panose="020B0604020202020204" pitchFamily="34" charset="0"/>
              </a:rPr>
              <a:t>Oana</a:t>
            </a:r>
            <a:r>
              <a:rPr lang="en-US" b="0" i="0" dirty="0">
                <a:solidFill>
                  <a:srgbClr val="222222"/>
                </a:solidFill>
                <a:effectLst/>
                <a:highlight>
                  <a:srgbClr val="FFFFFF"/>
                </a:highlight>
                <a:latin typeface="Arial" panose="020B0604020202020204" pitchFamily="34" charset="0"/>
              </a:rPr>
              <a:t> </a:t>
            </a:r>
            <a:r>
              <a:rPr lang="en-US" b="0" i="0" dirty="0" err="1">
                <a:solidFill>
                  <a:srgbClr val="222222"/>
                </a:solidFill>
                <a:effectLst/>
                <a:highlight>
                  <a:srgbClr val="FFFFFF"/>
                </a:highlight>
                <a:latin typeface="Arial" panose="020B0604020202020204" pitchFamily="34" charset="0"/>
              </a:rPr>
              <a:t>Ţugulea</a:t>
            </a:r>
            <a:r>
              <a:rPr lang="en-US" b="0" i="0" dirty="0">
                <a:solidFill>
                  <a:srgbClr val="222222"/>
                </a:solidFill>
                <a:effectLst/>
                <a:highlight>
                  <a:srgbClr val="FFFFFF"/>
                </a:highlight>
                <a:latin typeface="Arial" panose="020B0604020202020204" pitchFamily="34" charset="0"/>
              </a:rPr>
              <a:t>, and </a:t>
            </a:r>
            <a:r>
              <a:rPr lang="en-US" b="0" i="0" dirty="0" err="1">
                <a:solidFill>
                  <a:srgbClr val="222222"/>
                </a:solidFill>
                <a:effectLst/>
                <a:highlight>
                  <a:srgbClr val="FFFFFF"/>
                </a:highlight>
                <a:latin typeface="Arial" panose="020B0604020202020204" pitchFamily="34" charset="0"/>
              </a:rPr>
              <a:t>Cosmina</a:t>
            </a:r>
            <a:r>
              <a:rPr lang="en-US" b="0" i="0" dirty="0">
                <a:solidFill>
                  <a:srgbClr val="222222"/>
                </a:solidFill>
                <a:effectLst/>
                <a:highlight>
                  <a:srgbClr val="FFFFFF"/>
                </a:highlight>
                <a:latin typeface="Arial" panose="020B0604020202020204" pitchFamily="34" charset="0"/>
              </a:rPr>
              <a:t> </a:t>
            </a:r>
            <a:r>
              <a:rPr lang="en-US" b="0" i="0" dirty="0" err="1">
                <a:solidFill>
                  <a:srgbClr val="222222"/>
                </a:solidFill>
                <a:effectLst/>
                <a:highlight>
                  <a:srgbClr val="FFFFFF"/>
                </a:highlight>
                <a:latin typeface="Arial" panose="020B0604020202020204" pitchFamily="34" charset="0"/>
              </a:rPr>
              <a:t>Bradu</a:t>
            </a:r>
            <a:r>
              <a:rPr lang="en-US" b="0" i="0" dirty="0">
                <a:solidFill>
                  <a:srgbClr val="222222"/>
                </a:solidFill>
                <a:effectLst/>
                <a:highlight>
                  <a:srgbClr val="FFFFFF"/>
                </a:highlight>
                <a:latin typeface="Arial" panose="020B0604020202020204" pitchFamily="34" charset="0"/>
              </a:rPr>
              <a:t>. "How are the students selecting their bachelor specialization? A qualitative approach." </a:t>
            </a:r>
            <a:r>
              <a:rPr lang="en-US" b="0" i="1" dirty="0">
                <a:solidFill>
                  <a:srgbClr val="222222"/>
                </a:solidFill>
                <a:effectLst/>
                <a:highlight>
                  <a:srgbClr val="FFFFFF"/>
                </a:highlight>
                <a:latin typeface="Arial" panose="020B0604020202020204" pitchFamily="34" charset="0"/>
              </a:rPr>
              <a:t>Procedia economics and Finance</a:t>
            </a:r>
            <a:r>
              <a:rPr lang="en-US" b="0" i="0" dirty="0">
                <a:solidFill>
                  <a:srgbClr val="222222"/>
                </a:solidFill>
                <a:effectLst/>
                <a:highlight>
                  <a:srgbClr val="FFFFFF"/>
                </a:highlight>
                <a:latin typeface="Arial" panose="020B0604020202020204" pitchFamily="34" charset="0"/>
              </a:rPr>
              <a:t> 15 (2014): 894-902.</a:t>
            </a:r>
          </a:p>
          <a:p>
            <a:pPr marL="342900" indent="-342900" algn="just">
              <a:buFont typeface="+mj-lt"/>
              <a:buAutoNum type="arabicPeriod"/>
            </a:pPr>
            <a:endParaRPr lang="en-US" dirty="0">
              <a:solidFill>
                <a:srgbClr val="222222"/>
              </a:solidFill>
              <a:highlight>
                <a:srgbClr val="FFFFFF"/>
              </a:highlight>
              <a:latin typeface="Arial" panose="020B0604020202020204" pitchFamily="34" charset="0"/>
            </a:endParaRPr>
          </a:p>
          <a:p>
            <a:pPr algn="just"/>
            <a:r>
              <a:rPr lang="en-US" b="0" i="0" dirty="0">
                <a:solidFill>
                  <a:srgbClr val="222222"/>
                </a:solidFill>
                <a:effectLst/>
                <a:highlight>
                  <a:srgbClr val="FFFFFF"/>
                </a:highlight>
                <a:latin typeface="Arial" panose="020B0604020202020204" pitchFamily="34" charset="0"/>
              </a:rPr>
              <a:t>[4]</a:t>
            </a:r>
            <a:r>
              <a:rPr lang="en-US" dirty="0">
                <a:solidFill>
                  <a:srgbClr val="222222"/>
                </a:solidFill>
                <a:highlight>
                  <a:srgbClr val="FFFFFF"/>
                </a:highlight>
                <a:latin typeface="Arial" panose="020B0604020202020204" pitchFamily="34" charset="0"/>
              </a:rPr>
              <a:t> </a:t>
            </a:r>
            <a:r>
              <a:rPr lang="en-US" b="0" i="0" dirty="0">
                <a:solidFill>
                  <a:srgbClr val="222222"/>
                </a:solidFill>
                <a:effectLst/>
                <a:highlight>
                  <a:srgbClr val="FFFFFF"/>
                </a:highlight>
                <a:latin typeface="Arial" panose="020B0604020202020204" pitchFamily="34" charset="0"/>
              </a:rPr>
              <a:t>Kurniawan, Tri Basuki, and Indah </a:t>
            </a:r>
            <a:r>
              <a:rPr lang="en-US" b="0" i="0" dirty="0" err="1">
                <a:solidFill>
                  <a:srgbClr val="222222"/>
                </a:solidFill>
                <a:effectLst/>
                <a:highlight>
                  <a:srgbClr val="FFFFFF"/>
                </a:highlight>
                <a:latin typeface="Arial" panose="020B0604020202020204" pitchFamily="34" charset="0"/>
              </a:rPr>
              <a:t>Hidayanti</a:t>
            </a:r>
            <a:r>
              <a:rPr lang="en-US" b="0" i="0" dirty="0">
                <a:solidFill>
                  <a:srgbClr val="222222"/>
                </a:solidFill>
                <a:effectLst/>
                <a:highlight>
                  <a:srgbClr val="FFFFFF"/>
                </a:highlight>
                <a:latin typeface="Arial" panose="020B0604020202020204" pitchFamily="34" charset="0"/>
              </a:rPr>
              <a:t>. "Classification Algorithms to Determine Students’ Specialization in a Higher Education Institution." </a:t>
            </a:r>
            <a:r>
              <a:rPr lang="en-US" b="0" i="1" dirty="0">
                <a:solidFill>
                  <a:srgbClr val="222222"/>
                </a:solidFill>
                <a:effectLst/>
                <a:highlight>
                  <a:srgbClr val="FFFFFF"/>
                </a:highlight>
                <a:latin typeface="Arial" panose="020B0604020202020204" pitchFamily="34" charset="0"/>
              </a:rPr>
              <a:t>Journal of Data Science</a:t>
            </a:r>
            <a:r>
              <a:rPr lang="en-US" b="0" i="0" dirty="0">
                <a:solidFill>
                  <a:srgbClr val="222222"/>
                </a:solidFill>
                <a:effectLst/>
                <a:highlight>
                  <a:srgbClr val="FFFFFF"/>
                </a:highlight>
                <a:latin typeface="Arial" panose="020B0604020202020204" pitchFamily="34" charset="0"/>
              </a:rPr>
              <a:t> 2023 (2023).</a:t>
            </a:r>
          </a:p>
          <a:p>
            <a:pPr algn="just"/>
            <a:endParaRPr lang="en-IN" dirty="0"/>
          </a:p>
        </p:txBody>
      </p:sp>
    </p:spTree>
    <p:extLst>
      <p:ext uri="{BB962C8B-B14F-4D97-AF65-F5344CB8AC3E}">
        <p14:creationId xmlns:p14="http://schemas.microsoft.com/office/powerpoint/2010/main" val="3436924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latin typeface="Arial" panose="020B0604020202020204" pitchFamily="34" charset="0"/>
                <a:cs typeface="Arial" panose="020B0604020202020204" pitchFamily="34" charset="0"/>
              </a:rPr>
              <a:t>Thank You</a:t>
            </a:r>
            <a:endParaRPr lang="en-IN" sz="7200" b="1"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355559" y="372106"/>
            <a:ext cx="9480881" cy="646331"/>
          </a:xfrm>
          <a:prstGeom prst="rect">
            <a:avLst/>
          </a:prstGeom>
          <a:noFill/>
        </p:spPr>
        <p:txBody>
          <a:bodyPr wrap="square" rtlCol="0">
            <a:spAutoFit/>
          </a:bodyPr>
          <a:lstStyle/>
          <a:p>
            <a:pPr algn="ctr"/>
            <a:r>
              <a:rPr lang="en-US" sz="3600" b="1" dirty="0">
                <a:solidFill>
                  <a:srgbClr val="46B0FA"/>
                </a:solidFill>
                <a:latin typeface="Times New Roman" panose="02020603050405020304" pitchFamily="18" charset="0"/>
                <a:cs typeface="Times New Roman" panose="02020603050405020304" pitchFamily="18" charset="0"/>
              </a:rPr>
              <a:t>Content</a:t>
            </a:r>
            <a:endParaRPr lang="en-IN" sz="36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35090" y="1285643"/>
            <a:ext cx="4650377" cy="5293757"/>
          </a:xfrm>
          <a:prstGeom prst="rect">
            <a:avLst/>
          </a:prstGeom>
          <a:noFill/>
        </p:spPr>
        <p:txBody>
          <a:bodyPr wrap="square" rtlCol="0">
            <a:spAutoFit/>
          </a:bodyPr>
          <a:lstStyle/>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Abstract</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Introduction</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Literature Review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Objectives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Methodology</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Algorithms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Data/Data Structures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SWOT Analysis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Area of Application</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Conclusion</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References</a:t>
            </a:r>
          </a:p>
          <a:p>
            <a:pPr marL="342900" indent="-342900">
              <a:buFont typeface="+mj-lt"/>
              <a:buAutoNum type="arabicPeriod"/>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76778" y="1429301"/>
            <a:ext cx="11438444"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project introduces an innovative dual-purpose academic support system designed to enhance both student guidance and educational management. The system employs advanced algorithms to address two critical aspects of academic progression: </a:t>
            </a:r>
            <a:r>
              <a:rPr lang="en-US" b="1" dirty="0">
                <a:latin typeface="Times New Roman" panose="02020603050405020304" pitchFamily="18" charset="0"/>
                <a:cs typeface="Times New Roman" panose="02020603050405020304" pitchFamily="18" charset="0"/>
              </a:rPr>
              <a:t>specialization selection for students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performance-based grouping for educators</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first component utilizes a classification algorithm that analyzes students' academic history and personal preferences to suggest optimal specialization paths. This personalized approach aims to align students' interests with their academic strengths, potentially increasing their chances of success in chosen fields.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second component implements a clustering algorithm to automatically group students based on their academic performance. This feature enables educators to efficiently identify and address varying levels of student achievement, facilitating targeted support for struggling learners and advanced opportunities for high performers.</a:t>
            </a:r>
          </a:p>
          <a:p>
            <a:pPr algn="just"/>
            <a:endParaRPr lang="en-IN" b="1" dirty="0">
              <a:solidFill>
                <a:srgbClr val="46B0FA"/>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F432A34-909D-F9F1-9D5D-18BF37D05C0A}"/>
              </a:ext>
            </a:extLst>
          </p:cNvPr>
          <p:cNvSpPr txBox="1"/>
          <p:nvPr/>
        </p:nvSpPr>
        <p:spPr>
          <a:xfrm>
            <a:off x="1129717" y="352230"/>
            <a:ext cx="9932565"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15336" y="295506"/>
            <a:ext cx="11561323"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180A2BDC-748C-204B-7CD1-16420D666BB5}"/>
              </a:ext>
            </a:extLst>
          </p:cNvPr>
          <p:cNvSpPr txBox="1"/>
          <p:nvPr/>
        </p:nvSpPr>
        <p:spPr>
          <a:xfrm>
            <a:off x="425039" y="1492429"/>
            <a:ext cx="11341915" cy="3139321"/>
          </a:xfrm>
          <a:prstGeom prst="rect">
            <a:avLst/>
          </a:prstGeom>
          <a:noFill/>
        </p:spPr>
        <p:txBody>
          <a:bodyPr wrap="square">
            <a:sp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Students struggle with academic choices &amp; educators face challenges in personalized support.</a:t>
            </a:r>
          </a:p>
          <a:p>
            <a:pPr marL="342900" indent="-342900" algn="just">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Smart system for higher education guidance and monitoring.</a:t>
            </a: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Student specialization guidance and educator performance tracking.</a:t>
            </a: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Align student aspirations with academic realities.</a:t>
            </a: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Combine personalized student guidance with data-driven insights for educators.</a:t>
            </a: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Revolutionize academic planning and performance management.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96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79139" y="323517"/>
            <a:ext cx="11432558"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Literature Review</a:t>
            </a:r>
          </a:p>
        </p:txBody>
      </p:sp>
      <p:sp>
        <p:nvSpPr>
          <p:cNvPr id="3" name="TextBox 2">
            <a:extLst>
              <a:ext uri="{FF2B5EF4-FFF2-40B4-BE49-F238E27FC236}">
                <a16:creationId xmlns:a16="http://schemas.microsoft.com/office/drawing/2014/main" id="{0A7BBA82-BA62-3A2F-B2F3-6702973985B1}"/>
              </a:ext>
            </a:extLst>
          </p:cNvPr>
          <p:cNvSpPr txBox="1"/>
          <p:nvPr/>
        </p:nvSpPr>
        <p:spPr>
          <a:xfrm>
            <a:off x="533280" y="1387724"/>
            <a:ext cx="10990053" cy="4801314"/>
          </a:xfrm>
          <a:prstGeom prst="rect">
            <a:avLst/>
          </a:prstGeom>
          <a:noFill/>
        </p:spPr>
        <p:txBody>
          <a:bodyPr wrap="square" rtlCol="0">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paper </a:t>
            </a:r>
            <a:r>
              <a:rPr lang="en-US" b="1" dirty="0">
                <a:latin typeface="Times New Roman" panose="02020603050405020304" pitchFamily="18" charset="0"/>
                <a:cs typeface="Times New Roman" panose="02020603050405020304" pitchFamily="18" charset="0"/>
              </a:rPr>
              <a:t>"Performance Analysis of Engineering Students for Recruitment Using Classification Data Mining Techniques"</a:t>
            </a:r>
            <a:r>
              <a:rPr lang="en-US" dirty="0">
                <a:latin typeface="Times New Roman" panose="02020603050405020304" pitchFamily="18" charset="0"/>
                <a:cs typeface="Times New Roman" panose="02020603050405020304" pitchFamily="18" charset="0"/>
                <a:hlinkClick r:id="rId3" action="ppaction://hlinksldjump"/>
              </a:rPr>
              <a:t>[1] </a:t>
            </a:r>
            <a:r>
              <a:rPr lang="en-US" dirty="0">
                <a:latin typeface="Times New Roman" panose="02020603050405020304" pitchFamily="18" charset="0"/>
                <a:cs typeface="Times New Roman" panose="02020603050405020304" pitchFamily="18" charset="0"/>
              </a:rPr>
              <a:t>explores using classification methods like Decision Trees and Naive Bayes to analyze students’ performance for recruitment. It shows how data mining can help recruiters identify top candidates based on academic and skill data, making the hiring process more effective.</a:t>
            </a:r>
          </a:p>
          <a:p>
            <a:pPr marL="342900" indent="-342900" algn="just">
              <a:buFont typeface="+mj-lt"/>
              <a:buAutoNum type="arabicPeriod"/>
            </a:pPr>
            <a:endParaRPr lang="en-US" dirty="0">
              <a:solidFill>
                <a:srgbClr val="FF0000"/>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Quy et al.'s paper, </a:t>
            </a:r>
            <a:r>
              <a:rPr lang="en-US" b="1" dirty="0">
                <a:latin typeface="Times New Roman" panose="02020603050405020304" pitchFamily="18" charset="0"/>
                <a:cs typeface="Times New Roman" panose="02020603050405020304" pitchFamily="18" charset="0"/>
              </a:rPr>
              <a:t>“A Review of Clustering Models in Educational Data Science Toward Fairness-Aware Learning,”</a:t>
            </a:r>
            <a:r>
              <a:rPr lang="en-US" dirty="0">
                <a:latin typeface="Times New Roman" panose="02020603050405020304" pitchFamily="18" charset="0"/>
                <a:cs typeface="Times New Roman" panose="02020603050405020304" pitchFamily="18" charset="0"/>
                <a:hlinkClick r:id="rId3" action="ppaction://hlinksldjump"/>
              </a:rPr>
              <a:t>[2] </a:t>
            </a:r>
            <a:r>
              <a:rPr lang="en-US" dirty="0">
                <a:latin typeface="Times New Roman" panose="02020603050405020304" pitchFamily="18" charset="0"/>
                <a:cs typeface="Times New Roman" panose="02020603050405020304" pitchFamily="18" charset="0"/>
              </a:rPr>
              <a:t>reviews clustering algorithms in educational data science, emphasizing the need for fairness and reducing bias. The study highlights the importance of equitable educational outcomes and discusses best practices for implementing fair clustering models.</a:t>
            </a:r>
          </a:p>
          <a:p>
            <a:pPr marL="342900" indent="-342900" algn="just">
              <a:buFont typeface="+mj-lt"/>
              <a:buAutoNum type="arabicPeriod"/>
            </a:pPr>
            <a:endParaRPr lang="en-US" dirty="0">
              <a:solidFill>
                <a:srgbClr val="FF0000"/>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paper </a:t>
            </a:r>
            <a:r>
              <a:rPr lang="en-US" b="1" dirty="0">
                <a:latin typeface="Times New Roman" panose="02020603050405020304" pitchFamily="18" charset="0"/>
                <a:cs typeface="Times New Roman" panose="02020603050405020304" pitchFamily="18" charset="0"/>
              </a:rPr>
              <a:t>“How are the Students Selecting their Bachelor Specialization? A Qualitative Approach”</a:t>
            </a:r>
            <a:r>
              <a:rPr lang="en-US" dirty="0">
                <a:latin typeface="Times New Roman" panose="02020603050405020304" pitchFamily="18" charset="0"/>
                <a:cs typeface="Times New Roman" panose="02020603050405020304" pitchFamily="18" charset="0"/>
                <a:hlinkClick r:id="rId3" action="ppaction://hlinksldjump"/>
              </a:rPr>
              <a:t>[3] </a:t>
            </a:r>
            <a:r>
              <a:rPr lang="en-US" dirty="0">
                <a:latin typeface="Times New Roman" panose="02020603050405020304" pitchFamily="18" charset="0"/>
                <a:cs typeface="Times New Roman" panose="02020603050405020304" pitchFamily="18" charset="0"/>
              </a:rPr>
              <a:t>explores the factors influencing students’ specialization choices. It highlights the role of personal interests, career prospects, and advice from family and peers in shaping these decisions.</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research paper titled “</a:t>
            </a:r>
            <a:r>
              <a:rPr lang="en-US" b="1" dirty="0">
                <a:latin typeface="Times New Roman" panose="02020603050405020304" pitchFamily="18" charset="0"/>
                <a:cs typeface="Times New Roman" panose="02020603050405020304" pitchFamily="18" charset="0"/>
              </a:rPr>
              <a:t>Classification Algorithms to Determine Students’ Specialization in a Higher Education Institution”</a:t>
            </a:r>
            <a:r>
              <a:rPr lang="en-US" dirty="0">
                <a:latin typeface="Times New Roman" panose="02020603050405020304" pitchFamily="18" charset="0"/>
                <a:cs typeface="Times New Roman" panose="02020603050405020304" pitchFamily="18" charset="0"/>
                <a:hlinkClick r:id="rId3" action="ppaction://hlinksldjump"/>
              </a:rPr>
              <a:t>[4] </a:t>
            </a:r>
            <a:r>
              <a:rPr lang="en-US" dirty="0">
                <a:latin typeface="Times New Roman" panose="02020603050405020304" pitchFamily="18" charset="0"/>
                <a:cs typeface="Times New Roman" panose="02020603050405020304" pitchFamily="18" charset="0"/>
              </a:rPr>
              <a:t>aims to assist students in choosing their specialization within the IT field. The study utilizes a dataset of 3599 records with 42 attributes and applies various classification algorithms.</a:t>
            </a:r>
          </a:p>
        </p:txBody>
      </p:sp>
    </p:spTree>
    <p:extLst>
      <p:ext uri="{BB962C8B-B14F-4D97-AF65-F5344CB8AC3E}">
        <p14:creationId xmlns:p14="http://schemas.microsoft.com/office/powerpoint/2010/main" val="97480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457976" y="312921"/>
            <a:ext cx="11276046"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Problem Statement</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7368C26-43EA-393B-21F5-224FE761FA28}"/>
              </a:ext>
            </a:extLst>
          </p:cNvPr>
          <p:cNvSpPr txBox="1"/>
          <p:nvPr/>
        </p:nvSpPr>
        <p:spPr>
          <a:xfrm>
            <a:off x="876295" y="1555200"/>
            <a:ext cx="10439409" cy="2862322"/>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Higher education institutions face two interconnected challenges that significantly impact student success and educational efficiency:</a:t>
            </a: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Students often struggle to select appropriate academic specializations that align with their abilities and interests, leading to suboptimal career choices and potential academic underperformance.</a:t>
            </a: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Educators lack efficient tools to identify and address varying levels of student achievement across large and diverse student populations, hindering their ability to provide timely and targeted academic support.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These challenges lead to misaligned academic paths, inefficient resource use, and missed opportunities for personalized learning. </a:t>
            </a:r>
          </a:p>
        </p:txBody>
      </p:sp>
    </p:spTree>
    <p:extLst>
      <p:ext uri="{BB962C8B-B14F-4D97-AF65-F5344CB8AC3E}">
        <p14:creationId xmlns:p14="http://schemas.microsoft.com/office/powerpoint/2010/main" val="231400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40529" y="315257"/>
            <a:ext cx="11510939"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Objectives</a:t>
            </a:r>
          </a:p>
        </p:txBody>
      </p:sp>
      <p:sp>
        <p:nvSpPr>
          <p:cNvPr id="4" name="TextBox 3">
            <a:extLst>
              <a:ext uri="{FF2B5EF4-FFF2-40B4-BE49-F238E27FC236}">
                <a16:creationId xmlns:a16="http://schemas.microsoft.com/office/drawing/2014/main" id="{FCEB9CAC-1229-A17D-CDBA-CAAF14F7CD65}"/>
              </a:ext>
            </a:extLst>
          </p:cNvPr>
          <p:cNvSpPr txBox="1"/>
          <p:nvPr/>
        </p:nvSpPr>
        <p:spPr>
          <a:xfrm>
            <a:off x="1128074" y="1630860"/>
            <a:ext cx="9935851" cy="2723823"/>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To design and implement dual-purpose academic support system to enhance both student guidance and educational management.</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Sub Objectives:</a:t>
            </a:r>
          </a:p>
          <a:p>
            <a:pPr algn="just"/>
            <a:endParaRPr lang="en-US" sz="18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Design and implement an classification algorithm that analyzes students' academic history and preferences to provide personalized specialization recommendations.</a:t>
            </a:r>
          </a:p>
          <a:p>
            <a:pPr marL="228600" indent="-228600" algn="just">
              <a:buFont typeface="+mj-lt"/>
              <a:buAutoNum type="arabicPeriod"/>
            </a:pPr>
            <a:endParaRPr lang="en-US" sz="9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Create a clustering algorithm to automatically group students based on their academic performance, enabling targeted support and resource allocation.</a:t>
            </a:r>
          </a:p>
        </p:txBody>
      </p:sp>
    </p:spTree>
    <p:extLst>
      <p:ext uri="{BB962C8B-B14F-4D97-AF65-F5344CB8AC3E}">
        <p14:creationId xmlns:p14="http://schemas.microsoft.com/office/powerpoint/2010/main" val="161780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65449-AE43-D7AC-A062-39AB771D202A}"/>
              </a:ext>
            </a:extLst>
          </p:cNvPr>
          <p:cNvSpPr txBox="1"/>
          <p:nvPr/>
        </p:nvSpPr>
        <p:spPr>
          <a:xfrm>
            <a:off x="369892" y="336012"/>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Methodology</a:t>
            </a:r>
          </a:p>
        </p:txBody>
      </p:sp>
      <p:sp>
        <p:nvSpPr>
          <p:cNvPr id="4" name="TextBox 3">
            <a:extLst>
              <a:ext uri="{FF2B5EF4-FFF2-40B4-BE49-F238E27FC236}">
                <a16:creationId xmlns:a16="http://schemas.microsoft.com/office/drawing/2014/main" id="{E921E323-142B-93A5-1CF5-D23A1739C89B}"/>
              </a:ext>
            </a:extLst>
          </p:cNvPr>
          <p:cNvSpPr txBox="1"/>
          <p:nvPr/>
        </p:nvSpPr>
        <p:spPr>
          <a:xfrm>
            <a:off x="735317" y="1380956"/>
            <a:ext cx="10633435" cy="4801314"/>
          </a:xfrm>
          <a:prstGeom prst="rect">
            <a:avLst/>
          </a:prstGeom>
          <a:noFill/>
        </p:spPr>
        <p:txBody>
          <a:bodyPr wrap="square">
            <a:spAutoFit/>
          </a:bodyPr>
          <a:lstStyle/>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Data Collection for Classification: </a:t>
            </a:r>
            <a:r>
              <a:rPr lang="en-US" dirty="0">
                <a:latin typeface="Times New Roman" panose="02020603050405020304" pitchFamily="18" charset="0"/>
                <a:cs typeface="Times New Roman" panose="02020603050405020304" pitchFamily="18" charset="0"/>
              </a:rPr>
              <a:t>Gather comprehensive academic records and student preferences to build a robust dataset.</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MongoDB for data storage: </a:t>
            </a:r>
            <a:r>
              <a:rPr lang="en-US" dirty="0">
                <a:latin typeface="Times New Roman" panose="02020603050405020304" pitchFamily="18" charset="0"/>
                <a:cs typeface="Times New Roman" panose="02020603050405020304" pitchFamily="18" charset="0"/>
              </a:rPr>
              <a:t>Implement MongoDB as a scalable, flexible database solution for storing and managing student data.</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Implement classification Algorithm for specialization recommendation: </a:t>
            </a:r>
            <a:r>
              <a:rPr lang="en-US" dirty="0">
                <a:latin typeface="Times New Roman" panose="02020603050405020304" pitchFamily="18" charset="0"/>
                <a:cs typeface="Times New Roman" panose="02020603050405020304" pitchFamily="18" charset="0"/>
              </a:rPr>
              <a:t>Develop a model to analyze student data and suggest suitable academic specializations.</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Implement clustering Algorithm for performance-based grouping of students: </a:t>
            </a:r>
            <a:r>
              <a:rPr lang="en-US" dirty="0">
                <a:latin typeface="Times New Roman" panose="02020603050405020304" pitchFamily="18" charset="0"/>
                <a:cs typeface="Times New Roman" panose="02020603050405020304" pitchFamily="18" charset="0"/>
              </a:rPr>
              <a:t>Create an algorithm to automatically categorize students based on their academic performance metrics.</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Design menu driven user interface: </a:t>
            </a:r>
            <a:r>
              <a:rPr lang="en-US" dirty="0">
                <a:latin typeface="Times New Roman" panose="02020603050405020304" pitchFamily="18" charset="0"/>
                <a:cs typeface="Times New Roman" panose="02020603050405020304" pitchFamily="18" charset="0"/>
              </a:rPr>
              <a:t>Develop an interface that combines specialization recommendations and student grouping functionalities.</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Testing and Refinement: </a:t>
            </a:r>
            <a:r>
              <a:rPr lang="en-US" dirty="0">
                <a:latin typeface="Times New Roman" panose="02020603050405020304" pitchFamily="18" charset="0"/>
                <a:cs typeface="Times New Roman" panose="02020603050405020304" pitchFamily="18" charset="0"/>
              </a:rPr>
              <a:t>Conduct thorough testing of the system and iteratively refine algorithms and interface based on feedback and performance metrics.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17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65449-AE43-D7AC-A062-39AB771D202A}"/>
              </a:ext>
            </a:extLst>
          </p:cNvPr>
          <p:cNvSpPr txBox="1"/>
          <p:nvPr/>
        </p:nvSpPr>
        <p:spPr>
          <a:xfrm>
            <a:off x="325927" y="315841"/>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Algorithms</a:t>
            </a:r>
          </a:p>
        </p:txBody>
      </p:sp>
      <p:sp>
        <p:nvSpPr>
          <p:cNvPr id="4" name="TextBox 3">
            <a:extLst>
              <a:ext uri="{FF2B5EF4-FFF2-40B4-BE49-F238E27FC236}">
                <a16:creationId xmlns:a16="http://schemas.microsoft.com/office/drawing/2014/main" id="{C22BDC42-D9FA-58BD-6BD9-9EF5CEE2ED63}"/>
              </a:ext>
            </a:extLst>
          </p:cNvPr>
          <p:cNvSpPr txBox="1"/>
          <p:nvPr/>
        </p:nvSpPr>
        <p:spPr>
          <a:xfrm>
            <a:off x="967726" y="1321548"/>
            <a:ext cx="7399034" cy="4801314"/>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Classification Algorithm for Specialization Recommendations: Decision Tree Classification</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1. Data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Collection</a:t>
            </a:r>
            <a:r>
              <a:rPr lang="en-US"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Gather data on students' academic history, personal preferences, and specialization requirements.</a:t>
            </a:r>
          </a:p>
          <a:p>
            <a:pPr algn="just"/>
            <a:r>
              <a:rPr lang="en-US" b="1" dirty="0">
                <a:latin typeface="Times New Roman" panose="02020603050405020304" pitchFamily="18" charset="0"/>
                <a:cs typeface="Times New Roman" panose="02020603050405020304" pitchFamily="18" charset="0"/>
              </a:rPr>
              <a:t>Step 2. Preprocessing</a:t>
            </a:r>
            <a:r>
              <a:rPr lang="en-US"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Clean the data to handle missing values and normalize numerical features. </a:t>
            </a:r>
          </a:p>
          <a:p>
            <a:pPr algn="just"/>
            <a:r>
              <a:rPr lang="en-US" b="1" dirty="0">
                <a:latin typeface="Times New Roman" panose="02020603050405020304" pitchFamily="18" charset="0"/>
                <a:cs typeface="Times New Roman" panose="02020603050405020304" pitchFamily="18" charset="0"/>
              </a:rPr>
              <a:t>Step 3. Training</a:t>
            </a:r>
            <a:r>
              <a:rPr lang="en-US"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Use a decision tree algorithm to create a model that predicts the best specialization based on students' academic history and preferences. </a:t>
            </a:r>
          </a:p>
          <a:p>
            <a:pPr algn="just"/>
            <a:r>
              <a:rPr lang="en-US" b="1" dirty="0">
                <a:latin typeface="Times New Roman" panose="02020603050405020304" pitchFamily="18" charset="0"/>
                <a:cs typeface="Times New Roman" panose="02020603050405020304" pitchFamily="18" charset="0"/>
              </a:rPr>
              <a:t>Step 4. Prediction</a:t>
            </a:r>
            <a:r>
              <a:rPr lang="en-US"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By using the student’s input, the model traverses the decision tree to classify the student into the most suitable specialization.</a:t>
            </a:r>
          </a:p>
          <a:p>
            <a:pPr algn="just"/>
            <a:r>
              <a:rPr lang="en-US" b="1" dirty="0">
                <a:latin typeface="Times New Roman" panose="02020603050405020304" pitchFamily="18" charset="0"/>
                <a:cs typeface="Times New Roman" panose="02020603050405020304" pitchFamily="18" charset="0"/>
              </a:rPr>
              <a:t>Step 5. Evaluation</a:t>
            </a:r>
            <a:r>
              <a:rPr lang="en-US"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Analyze the model’s accuracy on various kind of students’ data.</a:t>
            </a:r>
          </a:p>
        </p:txBody>
      </p:sp>
      <p:pic>
        <p:nvPicPr>
          <p:cNvPr id="8" name="Picture 7">
            <a:extLst>
              <a:ext uri="{FF2B5EF4-FFF2-40B4-BE49-F238E27FC236}">
                <a16:creationId xmlns:a16="http://schemas.microsoft.com/office/drawing/2014/main" id="{21F4DC8D-8608-B808-B691-1637667CBD9F}"/>
              </a:ext>
            </a:extLst>
          </p:cNvPr>
          <p:cNvPicPr>
            <a:picLocks noChangeAspect="1"/>
          </p:cNvPicPr>
          <p:nvPr/>
        </p:nvPicPr>
        <p:blipFill>
          <a:blip r:embed="rId3"/>
          <a:stretch>
            <a:fillRect/>
          </a:stretch>
        </p:blipFill>
        <p:spPr>
          <a:xfrm>
            <a:off x="8915661" y="1233182"/>
            <a:ext cx="2227362" cy="4924310"/>
          </a:xfrm>
          <a:prstGeom prst="rect">
            <a:avLst/>
          </a:prstGeom>
        </p:spPr>
      </p:pic>
    </p:spTree>
    <p:extLst>
      <p:ext uri="{BB962C8B-B14F-4D97-AF65-F5344CB8AC3E}">
        <p14:creationId xmlns:p14="http://schemas.microsoft.com/office/powerpoint/2010/main" val="129167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fade">
                                      <p:cBhvr>
                                        <p:cTn id="18" dur="500"/>
                                        <p:tgtEl>
                                          <p:spTgt spid="4">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fade">
                                      <p:cBhvr>
                                        <p:cTn id="23" dur="500"/>
                                        <p:tgtEl>
                                          <p:spTgt spid="4">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500"/>
                                        <p:tgtEl>
                                          <p:spTgt spid="4">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fade">
                                      <p:cBhvr>
                                        <p:cTn id="39" dur="500"/>
                                        <p:tgtEl>
                                          <p:spTgt spid="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fade">
                                      <p:cBhvr>
                                        <p:cTn id="4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15150</TotalTime>
  <Words>2546</Words>
  <Application>Microsoft Office PowerPoint</Application>
  <PresentationFormat>Widescreen</PresentationFormat>
  <Paragraphs>249</Paragraphs>
  <Slides>17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Dhuruv Kumar</cp:lastModifiedBy>
  <cp:revision>614</cp:revision>
  <dcterms:created xsi:type="dcterms:W3CDTF">2021-05-06T09:42:21Z</dcterms:created>
  <dcterms:modified xsi:type="dcterms:W3CDTF">2024-09-03T19:01:46Z</dcterms:modified>
</cp:coreProperties>
</file>