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10972800"/>
  <p:notesSz cx="109728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2" d="100"/>
          <a:sy n="52" d="100"/>
        </p:scale>
        <p:origin x="144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7486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F6F4F4"/>
          </a:solidFill>
          <a:ln/>
        </p:spPr>
      </p:sp>
      <p:sp>
        <p:nvSpPr>
          <p:cNvPr id="3" name="Shape 1"/>
          <p:cNvSpPr/>
          <p:nvPr/>
        </p:nvSpPr>
        <p:spPr>
          <a:xfrm>
            <a:off x="0" y="0"/>
            <a:ext cx="14630400" cy="109728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F6F4F4"/>
          </a:solidFill>
          <a:ln/>
        </p:spPr>
      </p:sp>
      <p:sp>
        <p:nvSpPr>
          <p:cNvPr id="3" name="Shape 1"/>
          <p:cNvSpPr/>
          <p:nvPr/>
        </p:nvSpPr>
        <p:spPr>
          <a:xfrm>
            <a:off x="0" y="0"/>
            <a:ext cx="14630400" cy="109728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F6F4F4"/>
          </a:solidFill>
          <a:ln/>
        </p:spPr>
      </p:sp>
      <p:sp>
        <p:nvSpPr>
          <p:cNvPr id="3" name="Shape 1"/>
          <p:cNvSpPr/>
          <p:nvPr/>
        </p:nvSpPr>
        <p:spPr>
          <a:xfrm>
            <a:off x="0" y="0"/>
            <a:ext cx="14630400" cy="109728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F6F4F4"/>
          </a:solidFill>
          <a:ln/>
        </p:spPr>
      </p:sp>
      <p:sp>
        <p:nvSpPr>
          <p:cNvPr id="3" name="Shape 1"/>
          <p:cNvSpPr/>
          <p:nvPr/>
        </p:nvSpPr>
        <p:spPr>
          <a:xfrm>
            <a:off x="0" y="0"/>
            <a:ext cx="14630400" cy="109728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F6F4F4"/>
          </a:solidFill>
          <a:ln/>
        </p:spPr>
      </p:sp>
      <p:sp>
        <p:nvSpPr>
          <p:cNvPr id="3" name="Shape 1"/>
          <p:cNvSpPr/>
          <p:nvPr/>
        </p:nvSpPr>
        <p:spPr>
          <a:xfrm>
            <a:off x="0" y="0"/>
            <a:ext cx="14630400" cy="109728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F6F4F4"/>
          </a:solidFill>
          <a:ln/>
        </p:spPr>
      </p:sp>
      <p:sp>
        <p:nvSpPr>
          <p:cNvPr id="3" name="Shape 1"/>
          <p:cNvSpPr/>
          <p:nvPr/>
        </p:nvSpPr>
        <p:spPr>
          <a:xfrm>
            <a:off x="0" y="0"/>
            <a:ext cx="14630400" cy="109728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F6F4F4"/>
          </a:solidFill>
          <a:ln/>
        </p:spPr>
      </p:sp>
      <p:sp>
        <p:nvSpPr>
          <p:cNvPr id="3" name="Shape 1"/>
          <p:cNvSpPr/>
          <p:nvPr/>
        </p:nvSpPr>
        <p:spPr>
          <a:xfrm>
            <a:off x="0" y="0"/>
            <a:ext cx="14630400" cy="109728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F6F4F4"/>
          </a:solidFill>
          <a:ln/>
        </p:spPr>
      </p:sp>
      <p:sp>
        <p:nvSpPr>
          <p:cNvPr id="3" name="Shape 1"/>
          <p:cNvSpPr/>
          <p:nvPr/>
        </p:nvSpPr>
        <p:spPr>
          <a:xfrm>
            <a:off x="0" y="0"/>
            <a:ext cx="14630400" cy="109728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F6F4F4"/>
          </a:solidFill>
          <a:ln/>
        </p:spPr>
      </p:sp>
      <p:sp>
        <p:nvSpPr>
          <p:cNvPr id="3" name="Shape 1"/>
          <p:cNvSpPr/>
          <p:nvPr/>
        </p:nvSpPr>
        <p:spPr>
          <a:xfrm>
            <a:off x="0" y="0"/>
            <a:ext cx="14630400" cy="109728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F6F4F4"/>
          </a:solidFill>
          <a:ln/>
        </p:spPr>
      </p:sp>
      <p:sp>
        <p:nvSpPr>
          <p:cNvPr id="3" name="Shape 1"/>
          <p:cNvSpPr/>
          <p:nvPr/>
        </p:nvSpPr>
        <p:spPr>
          <a:xfrm>
            <a:off x="0" y="0"/>
            <a:ext cx="14630400" cy="109728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F6F4F4"/>
          </a:solidFill>
          <a:ln/>
        </p:spPr>
      </p:sp>
      <p:sp>
        <p:nvSpPr>
          <p:cNvPr id="3" name="Shape 1"/>
          <p:cNvSpPr/>
          <p:nvPr/>
        </p:nvSpPr>
        <p:spPr>
          <a:xfrm>
            <a:off x="0" y="0"/>
            <a:ext cx="14630400" cy="109728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tdwi.org"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2370534" y="4233267"/>
            <a:ext cx="9889212" cy="708779"/>
          </a:xfrm>
          <a:prstGeom prst="rect">
            <a:avLst/>
          </a:prstGeom>
          <a:noFill/>
          <a:ln/>
        </p:spPr>
        <p:txBody>
          <a:bodyPr wrap="none" lIns="0" tIns="0" rIns="0" bIns="0" rtlCol="0" anchor="t"/>
          <a:lstStyle/>
          <a:p>
            <a:pPr marL="0" indent="0" algn="ctr">
              <a:lnSpc>
                <a:spcPts val="5550"/>
              </a:lnSpc>
              <a:buNone/>
            </a:pPr>
            <a:r>
              <a:rPr lang="en-US" sz="4450" b="1" dirty="0">
                <a:solidFill>
                  <a:srgbClr val="000000"/>
                </a:solidFill>
                <a:latin typeface="Inter Bold" pitchFamily="34" charset="0"/>
                <a:ea typeface="Inter Bold" pitchFamily="34" charset="-122"/>
                <a:cs typeface="Inter Bold" pitchFamily="34" charset="-120"/>
              </a:rPr>
              <a:t>Developing or Acquiring BI Systems</a:t>
            </a:r>
            <a:endParaRPr lang="en-US" sz="4450" dirty="0"/>
          </a:p>
        </p:txBody>
      </p:sp>
      <p:sp>
        <p:nvSpPr>
          <p:cNvPr id="4" name="Text 2"/>
          <p:cNvSpPr/>
          <p:nvPr/>
        </p:nvSpPr>
        <p:spPr>
          <a:xfrm>
            <a:off x="5383162" y="6013728"/>
            <a:ext cx="4070554" cy="725805"/>
          </a:xfrm>
          <a:prstGeom prst="rect">
            <a:avLst/>
          </a:prstGeom>
          <a:noFill/>
          <a:ln/>
        </p:spPr>
        <p:txBody>
          <a:bodyPr wrap="square" lIns="0" tIns="0" rIns="0" bIns="0" rtlCol="0" anchor="t"/>
          <a:lstStyle/>
          <a:p>
            <a:pPr marL="0" indent="0" algn="ctr">
              <a:lnSpc>
                <a:spcPts val="2850"/>
              </a:lnSpc>
              <a:buNone/>
            </a:pPr>
            <a:r>
              <a:rPr lang="en-US" sz="2000" dirty="0"/>
              <a:t>Shrujan S Acharya</a:t>
            </a:r>
          </a:p>
          <a:p>
            <a:pPr marL="0" indent="0" algn="ctr">
              <a:lnSpc>
                <a:spcPts val="2850"/>
              </a:lnSpc>
              <a:buNone/>
            </a:pPr>
            <a:r>
              <a:rPr lang="en-US" sz="2000" dirty="0"/>
              <a:t>AIML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479846" y="2048232"/>
            <a:ext cx="5670590" cy="708779"/>
          </a:xfrm>
          <a:prstGeom prst="rect">
            <a:avLst/>
          </a:prstGeom>
          <a:noFill/>
          <a:ln/>
        </p:spPr>
        <p:txBody>
          <a:bodyPr wrap="none" lIns="0" tIns="0" rIns="0" bIns="0" rtlCol="0" anchor="t"/>
          <a:lstStyle/>
          <a:p>
            <a:pPr marL="0" indent="0" algn="ctr">
              <a:lnSpc>
                <a:spcPts val="5550"/>
              </a:lnSpc>
              <a:buNone/>
            </a:pPr>
            <a:r>
              <a:rPr lang="en-US" sz="4450" b="1" dirty="0">
                <a:solidFill>
                  <a:srgbClr val="000000"/>
                </a:solidFill>
                <a:latin typeface="Inter Bold" pitchFamily="34" charset="0"/>
                <a:ea typeface="Inter Bold" pitchFamily="34" charset="-122"/>
                <a:cs typeface="Inter Bold" pitchFamily="34" charset="-120"/>
              </a:rPr>
              <a:t>Summary</a:t>
            </a:r>
            <a:endParaRPr lang="en-US" sz="4450" dirty="0"/>
          </a:p>
        </p:txBody>
      </p:sp>
      <p:sp>
        <p:nvSpPr>
          <p:cNvPr id="3" name="Shape 1"/>
          <p:cNvSpPr/>
          <p:nvPr/>
        </p:nvSpPr>
        <p:spPr>
          <a:xfrm>
            <a:off x="793790" y="3550801"/>
            <a:ext cx="4196358" cy="2766298"/>
          </a:xfrm>
          <a:prstGeom prst="roundRect">
            <a:avLst>
              <a:gd name="adj" fmla="val 5289"/>
            </a:avLst>
          </a:prstGeom>
          <a:solidFill>
            <a:srgbClr val="FFFFFF"/>
          </a:solidFill>
          <a:ln/>
        </p:spPr>
      </p:sp>
      <p:sp>
        <p:nvSpPr>
          <p:cNvPr id="4" name="Shape 2"/>
          <p:cNvSpPr/>
          <p:nvPr/>
        </p:nvSpPr>
        <p:spPr>
          <a:xfrm>
            <a:off x="793790" y="3520321"/>
            <a:ext cx="4196358" cy="121920"/>
          </a:xfrm>
          <a:prstGeom prst="roundRect">
            <a:avLst>
              <a:gd name="adj" fmla="val 78139"/>
            </a:avLst>
          </a:prstGeom>
          <a:solidFill>
            <a:srgbClr val="4950BC"/>
          </a:solidFill>
          <a:ln/>
        </p:spPr>
      </p:sp>
      <p:sp>
        <p:nvSpPr>
          <p:cNvPr id="5" name="Shape 3"/>
          <p:cNvSpPr/>
          <p:nvPr/>
        </p:nvSpPr>
        <p:spPr>
          <a:xfrm>
            <a:off x="2551688" y="3210639"/>
            <a:ext cx="680442" cy="680442"/>
          </a:xfrm>
          <a:prstGeom prst="roundRect">
            <a:avLst>
              <a:gd name="adj" fmla="val 134383"/>
            </a:avLst>
          </a:prstGeom>
          <a:solidFill>
            <a:srgbClr val="4950BC"/>
          </a:solidFill>
          <a:ln/>
        </p:spPr>
      </p:sp>
      <p:pic>
        <p:nvPicPr>
          <p:cNvPr id="6" name="Image 0" descr="preencoded.png"/>
          <p:cNvPicPr>
            <a:picLocks noChangeAspect="1"/>
          </p:cNvPicPr>
          <p:nvPr/>
        </p:nvPicPr>
        <p:blipFill>
          <a:blip r:embed="rId3"/>
          <a:stretch>
            <a:fillRect/>
          </a:stretch>
        </p:blipFill>
        <p:spPr>
          <a:xfrm>
            <a:off x="2755761" y="3380780"/>
            <a:ext cx="272177" cy="340162"/>
          </a:xfrm>
          <a:prstGeom prst="rect">
            <a:avLst/>
          </a:prstGeom>
        </p:spPr>
      </p:pic>
      <p:sp>
        <p:nvSpPr>
          <p:cNvPr id="7" name="Text 4"/>
          <p:cNvSpPr/>
          <p:nvPr/>
        </p:nvSpPr>
        <p:spPr>
          <a:xfrm>
            <a:off x="1051084" y="4117777"/>
            <a:ext cx="3681770" cy="708660"/>
          </a:xfrm>
          <a:prstGeom prst="rect">
            <a:avLst/>
          </a:prstGeom>
          <a:noFill/>
          <a:ln/>
        </p:spPr>
        <p:txBody>
          <a:bodyPr wrap="squar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Acquisition &amp; Development</a:t>
            </a:r>
            <a:endParaRPr lang="en-US" sz="2200" dirty="0"/>
          </a:p>
        </p:txBody>
      </p:sp>
      <p:sp>
        <p:nvSpPr>
          <p:cNvPr id="8" name="Text 5"/>
          <p:cNvSpPr/>
          <p:nvPr/>
        </p:nvSpPr>
        <p:spPr>
          <a:xfrm>
            <a:off x="1051084" y="4962525"/>
            <a:ext cx="3681770"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BI systems can be acquired by purchasing, leasing, or custom-building them.</a:t>
            </a:r>
            <a:endParaRPr lang="en-US" sz="1750" dirty="0"/>
          </a:p>
        </p:txBody>
      </p:sp>
      <p:sp>
        <p:nvSpPr>
          <p:cNvPr id="9" name="Shape 6"/>
          <p:cNvSpPr/>
          <p:nvPr/>
        </p:nvSpPr>
        <p:spPr>
          <a:xfrm>
            <a:off x="5216962" y="3550801"/>
            <a:ext cx="4196358" cy="2766298"/>
          </a:xfrm>
          <a:prstGeom prst="roundRect">
            <a:avLst>
              <a:gd name="adj" fmla="val 5289"/>
            </a:avLst>
          </a:prstGeom>
          <a:solidFill>
            <a:srgbClr val="FFFFFF"/>
          </a:solidFill>
          <a:ln/>
        </p:spPr>
      </p:sp>
      <p:sp>
        <p:nvSpPr>
          <p:cNvPr id="10" name="Shape 7"/>
          <p:cNvSpPr/>
          <p:nvPr/>
        </p:nvSpPr>
        <p:spPr>
          <a:xfrm>
            <a:off x="5216962" y="3520321"/>
            <a:ext cx="4196358" cy="121920"/>
          </a:xfrm>
          <a:prstGeom prst="roundRect">
            <a:avLst>
              <a:gd name="adj" fmla="val 78139"/>
            </a:avLst>
          </a:prstGeom>
          <a:solidFill>
            <a:srgbClr val="4950BC"/>
          </a:solidFill>
          <a:ln/>
        </p:spPr>
      </p:sp>
      <p:sp>
        <p:nvSpPr>
          <p:cNvPr id="11" name="Shape 8"/>
          <p:cNvSpPr/>
          <p:nvPr/>
        </p:nvSpPr>
        <p:spPr>
          <a:xfrm>
            <a:off x="6974860" y="3210639"/>
            <a:ext cx="680442" cy="680442"/>
          </a:xfrm>
          <a:prstGeom prst="roundRect">
            <a:avLst>
              <a:gd name="adj" fmla="val 134383"/>
            </a:avLst>
          </a:prstGeom>
          <a:solidFill>
            <a:srgbClr val="4950BC"/>
          </a:solidFill>
          <a:ln/>
        </p:spPr>
      </p:sp>
      <p:pic>
        <p:nvPicPr>
          <p:cNvPr id="12" name="Image 1" descr="preencoded.png"/>
          <p:cNvPicPr>
            <a:picLocks noChangeAspect="1"/>
          </p:cNvPicPr>
          <p:nvPr/>
        </p:nvPicPr>
        <p:blipFill>
          <a:blip r:embed="rId4"/>
          <a:stretch>
            <a:fillRect/>
          </a:stretch>
        </p:blipFill>
        <p:spPr>
          <a:xfrm>
            <a:off x="7178933" y="3380780"/>
            <a:ext cx="272177" cy="340162"/>
          </a:xfrm>
          <a:prstGeom prst="rect">
            <a:avLst/>
          </a:prstGeom>
        </p:spPr>
      </p:pic>
      <p:sp>
        <p:nvSpPr>
          <p:cNvPr id="13" name="Text 9"/>
          <p:cNvSpPr/>
          <p:nvPr/>
        </p:nvSpPr>
        <p:spPr>
          <a:xfrm>
            <a:off x="5474256" y="4117777"/>
            <a:ext cx="3035022"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Cost-Benefit Analysis</a:t>
            </a:r>
            <a:endParaRPr lang="en-US" sz="2200" dirty="0"/>
          </a:p>
        </p:txBody>
      </p:sp>
      <p:sp>
        <p:nvSpPr>
          <p:cNvPr id="14" name="Text 10"/>
          <p:cNvSpPr/>
          <p:nvPr/>
        </p:nvSpPr>
        <p:spPr>
          <a:xfrm>
            <a:off x="5474256" y="4608195"/>
            <a:ext cx="3681770"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 thorough Cost-Benefit Analysis is essential to justify the investment, evaluating both direct and intangible benefits.</a:t>
            </a:r>
            <a:endParaRPr lang="en-US" sz="1750" dirty="0"/>
          </a:p>
        </p:txBody>
      </p:sp>
      <p:sp>
        <p:nvSpPr>
          <p:cNvPr id="15" name="Shape 11"/>
          <p:cNvSpPr/>
          <p:nvPr/>
        </p:nvSpPr>
        <p:spPr>
          <a:xfrm>
            <a:off x="9640133" y="3550801"/>
            <a:ext cx="4196358" cy="2766298"/>
          </a:xfrm>
          <a:prstGeom prst="roundRect">
            <a:avLst>
              <a:gd name="adj" fmla="val 5289"/>
            </a:avLst>
          </a:prstGeom>
          <a:solidFill>
            <a:srgbClr val="FFFFFF"/>
          </a:solidFill>
          <a:ln/>
        </p:spPr>
      </p:sp>
      <p:sp>
        <p:nvSpPr>
          <p:cNvPr id="16" name="Shape 12"/>
          <p:cNvSpPr/>
          <p:nvPr/>
        </p:nvSpPr>
        <p:spPr>
          <a:xfrm>
            <a:off x="9640133" y="3520321"/>
            <a:ext cx="4196358" cy="121920"/>
          </a:xfrm>
          <a:prstGeom prst="roundRect">
            <a:avLst>
              <a:gd name="adj" fmla="val 78139"/>
            </a:avLst>
          </a:prstGeom>
          <a:solidFill>
            <a:srgbClr val="4950BC"/>
          </a:solidFill>
          <a:ln/>
        </p:spPr>
      </p:sp>
      <p:sp>
        <p:nvSpPr>
          <p:cNvPr id="17" name="Shape 13"/>
          <p:cNvSpPr/>
          <p:nvPr/>
        </p:nvSpPr>
        <p:spPr>
          <a:xfrm>
            <a:off x="11398032" y="3210639"/>
            <a:ext cx="680442" cy="680442"/>
          </a:xfrm>
          <a:prstGeom prst="roundRect">
            <a:avLst>
              <a:gd name="adj" fmla="val 134383"/>
            </a:avLst>
          </a:prstGeom>
          <a:solidFill>
            <a:srgbClr val="4950BC"/>
          </a:solidFill>
          <a:ln/>
        </p:spPr>
      </p:sp>
      <p:pic>
        <p:nvPicPr>
          <p:cNvPr id="18" name="Image 2" descr="preencoded.png"/>
          <p:cNvPicPr>
            <a:picLocks noChangeAspect="1"/>
          </p:cNvPicPr>
          <p:nvPr/>
        </p:nvPicPr>
        <p:blipFill>
          <a:blip r:embed="rId5"/>
          <a:stretch>
            <a:fillRect/>
          </a:stretch>
        </p:blipFill>
        <p:spPr>
          <a:xfrm>
            <a:off x="11602105" y="3380780"/>
            <a:ext cx="272177" cy="340162"/>
          </a:xfrm>
          <a:prstGeom prst="rect">
            <a:avLst/>
          </a:prstGeom>
        </p:spPr>
      </p:pic>
      <p:sp>
        <p:nvSpPr>
          <p:cNvPr id="19" name="Text 14"/>
          <p:cNvSpPr/>
          <p:nvPr/>
        </p:nvSpPr>
        <p:spPr>
          <a:xfrm>
            <a:off x="9897427" y="411777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Security &amp; Privacy</a:t>
            </a:r>
            <a:endParaRPr lang="en-US" sz="2200" dirty="0"/>
          </a:p>
        </p:txBody>
      </p:sp>
      <p:sp>
        <p:nvSpPr>
          <p:cNvPr id="20" name="Text 15"/>
          <p:cNvSpPr/>
          <p:nvPr/>
        </p:nvSpPr>
        <p:spPr>
          <a:xfrm>
            <a:off x="9897427" y="4608195"/>
            <a:ext cx="3681770"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Robust Security and Privacy measures are vital to protect sensitive organizational data.</a:t>
            </a:r>
            <a:endParaRPr lang="en-US" sz="1750" dirty="0"/>
          </a:p>
        </p:txBody>
      </p:sp>
      <p:sp>
        <p:nvSpPr>
          <p:cNvPr id="21" name="Shape 16"/>
          <p:cNvSpPr/>
          <p:nvPr/>
        </p:nvSpPr>
        <p:spPr>
          <a:xfrm>
            <a:off x="793790" y="6884075"/>
            <a:ext cx="6407944" cy="2040493"/>
          </a:xfrm>
          <a:prstGeom prst="roundRect">
            <a:avLst>
              <a:gd name="adj" fmla="val 7170"/>
            </a:avLst>
          </a:prstGeom>
          <a:solidFill>
            <a:srgbClr val="FFFFFF"/>
          </a:solidFill>
          <a:ln/>
        </p:spPr>
      </p:sp>
      <p:sp>
        <p:nvSpPr>
          <p:cNvPr id="22" name="Shape 17"/>
          <p:cNvSpPr/>
          <p:nvPr/>
        </p:nvSpPr>
        <p:spPr>
          <a:xfrm>
            <a:off x="793790" y="6853595"/>
            <a:ext cx="6407944" cy="121920"/>
          </a:xfrm>
          <a:prstGeom prst="roundRect">
            <a:avLst>
              <a:gd name="adj" fmla="val 78139"/>
            </a:avLst>
          </a:prstGeom>
          <a:solidFill>
            <a:srgbClr val="4950BC"/>
          </a:solidFill>
          <a:ln/>
        </p:spPr>
      </p:sp>
      <p:sp>
        <p:nvSpPr>
          <p:cNvPr id="23" name="Shape 18"/>
          <p:cNvSpPr/>
          <p:nvPr/>
        </p:nvSpPr>
        <p:spPr>
          <a:xfrm>
            <a:off x="3657540" y="6543913"/>
            <a:ext cx="680442" cy="680442"/>
          </a:xfrm>
          <a:prstGeom prst="roundRect">
            <a:avLst>
              <a:gd name="adj" fmla="val 134383"/>
            </a:avLst>
          </a:prstGeom>
          <a:solidFill>
            <a:srgbClr val="4950BC"/>
          </a:solidFill>
          <a:ln/>
        </p:spPr>
      </p:sp>
      <p:pic>
        <p:nvPicPr>
          <p:cNvPr id="24" name="Image 3" descr="preencoded.png"/>
          <p:cNvPicPr>
            <a:picLocks noChangeAspect="1"/>
          </p:cNvPicPr>
          <p:nvPr/>
        </p:nvPicPr>
        <p:blipFill>
          <a:blip r:embed="rId6"/>
          <a:stretch>
            <a:fillRect/>
          </a:stretch>
        </p:blipFill>
        <p:spPr>
          <a:xfrm>
            <a:off x="3861614" y="6714053"/>
            <a:ext cx="272177" cy="340162"/>
          </a:xfrm>
          <a:prstGeom prst="rect">
            <a:avLst/>
          </a:prstGeom>
        </p:spPr>
      </p:pic>
      <p:sp>
        <p:nvSpPr>
          <p:cNvPr id="25" name="Text 19"/>
          <p:cNvSpPr/>
          <p:nvPr/>
        </p:nvSpPr>
        <p:spPr>
          <a:xfrm>
            <a:off x="1051084" y="745105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Tool Selection</a:t>
            </a:r>
            <a:endParaRPr lang="en-US" sz="2200" dirty="0"/>
          </a:p>
        </p:txBody>
      </p:sp>
      <p:sp>
        <p:nvSpPr>
          <p:cNvPr id="26" name="Text 20"/>
          <p:cNvSpPr/>
          <p:nvPr/>
        </p:nvSpPr>
        <p:spPr>
          <a:xfrm>
            <a:off x="1051084" y="7941469"/>
            <a:ext cx="5893356"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Organizations must choose between all-in-one unified platforms and best-of-breed specialized tools.</a:t>
            </a:r>
            <a:endParaRPr lang="en-US" sz="1750" dirty="0"/>
          </a:p>
        </p:txBody>
      </p:sp>
      <p:sp>
        <p:nvSpPr>
          <p:cNvPr id="27" name="Shape 21"/>
          <p:cNvSpPr/>
          <p:nvPr/>
        </p:nvSpPr>
        <p:spPr>
          <a:xfrm>
            <a:off x="7428548" y="6884075"/>
            <a:ext cx="6407944" cy="2040493"/>
          </a:xfrm>
          <a:prstGeom prst="roundRect">
            <a:avLst>
              <a:gd name="adj" fmla="val 7170"/>
            </a:avLst>
          </a:prstGeom>
          <a:solidFill>
            <a:srgbClr val="FFFFFF"/>
          </a:solidFill>
          <a:ln/>
        </p:spPr>
      </p:sp>
      <p:sp>
        <p:nvSpPr>
          <p:cNvPr id="28" name="Shape 22"/>
          <p:cNvSpPr/>
          <p:nvPr/>
        </p:nvSpPr>
        <p:spPr>
          <a:xfrm>
            <a:off x="7428548" y="6853595"/>
            <a:ext cx="6407944" cy="121920"/>
          </a:xfrm>
          <a:prstGeom prst="roundRect">
            <a:avLst>
              <a:gd name="adj" fmla="val 78139"/>
            </a:avLst>
          </a:prstGeom>
          <a:solidFill>
            <a:srgbClr val="4950BC"/>
          </a:solidFill>
          <a:ln/>
        </p:spPr>
      </p:sp>
      <p:sp>
        <p:nvSpPr>
          <p:cNvPr id="29" name="Shape 23"/>
          <p:cNvSpPr/>
          <p:nvPr/>
        </p:nvSpPr>
        <p:spPr>
          <a:xfrm>
            <a:off x="10292298" y="6543913"/>
            <a:ext cx="680442" cy="680442"/>
          </a:xfrm>
          <a:prstGeom prst="roundRect">
            <a:avLst>
              <a:gd name="adj" fmla="val 134383"/>
            </a:avLst>
          </a:prstGeom>
          <a:solidFill>
            <a:srgbClr val="4950BC"/>
          </a:solidFill>
          <a:ln/>
        </p:spPr>
      </p:sp>
      <p:pic>
        <p:nvPicPr>
          <p:cNvPr id="30" name="Image 4" descr="preencoded.png"/>
          <p:cNvPicPr>
            <a:picLocks noChangeAspect="1"/>
          </p:cNvPicPr>
          <p:nvPr/>
        </p:nvPicPr>
        <p:blipFill>
          <a:blip r:embed="rId7"/>
          <a:stretch>
            <a:fillRect/>
          </a:stretch>
        </p:blipFill>
        <p:spPr>
          <a:xfrm>
            <a:off x="10496371" y="6714053"/>
            <a:ext cx="272177" cy="340162"/>
          </a:xfrm>
          <a:prstGeom prst="rect">
            <a:avLst/>
          </a:prstGeom>
        </p:spPr>
      </p:pic>
      <p:sp>
        <p:nvSpPr>
          <p:cNvPr id="31" name="Text 24"/>
          <p:cNvSpPr/>
          <p:nvPr/>
        </p:nvSpPr>
        <p:spPr>
          <a:xfrm>
            <a:off x="7685842" y="7451050"/>
            <a:ext cx="2922032"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Seamless Integration</a:t>
            </a:r>
            <a:endParaRPr lang="en-US" sz="2200" dirty="0"/>
          </a:p>
        </p:txBody>
      </p:sp>
      <p:sp>
        <p:nvSpPr>
          <p:cNvPr id="32" name="Text 25"/>
          <p:cNvSpPr/>
          <p:nvPr/>
        </p:nvSpPr>
        <p:spPr>
          <a:xfrm>
            <a:off x="7685842" y="7941469"/>
            <a:ext cx="5893356"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Seamless Integration with existing systems like databases, ERP, and CRM is crucial for effective BI.</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3402449" y="4997291"/>
            <a:ext cx="7825502" cy="978218"/>
          </a:xfrm>
          <a:prstGeom prst="rect">
            <a:avLst/>
          </a:prstGeom>
          <a:noFill/>
          <a:ln/>
        </p:spPr>
        <p:txBody>
          <a:bodyPr wrap="none" lIns="0" tIns="0" rIns="0" bIns="0" rtlCol="0" anchor="t"/>
          <a:lstStyle/>
          <a:p>
            <a:pPr marL="0" indent="0" algn="ctr">
              <a:lnSpc>
                <a:spcPts val="7700"/>
              </a:lnSpc>
              <a:buNone/>
            </a:pPr>
            <a:r>
              <a:rPr lang="en-US" sz="6150" b="1" dirty="0">
                <a:solidFill>
                  <a:srgbClr val="000000"/>
                </a:solidFill>
                <a:latin typeface="Inter Bold" pitchFamily="34" charset="0"/>
                <a:ea typeface="Inter Bold" pitchFamily="34" charset="-122"/>
                <a:cs typeface="Inter Bold" pitchFamily="34" charset="-120"/>
              </a:rPr>
              <a:t>Thank You</a:t>
            </a:r>
            <a:endParaRPr lang="en-US" sz="61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355890"/>
            <a:ext cx="7282458"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Introduction to BI Systems</a:t>
            </a:r>
            <a:endParaRPr lang="en-US" sz="4450" dirty="0"/>
          </a:p>
        </p:txBody>
      </p:sp>
      <p:sp>
        <p:nvSpPr>
          <p:cNvPr id="3" name="Text 1"/>
          <p:cNvSpPr/>
          <p:nvPr/>
        </p:nvSpPr>
        <p:spPr>
          <a:xfrm>
            <a:off x="793790" y="3518297"/>
            <a:ext cx="13042821" cy="725805"/>
          </a:xfrm>
          <a:prstGeom prst="rect">
            <a:avLst/>
          </a:prstGeom>
          <a:noFill/>
          <a:ln/>
        </p:spPr>
        <p:txBody>
          <a:bodyPr wrap="squar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Business Intelligence (BI):</a:t>
            </a:r>
            <a:r>
              <a:rPr lang="en-US" sz="1750" dirty="0">
                <a:solidFill>
                  <a:srgbClr val="272525"/>
                </a:solidFill>
                <a:latin typeface="Inter" pitchFamily="34" charset="0"/>
                <a:ea typeface="Inter" pitchFamily="34" charset="-122"/>
                <a:cs typeface="Inter" pitchFamily="34" charset="-120"/>
              </a:rPr>
              <a:t> These are powerful tools and systems designed to transform raw, disparate data into meaningful insights, enabling organizations to make more informed and strategic decisions.</a:t>
            </a:r>
            <a:endParaRPr lang="en-US" sz="1750" dirty="0"/>
          </a:p>
        </p:txBody>
      </p:sp>
      <p:sp>
        <p:nvSpPr>
          <p:cNvPr id="4" name="Text 2"/>
          <p:cNvSpPr/>
          <p:nvPr/>
        </p:nvSpPr>
        <p:spPr>
          <a:xfrm>
            <a:off x="793790" y="4499253"/>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When considering a BI solution, organizations typically have three primary approaches:</a:t>
            </a:r>
            <a:endParaRPr lang="en-US" sz="1750" dirty="0"/>
          </a:p>
        </p:txBody>
      </p:sp>
      <p:sp>
        <p:nvSpPr>
          <p:cNvPr id="5" name="Shape 3"/>
          <p:cNvSpPr/>
          <p:nvPr/>
        </p:nvSpPr>
        <p:spPr>
          <a:xfrm>
            <a:off x="793790" y="5117306"/>
            <a:ext cx="4196358" cy="3499604"/>
          </a:xfrm>
          <a:prstGeom prst="roundRect">
            <a:avLst>
              <a:gd name="adj" fmla="val 2722"/>
            </a:avLst>
          </a:prstGeom>
          <a:solidFill>
            <a:srgbClr val="DADBF1"/>
          </a:solidFill>
          <a:ln w="7620">
            <a:solidFill>
              <a:srgbClr val="C0C1D7"/>
            </a:solidFill>
            <a:prstDash val="solid"/>
          </a:ln>
        </p:spPr>
      </p:sp>
      <p:sp>
        <p:nvSpPr>
          <p:cNvPr id="6" name="Text 4"/>
          <p:cNvSpPr/>
          <p:nvPr/>
        </p:nvSpPr>
        <p:spPr>
          <a:xfrm>
            <a:off x="1028224" y="535174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Purchase</a:t>
            </a:r>
            <a:endParaRPr lang="en-US" sz="2200" dirty="0"/>
          </a:p>
        </p:txBody>
      </p:sp>
      <p:sp>
        <p:nvSpPr>
          <p:cNvPr id="7" name="Text 5"/>
          <p:cNvSpPr/>
          <p:nvPr/>
        </p:nvSpPr>
        <p:spPr>
          <a:xfrm>
            <a:off x="1028224" y="5842159"/>
            <a:ext cx="3727490" cy="217741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Acquiring ready-made BI tools involves buying off-the-shelf software. This option often provides quick deployment and access to established features, ideal for common business needs.</a:t>
            </a:r>
            <a:endParaRPr lang="en-US" sz="1750" dirty="0"/>
          </a:p>
        </p:txBody>
      </p:sp>
      <p:sp>
        <p:nvSpPr>
          <p:cNvPr id="8" name="Shape 6"/>
          <p:cNvSpPr/>
          <p:nvPr/>
        </p:nvSpPr>
        <p:spPr>
          <a:xfrm>
            <a:off x="5216962" y="5117306"/>
            <a:ext cx="4196358" cy="3499604"/>
          </a:xfrm>
          <a:prstGeom prst="roundRect">
            <a:avLst>
              <a:gd name="adj" fmla="val 2722"/>
            </a:avLst>
          </a:prstGeom>
          <a:solidFill>
            <a:srgbClr val="DADBF1"/>
          </a:solidFill>
          <a:ln w="7620">
            <a:solidFill>
              <a:srgbClr val="C0C1D7"/>
            </a:solidFill>
            <a:prstDash val="solid"/>
          </a:ln>
        </p:spPr>
      </p:sp>
      <p:sp>
        <p:nvSpPr>
          <p:cNvPr id="9" name="Text 7"/>
          <p:cNvSpPr/>
          <p:nvPr/>
        </p:nvSpPr>
        <p:spPr>
          <a:xfrm>
            <a:off x="5451396" y="535174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Lease</a:t>
            </a:r>
            <a:endParaRPr lang="en-US" sz="2200" dirty="0"/>
          </a:p>
        </p:txBody>
      </p:sp>
      <p:sp>
        <p:nvSpPr>
          <p:cNvPr id="10" name="Text 8"/>
          <p:cNvSpPr/>
          <p:nvPr/>
        </p:nvSpPr>
        <p:spPr>
          <a:xfrm>
            <a:off x="5451396" y="5842159"/>
            <a:ext cx="3727490" cy="254031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Leasing, or subscribing to cloud-based BI services, offers flexibility and reduces upfront capital expenditure. It's suitable for businesses seeking scalability and continuous updates without managing infrastructure.</a:t>
            </a:r>
            <a:endParaRPr lang="en-US" sz="1750" dirty="0"/>
          </a:p>
        </p:txBody>
      </p:sp>
      <p:sp>
        <p:nvSpPr>
          <p:cNvPr id="11" name="Shape 9"/>
          <p:cNvSpPr/>
          <p:nvPr/>
        </p:nvSpPr>
        <p:spPr>
          <a:xfrm>
            <a:off x="9640133" y="5117306"/>
            <a:ext cx="4196358" cy="3499604"/>
          </a:xfrm>
          <a:prstGeom prst="roundRect">
            <a:avLst>
              <a:gd name="adj" fmla="val 2722"/>
            </a:avLst>
          </a:prstGeom>
          <a:solidFill>
            <a:srgbClr val="DADBF1"/>
          </a:solidFill>
          <a:ln w="7620">
            <a:solidFill>
              <a:srgbClr val="C0C1D7"/>
            </a:solidFill>
            <a:prstDash val="solid"/>
          </a:ln>
        </p:spPr>
      </p:sp>
      <p:sp>
        <p:nvSpPr>
          <p:cNvPr id="12" name="Text 10"/>
          <p:cNvSpPr/>
          <p:nvPr/>
        </p:nvSpPr>
        <p:spPr>
          <a:xfrm>
            <a:off x="9874568" y="535174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Build</a:t>
            </a:r>
            <a:endParaRPr lang="en-US" sz="2200" dirty="0"/>
          </a:p>
        </p:txBody>
      </p:sp>
      <p:sp>
        <p:nvSpPr>
          <p:cNvPr id="13" name="Text 11"/>
          <p:cNvSpPr/>
          <p:nvPr/>
        </p:nvSpPr>
        <p:spPr>
          <a:xfrm>
            <a:off x="9874568" y="5842159"/>
            <a:ext cx="3727490" cy="254031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Developing custom BI systems allows organizations to tailor a solution precisely to their unique operational requirements and data sources. This path is chosen when off-the-shelf options don't meet specific, complex needs.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3212663"/>
            <a:ext cx="6655356"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Vendor Tools &amp; BI Shells</a:t>
            </a:r>
            <a:endParaRPr lang="en-US" sz="4450" dirty="0"/>
          </a:p>
        </p:txBody>
      </p:sp>
      <p:sp>
        <p:nvSpPr>
          <p:cNvPr id="3" name="Text 1"/>
          <p:cNvSpPr/>
          <p:nvPr/>
        </p:nvSpPr>
        <p:spPr>
          <a:xfrm>
            <a:off x="793790" y="4375071"/>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Vendors provide </a:t>
            </a:r>
            <a:r>
              <a:rPr lang="en-US" sz="1750" b="1" dirty="0">
                <a:solidFill>
                  <a:srgbClr val="272525"/>
                </a:solidFill>
                <a:latin typeface="Inter" pitchFamily="34" charset="0"/>
                <a:ea typeface="Inter" pitchFamily="34" charset="-122"/>
                <a:cs typeface="Inter" pitchFamily="34" charset="-120"/>
              </a:rPr>
              <a:t>BI shells</a:t>
            </a:r>
            <a:r>
              <a:rPr lang="en-US" sz="1750" dirty="0">
                <a:solidFill>
                  <a:srgbClr val="272525"/>
                </a:solidFill>
                <a:latin typeface="Inter" pitchFamily="34" charset="0"/>
                <a:ea typeface="Inter" pitchFamily="34" charset="-122"/>
                <a:cs typeface="Inter" pitchFamily="34" charset="-120"/>
              </a:rPr>
              <a:t>: pre-built frameworks with standardized features, dashboards, and reporting capabilities. These allow organizations to quickly integrate their operational data and deploy solutions without building from scratch, ideal for common BI needs.</a:t>
            </a:r>
            <a:endParaRPr lang="en-US" sz="1750" dirty="0"/>
          </a:p>
        </p:txBody>
      </p:sp>
      <p:sp>
        <p:nvSpPr>
          <p:cNvPr id="4" name="Text 2"/>
          <p:cNvSpPr/>
          <p:nvPr/>
        </p:nvSpPr>
        <p:spPr>
          <a:xfrm>
            <a:off x="793790" y="5718929"/>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In addition, vendors can:</a:t>
            </a:r>
            <a:endParaRPr lang="en-US" sz="1750" dirty="0"/>
          </a:p>
        </p:txBody>
      </p:sp>
      <p:sp>
        <p:nvSpPr>
          <p:cNvPr id="5" name="Text 3"/>
          <p:cNvSpPr/>
          <p:nvPr/>
        </p:nvSpPr>
        <p:spPr>
          <a:xfrm>
            <a:off x="793790" y="633698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Build </a:t>
            </a:r>
            <a:r>
              <a:rPr lang="en-US" sz="1750" b="1" dirty="0">
                <a:solidFill>
                  <a:srgbClr val="272525"/>
                </a:solidFill>
                <a:latin typeface="Inter" pitchFamily="34" charset="0"/>
                <a:ea typeface="Inter" pitchFamily="34" charset="-122"/>
                <a:cs typeface="Inter" pitchFamily="34" charset="-120"/>
              </a:rPr>
              <a:t>custom BI systems</a:t>
            </a:r>
            <a:r>
              <a:rPr lang="en-US" sz="1750" dirty="0">
                <a:solidFill>
                  <a:srgbClr val="272525"/>
                </a:solidFill>
                <a:latin typeface="Inter" pitchFamily="34" charset="0"/>
                <a:ea typeface="Inter" pitchFamily="34" charset="-122"/>
                <a:cs typeface="Inter" pitchFamily="34" charset="-120"/>
              </a:rPr>
              <a:t> tailored to specific client operational requirements and complex data sources.</a:t>
            </a:r>
            <a:endParaRPr lang="en-US" sz="1750" dirty="0"/>
          </a:p>
        </p:txBody>
      </p:sp>
      <p:sp>
        <p:nvSpPr>
          <p:cNvPr id="6" name="Text 4"/>
          <p:cNvSpPr/>
          <p:nvPr/>
        </p:nvSpPr>
        <p:spPr>
          <a:xfrm>
            <a:off x="793790" y="677918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Collaborate with </a:t>
            </a:r>
            <a:r>
              <a:rPr lang="en-US" sz="1750" b="1" dirty="0">
                <a:solidFill>
                  <a:srgbClr val="272525"/>
                </a:solidFill>
                <a:latin typeface="Inter" pitchFamily="34" charset="0"/>
                <a:ea typeface="Inter" pitchFamily="34" charset="-122"/>
                <a:cs typeface="Inter" pitchFamily="34" charset="-120"/>
              </a:rPr>
              <a:t>outsourcing partners</a:t>
            </a:r>
            <a:r>
              <a:rPr lang="en-US" sz="1750" dirty="0">
                <a:solidFill>
                  <a:srgbClr val="272525"/>
                </a:solidFill>
                <a:latin typeface="Inter" pitchFamily="34" charset="0"/>
                <a:ea typeface="Inter" pitchFamily="34" charset="-122"/>
                <a:cs typeface="Inter" pitchFamily="34" charset="-120"/>
              </a:rPr>
              <a:t> for implementation, customization, data integration, and ongoing support.</a:t>
            </a:r>
            <a:endParaRPr lang="en-US" sz="1750" dirty="0"/>
          </a:p>
        </p:txBody>
      </p:sp>
      <p:sp>
        <p:nvSpPr>
          <p:cNvPr id="7" name="Text 5"/>
          <p:cNvSpPr/>
          <p:nvPr/>
        </p:nvSpPr>
        <p:spPr>
          <a:xfrm>
            <a:off x="793790" y="7397234"/>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For more examples, product listings, demos &amp; case studies, visit </a:t>
            </a:r>
            <a:r>
              <a:rPr lang="en-US" sz="1750" u="sng" dirty="0">
                <a:solidFill>
                  <a:srgbClr val="4950BC"/>
                </a:solidFill>
                <a:latin typeface="Inter" pitchFamily="34" charset="0"/>
                <a:ea typeface="Inter" pitchFamily="34" charset="-122"/>
                <a:cs typeface="Inter" pitchFamily="34" charset="-120"/>
                <a:hlinkClick r:id="rId3">
                  <a:extLst>
                    <a:ext uri="{A12FA001-AC4F-418D-AE19-62706E023703}">
                      <ahyp:hlinkClr xmlns:ahyp="http://schemas.microsoft.com/office/drawing/2018/hyperlinkcolor" val="tx"/>
                    </a:ext>
                  </a:extLst>
                </a:hlinkClick>
              </a:rPr>
              <a:t>tdwi.org</a:t>
            </a:r>
            <a:r>
              <a:rPr lang="en-US" sz="1750" dirty="0">
                <a:solidFill>
                  <a:srgbClr val="272525"/>
                </a:solidFill>
                <a:latin typeface="Inter" pitchFamily="34" charset="0"/>
                <a:ea typeface="Inter" pitchFamily="34" charset="-122"/>
                <a:cs typeface="Inter" pitchFamily="34" charset="-120"/>
              </a:rPr>
              <a: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846058"/>
            <a:ext cx="6891338" cy="673418"/>
          </a:xfrm>
          <a:prstGeom prst="rect">
            <a:avLst/>
          </a:prstGeom>
          <a:noFill/>
          <a:ln/>
        </p:spPr>
        <p:txBody>
          <a:bodyPr wrap="none" lIns="0" tIns="0" rIns="0" bIns="0" rtlCol="0" anchor="t"/>
          <a:lstStyle/>
          <a:p>
            <a:pPr marL="0" indent="0" algn="l">
              <a:lnSpc>
                <a:spcPts val="5300"/>
              </a:lnSpc>
              <a:buNone/>
            </a:pPr>
            <a:r>
              <a:rPr lang="en-US" sz="4200" b="1" dirty="0">
                <a:solidFill>
                  <a:srgbClr val="000000"/>
                </a:solidFill>
                <a:latin typeface="Inter Bold" pitchFamily="34" charset="0"/>
                <a:ea typeface="Inter Bold" pitchFamily="34" charset="-122"/>
                <a:cs typeface="Inter Bold" pitchFamily="34" charset="-120"/>
              </a:rPr>
              <a:t>Choosing the Right Option</a:t>
            </a:r>
            <a:endParaRPr lang="en-US" sz="4200" dirty="0"/>
          </a:p>
        </p:txBody>
      </p:sp>
      <p:sp>
        <p:nvSpPr>
          <p:cNvPr id="3" name="Text 1"/>
          <p:cNvSpPr/>
          <p:nvPr/>
        </p:nvSpPr>
        <p:spPr>
          <a:xfrm>
            <a:off x="793790" y="1950363"/>
            <a:ext cx="13042821" cy="689610"/>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Selecting the optimal Business Intelligence (BI) system is a critical strategic decision for any organization. It involves evaluating various approaches against specific business needs and long-term objectives.</a:t>
            </a:r>
            <a:endParaRPr lang="en-US" sz="1650" dirty="0"/>
          </a:p>
        </p:txBody>
      </p:sp>
      <p:sp>
        <p:nvSpPr>
          <p:cNvPr id="4" name="Text 2"/>
          <p:cNvSpPr/>
          <p:nvPr/>
        </p:nvSpPr>
        <p:spPr>
          <a:xfrm>
            <a:off x="793790" y="3097768"/>
            <a:ext cx="2693551" cy="336590"/>
          </a:xfrm>
          <a:prstGeom prst="rect">
            <a:avLst/>
          </a:prstGeom>
          <a:noFill/>
          <a:ln/>
        </p:spPr>
        <p:txBody>
          <a:bodyPr wrap="none" lIns="0" tIns="0" rIns="0" bIns="0" rtlCol="0" anchor="t"/>
          <a:lstStyle/>
          <a:p>
            <a:pPr marL="0" indent="0" algn="l">
              <a:lnSpc>
                <a:spcPts val="2650"/>
              </a:lnSpc>
              <a:buNone/>
            </a:pPr>
            <a:r>
              <a:rPr lang="en-US" sz="2100" b="1" dirty="0">
                <a:solidFill>
                  <a:srgbClr val="000000"/>
                </a:solidFill>
                <a:latin typeface="Inter Bold" pitchFamily="34" charset="0"/>
                <a:ea typeface="Inter Bold" pitchFamily="34" charset="-122"/>
                <a:cs typeface="Inter Bold" pitchFamily="34" charset="-120"/>
              </a:rPr>
              <a:t>Alternatives:</a:t>
            </a:r>
            <a:endParaRPr lang="en-US" sz="2100" dirty="0"/>
          </a:p>
        </p:txBody>
      </p:sp>
      <p:sp>
        <p:nvSpPr>
          <p:cNvPr id="5" name="Shape 3"/>
          <p:cNvSpPr/>
          <p:nvPr/>
        </p:nvSpPr>
        <p:spPr>
          <a:xfrm>
            <a:off x="793790" y="3676769"/>
            <a:ext cx="484823" cy="484822"/>
          </a:xfrm>
          <a:prstGeom prst="roundRect">
            <a:avLst>
              <a:gd name="adj" fmla="val 18668"/>
            </a:avLst>
          </a:prstGeom>
          <a:solidFill>
            <a:srgbClr val="DADBF1"/>
          </a:solidFill>
          <a:ln w="7620">
            <a:solidFill>
              <a:srgbClr val="C0C1D7"/>
            </a:solidFill>
            <a:prstDash val="solid"/>
          </a:ln>
        </p:spPr>
      </p:sp>
      <p:sp>
        <p:nvSpPr>
          <p:cNvPr id="6" name="Text 4"/>
          <p:cNvSpPr/>
          <p:nvPr/>
        </p:nvSpPr>
        <p:spPr>
          <a:xfrm>
            <a:off x="874633" y="3717191"/>
            <a:ext cx="323136" cy="403979"/>
          </a:xfrm>
          <a:prstGeom prst="rect">
            <a:avLst/>
          </a:prstGeom>
          <a:noFill/>
          <a:ln/>
        </p:spPr>
        <p:txBody>
          <a:bodyPr wrap="none" lIns="0" tIns="0" rIns="0" bIns="0" rtlCol="0" anchor="t"/>
          <a:lstStyle/>
          <a:p>
            <a:pPr marL="0" indent="0" algn="ctr">
              <a:lnSpc>
                <a:spcPts val="2500"/>
              </a:lnSpc>
              <a:buNone/>
            </a:pPr>
            <a:r>
              <a:rPr lang="en-US" sz="2500" b="1" dirty="0">
                <a:solidFill>
                  <a:srgbClr val="272525"/>
                </a:solidFill>
                <a:latin typeface="Inter Bold" pitchFamily="34" charset="0"/>
                <a:ea typeface="Inter Bold" pitchFamily="34" charset="-122"/>
                <a:cs typeface="Inter Bold" pitchFamily="34" charset="-120"/>
              </a:rPr>
              <a:t>1</a:t>
            </a:r>
            <a:endParaRPr lang="en-US" sz="2500" dirty="0"/>
          </a:p>
        </p:txBody>
      </p:sp>
      <p:sp>
        <p:nvSpPr>
          <p:cNvPr id="7" name="Text 5"/>
          <p:cNvSpPr/>
          <p:nvPr/>
        </p:nvSpPr>
        <p:spPr>
          <a:xfrm>
            <a:off x="1493996" y="3750826"/>
            <a:ext cx="2693551" cy="336590"/>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Inter Bold" pitchFamily="34" charset="0"/>
                <a:ea typeface="Inter Bold" pitchFamily="34" charset="-122"/>
                <a:cs typeface="Inter Bold" pitchFamily="34" charset="-120"/>
              </a:rPr>
              <a:t>Purchase</a:t>
            </a:r>
            <a:endParaRPr lang="en-US" sz="2100" dirty="0"/>
          </a:p>
        </p:txBody>
      </p:sp>
      <p:sp>
        <p:nvSpPr>
          <p:cNvPr id="8" name="Text 6"/>
          <p:cNvSpPr/>
          <p:nvPr/>
        </p:nvSpPr>
        <p:spPr>
          <a:xfrm>
            <a:off x="1493996" y="4302800"/>
            <a:ext cx="5558314" cy="689610"/>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Quick setup, proven tools, potentially high upfront cost but immediate functionality.</a:t>
            </a:r>
            <a:endParaRPr lang="en-US" sz="1650" dirty="0"/>
          </a:p>
        </p:txBody>
      </p:sp>
      <p:sp>
        <p:nvSpPr>
          <p:cNvPr id="9" name="Shape 7"/>
          <p:cNvSpPr/>
          <p:nvPr/>
        </p:nvSpPr>
        <p:spPr>
          <a:xfrm>
            <a:off x="793790" y="5423297"/>
            <a:ext cx="484823" cy="484822"/>
          </a:xfrm>
          <a:prstGeom prst="roundRect">
            <a:avLst>
              <a:gd name="adj" fmla="val 18668"/>
            </a:avLst>
          </a:prstGeom>
          <a:solidFill>
            <a:srgbClr val="DADBF1"/>
          </a:solidFill>
          <a:ln w="7620">
            <a:solidFill>
              <a:srgbClr val="C0C1D7"/>
            </a:solidFill>
            <a:prstDash val="solid"/>
          </a:ln>
        </p:spPr>
      </p:sp>
      <p:sp>
        <p:nvSpPr>
          <p:cNvPr id="10" name="Text 8"/>
          <p:cNvSpPr/>
          <p:nvPr/>
        </p:nvSpPr>
        <p:spPr>
          <a:xfrm>
            <a:off x="874633" y="5463719"/>
            <a:ext cx="323136" cy="403979"/>
          </a:xfrm>
          <a:prstGeom prst="rect">
            <a:avLst/>
          </a:prstGeom>
          <a:noFill/>
          <a:ln/>
        </p:spPr>
        <p:txBody>
          <a:bodyPr wrap="none" lIns="0" tIns="0" rIns="0" bIns="0" rtlCol="0" anchor="t"/>
          <a:lstStyle/>
          <a:p>
            <a:pPr marL="0" indent="0" algn="ctr">
              <a:lnSpc>
                <a:spcPts val="2500"/>
              </a:lnSpc>
              <a:buNone/>
            </a:pPr>
            <a:r>
              <a:rPr lang="en-US" sz="2500" b="1" dirty="0">
                <a:solidFill>
                  <a:srgbClr val="272525"/>
                </a:solidFill>
                <a:latin typeface="Inter Bold" pitchFamily="34" charset="0"/>
                <a:ea typeface="Inter Bold" pitchFamily="34" charset="-122"/>
                <a:cs typeface="Inter Bold" pitchFamily="34" charset="-120"/>
              </a:rPr>
              <a:t>2</a:t>
            </a:r>
            <a:endParaRPr lang="en-US" sz="2500" dirty="0"/>
          </a:p>
        </p:txBody>
      </p:sp>
      <p:sp>
        <p:nvSpPr>
          <p:cNvPr id="11" name="Text 9"/>
          <p:cNvSpPr/>
          <p:nvPr/>
        </p:nvSpPr>
        <p:spPr>
          <a:xfrm>
            <a:off x="1493996" y="5497354"/>
            <a:ext cx="2693551" cy="336590"/>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Inter Bold" pitchFamily="34" charset="0"/>
                <a:ea typeface="Inter Bold" pitchFamily="34" charset="-122"/>
                <a:cs typeface="Inter Bold" pitchFamily="34" charset="-120"/>
              </a:rPr>
              <a:t>Lease</a:t>
            </a:r>
            <a:endParaRPr lang="en-US" sz="2100" dirty="0"/>
          </a:p>
        </p:txBody>
      </p:sp>
      <p:sp>
        <p:nvSpPr>
          <p:cNvPr id="12" name="Text 10"/>
          <p:cNvSpPr/>
          <p:nvPr/>
        </p:nvSpPr>
        <p:spPr>
          <a:xfrm>
            <a:off x="1493996" y="6049328"/>
            <a:ext cx="5558314" cy="689610"/>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Flexible, lower initial cost, subscription model, often cloud-based, good for scalability.</a:t>
            </a:r>
            <a:endParaRPr lang="en-US" sz="1650" dirty="0"/>
          </a:p>
        </p:txBody>
      </p:sp>
      <p:sp>
        <p:nvSpPr>
          <p:cNvPr id="13" name="Shape 11"/>
          <p:cNvSpPr/>
          <p:nvPr/>
        </p:nvSpPr>
        <p:spPr>
          <a:xfrm>
            <a:off x="793790" y="7169825"/>
            <a:ext cx="484823" cy="484822"/>
          </a:xfrm>
          <a:prstGeom prst="roundRect">
            <a:avLst>
              <a:gd name="adj" fmla="val 18668"/>
            </a:avLst>
          </a:prstGeom>
          <a:solidFill>
            <a:srgbClr val="DADBF1"/>
          </a:solidFill>
          <a:ln w="7620">
            <a:solidFill>
              <a:srgbClr val="C0C1D7"/>
            </a:solidFill>
            <a:prstDash val="solid"/>
          </a:ln>
        </p:spPr>
      </p:sp>
      <p:sp>
        <p:nvSpPr>
          <p:cNvPr id="14" name="Text 12"/>
          <p:cNvSpPr/>
          <p:nvPr/>
        </p:nvSpPr>
        <p:spPr>
          <a:xfrm>
            <a:off x="874633" y="7210246"/>
            <a:ext cx="323136" cy="403979"/>
          </a:xfrm>
          <a:prstGeom prst="rect">
            <a:avLst/>
          </a:prstGeom>
          <a:noFill/>
          <a:ln/>
        </p:spPr>
        <p:txBody>
          <a:bodyPr wrap="none" lIns="0" tIns="0" rIns="0" bIns="0" rtlCol="0" anchor="t"/>
          <a:lstStyle/>
          <a:p>
            <a:pPr marL="0" indent="0" algn="ctr">
              <a:lnSpc>
                <a:spcPts val="2500"/>
              </a:lnSpc>
              <a:buNone/>
            </a:pPr>
            <a:r>
              <a:rPr lang="en-US" sz="2500" b="1" dirty="0">
                <a:solidFill>
                  <a:srgbClr val="272525"/>
                </a:solidFill>
                <a:latin typeface="Inter Bold" pitchFamily="34" charset="0"/>
                <a:ea typeface="Inter Bold" pitchFamily="34" charset="-122"/>
                <a:cs typeface="Inter Bold" pitchFamily="34" charset="-120"/>
              </a:rPr>
              <a:t>3</a:t>
            </a:r>
            <a:endParaRPr lang="en-US" sz="2500" dirty="0"/>
          </a:p>
        </p:txBody>
      </p:sp>
      <p:sp>
        <p:nvSpPr>
          <p:cNvPr id="15" name="Text 13"/>
          <p:cNvSpPr/>
          <p:nvPr/>
        </p:nvSpPr>
        <p:spPr>
          <a:xfrm>
            <a:off x="1493996" y="7243882"/>
            <a:ext cx="2693551" cy="336590"/>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Inter Bold" pitchFamily="34" charset="0"/>
                <a:ea typeface="Inter Bold" pitchFamily="34" charset="-122"/>
                <a:cs typeface="Inter Bold" pitchFamily="34" charset="-120"/>
              </a:rPr>
              <a:t>Build</a:t>
            </a:r>
            <a:endParaRPr lang="en-US" sz="2100" dirty="0"/>
          </a:p>
        </p:txBody>
      </p:sp>
      <p:sp>
        <p:nvSpPr>
          <p:cNvPr id="16" name="Text 14"/>
          <p:cNvSpPr/>
          <p:nvPr/>
        </p:nvSpPr>
        <p:spPr>
          <a:xfrm>
            <a:off x="1493996" y="7795855"/>
            <a:ext cx="5558314" cy="1034415"/>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Tailored to exact needs, highly customizable, but requires significant internal resources and time investment.</a:t>
            </a:r>
            <a:endParaRPr lang="en-US" sz="1650" dirty="0"/>
          </a:p>
        </p:txBody>
      </p:sp>
      <p:sp>
        <p:nvSpPr>
          <p:cNvPr id="17" name="Text 15"/>
          <p:cNvSpPr/>
          <p:nvPr/>
        </p:nvSpPr>
        <p:spPr>
          <a:xfrm>
            <a:off x="7585710" y="3097768"/>
            <a:ext cx="2693551" cy="336590"/>
          </a:xfrm>
          <a:prstGeom prst="rect">
            <a:avLst/>
          </a:prstGeom>
          <a:noFill/>
          <a:ln/>
        </p:spPr>
        <p:txBody>
          <a:bodyPr wrap="none" lIns="0" tIns="0" rIns="0" bIns="0" rtlCol="0" anchor="t"/>
          <a:lstStyle/>
          <a:p>
            <a:pPr marL="0" indent="0" algn="l">
              <a:lnSpc>
                <a:spcPts val="2650"/>
              </a:lnSpc>
              <a:buNone/>
            </a:pPr>
            <a:r>
              <a:rPr lang="en-US" sz="2100" b="1" dirty="0">
                <a:solidFill>
                  <a:srgbClr val="000000"/>
                </a:solidFill>
                <a:latin typeface="Inter Bold" pitchFamily="34" charset="0"/>
                <a:ea typeface="Inter Bold" pitchFamily="34" charset="-122"/>
                <a:cs typeface="Inter Bold" pitchFamily="34" charset="-120"/>
              </a:rPr>
              <a:t>Decision Factors:</a:t>
            </a:r>
            <a:endParaRPr lang="en-US" sz="2100" dirty="0"/>
          </a:p>
        </p:txBody>
      </p:sp>
      <p:sp>
        <p:nvSpPr>
          <p:cNvPr id="18" name="Text 16"/>
          <p:cNvSpPr/>
          <p:nvPr/>
        </p:nvSpPr>
        <p:spPr>
          <a:xfrm>
            <a:off x="8285917" y="3676769"/>
            <a:ext cx="2693551" cy="336590"/>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Inter Bold" pitchFamily="34" charset="0"/>
                <a:ea typeface="Inter Bold" pitchFamily="34" charset="-122"/>
                <a:cs typeface="Inter Bold" pitchFamily="34" charset="-120"/>
              </a:rPr>
              <a:t>Budget</a:t>
            </a:r>
            <a:endParaRPr lang="en-US" sz="2100" dirty="0"/>
          </a:p>
        </p:txBody>
      </p:sp>
      <p:sp>
        <p:nvSpPr>
          <p:cNvPr id="19" name="Text 17"/>
          <p:cNvSpPr/>
          <p:nvPr/>
        </p:nvSpPr>
        <p:spPr>
          <a:xfrm>
            <a:off x="8285917" y="4228743"/>
            <a:ext cx="5558314"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(Cost vs. Long-term Value, TCO analysis)</a:t>
            </a:r>
            <a:endParaRPr lang="en-US" sz="1650" dirty="0"/>
          </a:p>
        </p:txBody>
      </p:sp>
      <p:sp>
        <p:nvSpPr>
          <p:cNvPr id="20" name="Text 18"/>
          <p:cNvSpPr/>
          <p:nvPr/>
        </p:nvSpPr>
        <p:spPr>
          <a:xfrm>
            <a:off x="8285917" y="5004435"/>
            <a:ext cx="3294459" cy="336590"/>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Inter Bold" pitchFamily="34" charset="0"/>
                <a:ea typeface="Inter Bold" pitchFamily="34" charset="-122"/>
                <a:cs typeface="Inter Bold" pitchFamily="34" charset="-120"/>
              </a:rPr>
              <a:t>Speed of Implementation</a:t>
            </a:r>
            <a:endParaRPr lang="en-US" sz="2100" dirty="0"/>
          </a:p>
        </p:txBody>
      </p:sp>
      <p:sp>
        <p:nvSpPr>
          <p:cNvPr id="21" name="Text 19"/>
          <p:cNvSpPr/>
          <p:nvPr/>
        </p:nvSpPr>
        <p:spPr>
          <a:xfrm>
            <a:off x="8285917" y="5556409"/>
            <a:ext cx="5558314"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(Time-to-insight for critical business needs)</a:t>
            </a:r>
            <a:endParaRPr lang="en-US" sz="1650" dirty="0"/>
          </a:p>
        </p:txBody>
      </p:sp>
      <p:sp>
        <p:nvSpPr>
          <p:cNvPr id="22" name="Text 20"/>
          <p:cNvSpPr/>
          <p:nvPr/>
        </p:nvSpPr>
        <p:spPr>
          <a:xfrm>
            <a:off x="8285917" y="6332101"/>
            <a:ext cx="2956560" cy="336590"/>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Inter Bold" pitchFamily="34" charset="0"/>
                <a:ea typeface="Inter Bold" pitchFamily="34" charset="-122"/>
                <a:cs typeface="Inter Bold" pitchFamily="34" charset="-120"/>
              </a:rPr>
              <a:t>Flexibility &amp; Scalability</a:t>
            </a:r>
            <a:endParaRPr lang="en-US" sz="2100" dirty="0"/>
          </a:p>
        </p:txBody>
      </p:sp>
      <p:sp>
        <p:nvSpPr>
          <p:cNvPr id="23" name="Text 21"/>
          <p:cNvSpPr/>
          <p:nvPr/>
        </p:nvSpPr>
        <p:spPr>
          <a:xfrm>
            <a:off x="8285917" y="6884075"/>
            <a:ext cx="5558314"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(Ability to grow with business needs and data volume)</a:t>
            </a:r>
            <a:endParaRPr lang="en-US" sz="1650" dirty="0"/>
          </a:p>
        </p:txBody>
      </p:sp>
      <p:sp>
        <p:nvSpPr>
          <p:cNvPr id="24" name="Text 22"/>
          <p:cNvSpPr/>
          <p:nvPr/>
        </p:nvSpPr>
        <p:spPr>
          <a:xfrm>
            <a:off x="8285917" y="7659767"/>
            <a:ext cx="2693551" cy="336590"/>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Inter Bold" pitchFamily="34" charset="0"/>
                <a:ea typeface="Inter Bold" pitchFamily="34" charset="-122"/>
                <a:cs typeface="Inter Bold" pitchFamily="34" charset="-120"/>
              </a:rPr>
              <a:t>Technical Expertise</a:t>
            </a:r>
            <a:endParaRPr lang="en-US" sz="2100" dirty="0"/>
          </a:p>
        </p:txBody>
      </p:sp>
      <p:sp>
        <p:nvSpPr>
          <p:cNvPr id="25" name="Text 23"/>
          <p:cNvSpPr/>
          <p:nvPr/>
        </p:nvSpPr>
        <p:spPr>
          <a:xfrm>
            <a:off x="8285917" y="8211741"/>
            <a:ext cx="5558314"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(Internal team's capability to manage and develop)</a:t>
            </a:r>
            <a:endParaRPr lang="en-US" sz="1650" dirty="0"/>
          </a:p>
        </p:txBody>
      </p:sp>
      <p:sp>
        <p:nvSpPr>
          <p:cNvPr id="26" name="Text 24"/>
          <p:cNvSpPr/>
          <p:nvPr/>
        </p:nvSpPr>
        <p:spPr>
          <a:xfrm>
            <a:off x="8285917" y="8987433"/>
            <a:ext cx="2693551" cy="336590"/>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Inter Bold" pitchFamily="34" charset="0"/>
                <a:ea typeface="Inter Bold" pitchFamily="34" charset="-122"/>
                <a:cs typeface="Inter Bold" pitchFamily="34" charset="-120"/>
              </a:rPr>
              <a:t>Integration Needs</a:t>
            </a:r>
            <a:endParaRPr lang="en-US" sz="2100" dirty="0"/>
          </a:p>
        </p:txBody>
      </p:sp>
      <p:sp>
        <p:nvSpPr>
          <p:cNvPr id="27" name="Text 25"/>
          <p:cNvSpPr/>
          <p:nvPr/>
        </p:nvSpPr>
        <p:spPr>
          <a:xfrm>
            <a:off x="8285917" y="9539407"/>
            <a:ext cx="5558314"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(Compatibility with existing systems and data sources)</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226588"/>
            <a:ext cx="10227231"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Justification &amp; Cost–Benefit Analysis</a:t>
            </a:r>
            <a:endParaRPr lang="en-US" sz="4450" dirty="0"/>
          </a:p>
        </p:txBody>
      </p:sp>
      <p:sp>
        <p:nvSpPr>
          <p:cNvPr id="3" name="Text 1"/>
          <p:cNvSpPr/>
          <p:nvPr/>
        </p:nvSpPr>
        <p:spPr>
          <a:xfrm>
            <a:off x="793790" y="3388995"/>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Before adopting a Business Intelligence (BI) system, it's crucial to justify the investment. This involves analyzing both the tangible and intangible benefits, and leveraging existing examples.</a:t>
            </a:r>
            <a:endParaRPr lang="en-US" sz="1750" dirty="0"/>
          </a:p>
        </p:txBody>
      </p:sp>
      <p:pic>
        <p:nvPicPr>
          <p:cNvPr id="4" name="Image 0" descr="preencoded.png"/>
          <p:cNvPicPr>
            <a:picLocks noChangeAspect="1"/>
          </p:cNvPicPr>
          <p:nvPr/>
        </p:nvPicPr>
        <p:blipFill>
          <a:blip r:embed="rId3"/>
          <a:stretch>
            <a:fillRect/>
          </a:stretch>
        </p:blipFill>
        <p:spPr>
          <a:xfrm>
            <a:off x="793790" y="4369951"/>
            <a:ext cx="4158615" cy="2570202"/>
          </a:xfrm>
          <a:prstGeom prst="rect">
            <a:avLst/>
          </a:prstGeom>
        </p:spPr>
      </p:pic>
      <p:sp>
        <p:nvSpPr>
          <p:cNvPr id="5" name="Text 2"/>
          <p:cNvSpPr/>
          <p:nvPr/>
        </p:nvSpPr>
        <p:spPr>
          <a:xfrm>
            <a:off x="793790" y="716696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Direct Benefits</a:t>
            </a:r>
            <a:endParaRPr lang="en-US" sz="2200" dirty="0"/>
          </a:p>
        </p:txBody>
      </p:sp>
      <p:sp>
        <p:nvSpPr>
          <p:cNvPr id="6" name="Text 3"/>
          <p:cNvSpPr/>
          <p:nvPr/>
        </p:nvSpPr>
        <p:spPr>
          <a:xfrm>
            <a:off x="793790" y="7657386"/>
            <a:ext cx="4158615"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Achieve faster reporting, reduce errors, and enable better, data-driven decisions.</a:t>
            </a:r>
            <a:endParaRPr lang="en-US" sz="1750" dirty="0"/>
          </a:p>
        </p:txBody>
      </p:sp>
      <p:pic>
        <p:nvPicPr>
          <p:cNvPr id="7" name="Image 1" descr="preencoded.png"/>
          <p:cNvPicPr>
            <a:picLocks noChangeAspect="1"/>
          </p:cNvPicPr>
          <p:nvPr/>
        </p:nvPicPr>
        <p:blipFill>
          <a:blip r:embed="rId4"/>
          <a:stretch>
            <a:fillRect/>
          </a:stretch>
        </p:blipFill>
        <p:spPr>
          <a:xfrm>
            <a:off x="5235893" y="4369951"/>
            <a:ext cx="4158615" cy="2570202"/>
          </a:xfrm>
          <a:prstGeom prst="rect">
            <a:avLst/>
          </a:prstGeom>
        </p:spPr>
      </p:pic>
      <p:sp>
        <p:nvSpPr>
          <p:cNvPr id="8" name="Text 4"/>
          <p:cNvSpPr/>
          <p:nvPr/>
        </p:nvSpPr>
        <p:spPr>
          <a:xfrm>
            <a:off x="5235893" y="716696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Intangible Benefits</a:t>
            </a:r>
            <a:endParaRPr lang="en-US" sz="2200" dirty="0"/>
          </a:p>
        </p:txBody>
      </p:sp>
      <p:sp>
        <p:nvSpPr>
          <p:cNvPr id="9" name="Text 5"/>
          <p:cNvSpPr/>
          <p:nvPr/>
        </p:nvSpPr>
        <p:spPr>
          <a:xfrm>
            <a:off x="5235893" y="7657386"/>
            <a:ext cx="4158615"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Improve customer satisfaction and boost employee productivity through enhanced insights.</a:t>
            </a:r>
            <a:endParaRPr lang="en-US" sz="1750" dirty="0"/>
          </a:p>
        </p:txBody>
      </p:sp>
      <p:pic>
        <p:nvPicPr>
          <p:cNvPr id="10" name="Image 2" descr="preencoded.png"/>
          <p:cNvPicPr>
            <a:picLocks noChangeAspect="1"/>
          </p:cNvPicPr>
          <p:nvPr/>
        </p:nvPicPr>
        <p:blipFill>
          <a:blip r:embed="rId5"/>
          <a:stretch>
            <a:fillRect/>
          </a:stretch>
        </p:blipFill>
        <p:spPr>
          <a:xfrm>
            <a:off x="9677995" y="4369951"/>
            <a:ext cx="4158615" cy="2570202"/>
          </a:xfrm>
          <a:prstGeom prst="rect">
            <a:avLst/>
          </a:prstGeom>
        </p:spPr>
      </p:pic>
      <p:sp>
        <p:nvSpPr>
          <p:cNvPr id="11" name="Text 6"/>
          <p:cNvSpPr/>
          <p:nvPr/>
        </p:nvSpPr>
        <p:spPr>
          <a:xfrm>
            <a:off x="9677995" y="7166967"/>
            <a:ext cx="3300770"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Reference Case Studies</a:t>
            </a:r>
            <a:endParaRPr lang="en-US" sz="2200" dirty="0"/>
          </a:p>
        </p:txBody>
      </p:sp>
      <p:sp>
        <p:nvSpPr>
          <p:cNvPr id="12" name="Text 7"/>
          <p:cNvSpPr/>
          <p:nvPr/>
        </p:nvSpPr>
        <p:spPr>
          <a:xfrm>
            <a:off x="9677995" y="7657386"/>
            <a:ext cx="4158615"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Utilize real-world case studies and experiences from other companies as valuable benchmarks.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665327"/>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Security &amp; Privacy</a:t>
            </a:r>
            <a:endParaRPr lang="en-US" sz="4450" dirty="0"/>
          </a:p>
        </p:txBody>
      </p:sp>
      <p:sp>
        <p:nvSpPr>
          <p:cNvPr id="3" name="Text 1"/>
          <p:cNvSpPr/>
          <p:nvPr/>
        </p:nvSpPr>
        <p:spPr>
          <a:xfrm>
            <a:off x="793790" y="2827734"/>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Business Intelligence (BI) systems contain invaluable organizational assets, including highly sensitive data. Robust security and stringent privacy measures are therefore non-negotiable to protect competitive advantage and operational efficiency.</a:t>
            </a:r>
            <a:endParaRPr lang="en-US" sz="1750" dirty="0"/>
          </a:p>
        </p:txBody>
      </p:sp>
      <p:sp>
        <p:nvSpPr>
          <p:cNvPr id="4" name="Text 2"/>
          <p:cNvSpPr/>
          <p:nvPr/>
        </p:nvSpPr>
        <p:spPr>
          <a:xfrm>
            <a:off x="793790" y="4171593"/>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Key concerns regarding BI system security and data privacy include:</a:t>
            </a:r>
            <a:endParaRPr lang="en-US" sz="1750" dirty="0"/>
          </a:p>
        </p:txBody>
      </p:sp>
      <p:sp>
        <p:nvSpPr>
          <p:cNvPr id="5" name="Shape 3"/>
          <p:cNvSpPr/>
          <p:nvPr/>
        </p:nvSpPr>
        <p:spPr>
          <a:xfrm>
            <a:off x="793790" y="4789646"/>
            <a:ext cx="6407944" cy="3536752"/>
          </a:xfrm>
          <a:prstGeom prst="roundRect">
            <a:avLst>
              <a:gd name="adj" fmla="val 4137"/>
            </a:avLst>
          </a:prstGeom>
          <a:solidFill>
            <a:srgbClr val="FFFFFF"/>
          </a:solidFill>
          <a:ln w="30480">
            <a:solidFill>
              <a:srgbClr val="C0C1D7"/>
            </a:solidFill>
            <a:prstDash val="solid"/>
          </a:ln>
        </p:spPr>
      </p:sp>
      <p:sp>
        <p:nvSpPr>
          <p:cNvPr id="6" name="Shape 4"/>
          <p:cNvSpPr/>
          <p:nvPr/>
        </p:nvSpPr>
        <p:spPr>
          <a:xfrm>
            <a:off x="763310" y="4789646"/>
            <a:ext cx="121920" cy="3536752"/>
          </a:xfrm>
          <a:prstGeom prst="roundRect">
            <a:avLst>
              <a:gd name="adj" fmla="val 78139"/>
            </a:avLst>
          </a:prstGeom>
          <a:solidFill>
            <a:srgbClr val="4950BC"/>
          </a:solidFill>
          <a:ln/>
        </p:spPr>
      </p:sp>
      <p:sp>
        <p:nvSpPr>
          <p:cNvPr id="7" name="Text 5"/>
          <p:cNvSpPr/>
          <p:nvPr/>
        </p:nvSpPr>
        <p:spPr>
          <a:xfrm>
            <a:off x="1142524" y="5046940"/>
            <a:ext cx="5801916" cy="708660"/>
          </a:xfrm>
          <a:prstGeom prst="rect">
            <a:avLst/>
          </a:prstGeom>
          <a:noFill/>
          <a:ln/>
        </p:spPr>
        <p:txBody>
          <a:bodyPr wrap="squar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Preventing Unauthorized Access and Data Breaches</a:t>
            </a:r>
            <a:endParaRPr lang="en-US" sz="2200" dirty="0"/>
          </a:p>
        </p:txBody>
      </p:sp>
      <p:sp>
        <p:nvSpPr>
          <p:cNvPr id="8" name="Text 6"/>
          <p:cNvSpPr/>
          <p:nvPr/>
        </p:nvSpPr>
        <p:spPr>
          <a:xfrm>
            <a:off x="1142524" y="5891689"/>
            <a:ext cx="5801916" cy="1814512"/>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Safeguarding against cyber-attacks and data leaks is paramount. This requires robust encryption, stringent access controls, regular security audits, and intrusion detection systems to ensure data confidentiality, integrity, and availability.</a:t>
            </a:r>
            <a:endParaRPr lang="en-US" sz="1750" dirty="0"/>
          </a:p>
        </p:txBody>
      </p:sp>
      <p:sp>
        <p:nvSpPr>
          <p:cNvPr id="9" name="Shape 7"/>
          <p:cNvSpPr/>
          <p:nvPr/>
        </p:nvSpPr>
        <p:spPr>
          <a:xfrm>
            <a:off x="7428548" y="4789646"/>
            <a:ext cx="6408063" cy="3536752"/>
          </a:xfrm>
          <a:prstGeom prst="roundRect">
            <a:avLst>
              <a:gd name="adj" fmla="val 4137"/>
            </a:avLst>
          </a:prstGeom>
          <a:solidFill>
            <a:srgbClr val="FFFFFF"/>
          </a:solidFill>
          <a:ln w="30480">
            <a:solidFill>
              <a:srgbClr val="C0C1D7"/>
            </a:solidFill>
            <a:prstDash val="solid"/>
          </a:ln>
        </p:spPr>
      </p:sp>
      <p:sp>
        <p:nvSpPr>
          <p:cNvPr id="10" name="Shape 8"/>
          <p:cNvSpPr/>
          <p:nvPr/>
        </p:nvSpPr>
        <p:spPr>
          <a:xfrm>
            <a:off x="7398067" y="4789646"/>
            <a:ext cx="121920" cy="3536752"/>
          </a:xfrm>
          <a:prstGeom prst="roundRect">
            <a:avLst>
              <a:gd name="adj" fmla="val 78139"/>
            </a:avLst>
          </a:prstGeom>
          <a:solidFill>
            <a:srgbClr val="4950BC"/>
          </a:solidFill>
          <a:ln/>
        </p:spPr>
      </p:sp>
      <p:sp>
        <p:nvSpPr>
          <p:cNvPr id="11" name="Text 9"/>
          <p:cNvSpPr/>
          <p:nvPr/>
        </p:nvSpPr>
        <p:spPr>
          <a:xfrm>
            <a:off x="7777282" y="5046940"/>
            <a:ext cx="5802035" cy="708660"/>
          </a:xfrm>
          <a:prstGeom prst="rect">
            <a:avLst/>
          </a:prstGeom>
          <a:noFill/>
          <a:ln/>
        </p:spPr>
        <p:txBody>
          <a:bodyPr wrap="squar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Protecting Employee and Customer Privacy</a:t>
            </a:r>
            <a:endParaRPr lang="en-US" sz="2200" dirty="0"/>
          </a:p>
        </p:txBody>
      </p:sp>
      <p:sp>
        <p:nvSpPr>
          <p:cNvPr id="12" name="Text 10"/>
          <p:cNvSpPr/>
          <p:nvPr/>
        </p:nvSpPr>
        <p:spPr>
          <a:xfrm>
            <a:off x="7777282" y="5891689"/>
            <a:ext cx="5802035" cy="217741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Ensuring the privacy of personal information is an ethical and legal imperative. Adherence to data protection regulations (e.g., GDPR, HIPAA) is essential, necessitating practices like data anonymization and strict data governance to prevent misuse and maintain trust.</a:t>
            </a:r>
            <a:endParaRPr lang="en-US" sz="1750" dirty="0"/>
          </a:p>
        </p:txBody>
      </p:sp>
      <p:sp>
        <p:nvSpPr>
          <p:cNvPr id="13" name="Text 11"/>
          <p:cNvSpPr/>
          <p:nvPr/>
        </p:nvSpPr>
        <p:spPr>
          <a:xfrm>
            <a:off x="793790" y="8581549"/>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 compromise of a BI system could expose proprietary sales strategies or confidential market plans, leading to significant competitive disadvantages, reputational damage, regulatory penalties, and financial repercussions.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4783574"/>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Integration Needs</a:t>
            </a:r>
            <a:endParaRPr lang="en-US" sz="4450" dirty="0"/>
          </a:p>
        </p:txBody>
      </p:sp>
      <p:sp>
        <p:nvSpPr>
          <p:cNvPr id="4" name="Text 1"/>
          <p:cNvSpPr/>
          <p:nvPr/>
        </p:nvSpPr>
        <p:spPr>
          <a:xfrm>
            <a:off x="793790" y="5832515"/>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BI rarely works alone → must integrate with:</a:t>
            </a:r>
            <a:endParaRPr lang="en-US" sz="1750" dirty="0"/>
          </a:p>
        </p:txBody>
      </p:sp>
      <p:sp>
        <p:nvSpPr>
          <p:cNvPr id="5" name="Text 2"/>
          <p:cNvSpPr/>
          <p:nvPr/>
        </p:nvSpPr>
        <p:spPr>
          <a:xfrm>
            <a:off x="793790" y="645056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Databases &amp; Data Warehouses</a:t>
            </a:r>
            <a:endParaRPr lang="en-US" sz="1750" dirty="0"/>
          </a:p>
        </p:txBody>
      </p:sp>
      <p:sp>
        <p:nvSpPr>
          <p:cNvPr id="6" name="Text 3"/>
          <p:cNvSpPr/>
          <p:nvPr/>
        </p:nvSpPr>
        <p:spPr>
          <a:xfrm>
            <a:off x="793790" y="689276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ERP</a:t>
            </a:r>
            <a:r>
              <a:rPr lang="en-US" sz="1750" dirty="0">
                <a:solidFill>
                  <a:srgbClr val="272525"/>
                </a:solidFill>
                <a:latin typeface="Inter" pitchFamily="34" charset="0"/>
                <a:ea typeface="Inter" pitchFamily="34" charset="-122"/>
                <a:cs typeface="Inter" pitchFamily="34" charset="-120"/>
              </a:rPr>
              <a:t> (Enterprise Resource Planning)</a:t>
            </a:r>
            <a:endParaRPr lang="en-US" sz="1750" dirty="0"/>
          </a:p>
        </p:txBody>
      </p:sp>
      <p:sp>
        <p:nvSpPr>
          <p:cNvPr id="7" name="Text 4"/>
          <p:cNvSpPr/>
          <p:nvPr/>
        </p:nvSpPr>
        <p:spPr>
          <a:xfrm>
            <a:off x="793790" y="733496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CRM</a:t>
            </a:r>
            <a:r>
              <a:rPr lang="en-US" sz="1750" dirty="0">
                <a:solidFill>
                  <a:srgbClr val="272525"/>
                </a:solidFill>
                <a:latin typeface="Inter" pitchFamily="34" charset="0"/>
                <a:ea typeface="Inter" pitchFamily="34" charset="-122"/>
                <a:cs typeface="Inter" pitchFamily="34" charset="-120"/>
              </a:rPr>
              <a:t> (Customer Relationship Management)</a:t>
            </a:r>
            <a:endParaRPr lang="en-US" sz="1750" dirty="0"/>
          </a:p>
        </p:txBody>
      </p:sp>
      <p:sp>
        <p:nvSpPr>
          <p:cNvPr id="8" name="Text 5"/>
          <p:cNvSpPr/>
          <p:nvPr/>
        </p:nvSpPr>
        <p:spPr>
          <a:xfrm>
            <a:off x="793790" y="777716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E-commerce platforms</a:t>
            </a:r>
            <a:endParaRPr lang="en-US" sz="1750" dirty="0"/>
          </a:p>
        </p:txBody>
      </p:sp>
      <p:sp>
        <p:nvSpPr>
          <p:cNvPr id="9" name="Text 6"/>
          <p:cNvSpPr/>
          <p:nvPr/>
        </p:nvSpPr>
        <p:spPr>
          <a:xfrm>
            <a:off x="793790" y="821936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Business Partner Systems</a:t>
            </a:r>
            <a:endParaRPr lang="en-US" sz="1750" dirty="0"/>
          </a:p>
        </p:txBody>
      </p:sp>
      <p:sp>
        <p:nvSpPr>
          <p:cNvPr id="10" name="Text 7"/>
          <p:cNvSpPr/>
          <p:nvPr/>
        </p:nvSpPr>
        <p:spPr>
          <a:xfrm>
            <a:off x="793790" y="866155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The Internet</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850463"/>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BI Tool Integration</a:t>
            </a:r>
            <a:endParaRPr lang="en-US" sz="4450" dirty="0"/>
          </a:p>
        </p:txBody>
      </p:sp>
      <p:sp>
        <p:nvSpPr>
          <p:cNvPr id="3" name="Text 1"/>
          <p:cNvSpPr/>
          <p:nvPr/>
        </p:nvSpPr>
        <p:spPr>
          <a:xfrm>
            <a:off x="793790" y="2012871"/>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Sometimes </a:t>
            </a:r>
            <a:r>
              <a:rPr lang="en-US" sz="1750" b="1" dirty="0">
                <a:solidFill>
                  <a:srgbClr val="272525"/>
                </a:solidFill>
                <a:latin typeface="Inter" pitchFamily="34" charset="0"/>
                <a:ea typeface="Inter" pitchFamily="34" charset="-122"/>
                <a:cs typeface="Inter" pitchFamily="34" charset="-120"/>
              </a:rPr>
              <a:t>different BI tools</a:t>
            </a:r>
            <a:r>
              <a:rPr lang="en-US" sz="1750" dirty="0">
                <a:solidFill>
                  <a:srgbClr val="272525"/>
                </a:solidFill>
                <a:latin typeface="Inter" pitchFamily="34" charset="0"/>
                <a:ea typeface="Inter" pitchFamily="34" charset="-122"/>
                <a:cs typeface="Inter" pitchFamily="34" charset="-120"/>
              </a:rPr>
              <a:t> need to be connected to leverage their unique strengths or to consolidate reporting across various departmental solutions.</a:t>
            </a:r>
            <a:endParaRPr lang="en-US" sz="1750" dirty="0"/>
          </a:p>
        </p:txBody>
      </p:sp>
      <p:sp>
        <p:nvSpPr>
          <p:cNvPr id="4" name="Text 2"/>
          <p:cNvSpPr/>
          <p:nvPr/>
        </p:nvSpPr>
        <p:spPr>
          <a:xfrm>
            <a:off x="793790" y="2993827"/>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Two approaches:</a:t>
            </a:r>
            <a:endParaRPr lang="en-US" sz="1750" dirty="0"/>
          </a:p>
        </p:txBody>
      </p:sp>
      <p:sp>
        <p:nvSpPr>
          <p:cNvPr id="5" name="Shape 3"/>
          <p:cNvSpPr/>
          <p:nvPr/>
        </p:nvSpPr>
        <p:spPr>
          <a:xfrm>
            <a:off x="793790" y="3611880"/>
            <a:ext cx="13042821" cy="5529501"/>
          </a:xfrm>
          <a:prstGeom prst="roundRect">
            <a:avLst>
              <a:gd name="adj" fmla="val 1723"/>
            </a:avLst>
          </a:prstGeom>
          <a:solidFill>
            <a:srgbClr val="DADBF1"/>
          </a:solidFill>
          <a:ln w="7620">
            <a:solidFill>
              <a:srgbClr val="C0C1D7"/>
            </a:solidFill>
            <a:prstDash val="solid"/>
          </a:ln>
        </p:spPr>
      </p:sp>
      <p:sp>
        <p:nvSpPr>
          <p:cNvPr id="6" name="Shape 4"/>
          <p:cNvSpPr/>
          <p:nvPr/>
        </p:nvSpPr>
        <p:spPr>
          <a:xfrm>
            <a:off x="801410" y="3619500"/>
            <a:ext cx="6513790" cy="5514261"/>
          </a:xfrm>
          <a:prstGeom prst="roundRect">
            <a:avLst>
              <a:gd name="adj" fmla="val 1728"/>
            </a:avLst>
          </a:prstGeom>
          <a:solidFill>
            <a:srgbClr val="DADBF1"/>
          </a:solidFill>
          <a:ln/>
        </p:spPr>
      </p:sp>
      <p:sp>
        <p:nvSpPr>
          <p:cNvPr id="7" name="Text 5"/>
          <p:cNvSpPr/>
          <p:nvPr/>
        </p:nvSpPr>
        <p:spPr>
          <a:xfrm>
            <a:off x="1028224" y="384631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All-in-One Solution</a:t>
            </a:r>
            <a:endParaRPr lang="en-US" sz="2200" dirty="0"/>
          </a:p>
        </p:txBody>
      </p:sp>
      <p:sp>
        <p:nvSpPr>
          <p:cNvPr id="8" name="Text 6"/>
          <p:cNvSpPr/>
          <p:nvPr/>
        </p:nvSpPr>
        <p:spPr>
          <a:xfrm>
            <a:off x="1028224" y="4336733"/>
            <a:ext cx="572000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This approach involves sourcing all BI functionalities from a single vendor. It offers a streamlined, unified platform.</a:t>
            </a:r>
            <a:endParaRPr lang="en-US" sz="1750" dirty="0"/>
          </a:p>
        </p:txBody>
      </p:sp>
      <p:sp>
        <p:nvSpPr>
          <p:cNvPr id="9" name="Text 7"/>
          <p:cNvSpPr/>
          <p:nvPr/>
        </p:nvSpPr>
        <p:spPr>
          <a:xfrm>
            <a:off x="1028224" y="5561528"/>
            <a:ext cx="572000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Pros:</a:t>
            </a:r>
            <a:r>
              <a:rPr lang="en-US" sz="1750" dirty="0">
                <a:solidFill>
                  <a:srgbClr val="272525"/>
                </a:solidFill>
                <a:latin typeface="Inter" pitchFamily="34" charset="0"/>
                <a:ea typeface="Inter" pitchFamily="34" charset="-122"/>
                <a:cs typeface="Inter" pitchFamily="34" charset="-120"/>
              </a:rPr>
              <a:t> Easier integration, consistent user interface, simplified vendor management, potentially lower initial setup costs.</a:t>
            </a:r>
            <a:endParaRPr lang="en-US" sz="1750" dirty="0"/>
          </a:p>
        </p:txBody>
      </p:sp>
      <p:sp>
        <p:nvSpPr>
          <p:cNvPr id="10" name="Text 8"/>
          <p:cNvSpPr/>
          <p:nvPr/>
        </p:nvSpPr>
        <p:spPr>
          <a:xfrm>
            <a:off x="1028224" y="6729532"/>
            <a:ext cx="572000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Cons:</a:t>
            </a:r>
            <a:r>
              <a:rPr lang="en-US" sz="1750" dirty="0">
                <a:solidFill>
                  <a:srgbClr val="272525"/>
                </a:solidFill>
                <a:latin typeface="Inter" pitchFamily="34" charset="0"/>
                <a:ea typeface="Inter" pitchFamily="34" charset="-122"/>
                <a:cs typeface="Inter" pitchFamily="34" charset="-120"/>
              </a:rPr>
              <a:t> Can be less flexible or customizable, may lack specialized features for specific niche requirements, potential for vendor lock-in.</a:t>
            </a:r>
            <a:endParaRPr lang="en-US" sz="1750" dirty="0"/>
          </a:p>
        </p:txBody>
      </p:sp>
      <p:sp>
        <p:nvSpPr>
          <p:cNvPr id="11" name="Shape 9"/>
          <p:cNvSpPr/>
          <p:nvPr/>
        </p:nvSpPr>
        <p:spPr>
          <a:xfrm>
            <a:off x="7315200" y="3619500"/>
            <a:ext cx="6513790" cy="5514261"/>
          </a:xfrm>
          <a:prstGeom prst="rect">
            <a:avLst/>
          </a:prstGeom>
          <a:solidFill>
            <a:srgbClr val="DADBF1"/>
          </a:solidFill>
          <a:ln/>
        </p:spPr>
      </p:sp>
      <p:sp>
        <p:nvSpPr>
          <p:cNvPr id="12" name="Shape 10"/>
          <p:cNvSpPr/>
          <p:nvPr/>
        </p:nvSpPr>
        <p:spPr>
          <a:xfrm>
            <a:off x="7315200" y="3619500"/>
            <a:ext cx="30480" cy="5514261"/>
          </a:xfrm>
          <a:prstGeom prst="roundRect">
            <a:avLst>
              <a:gd name="adj" fmla="val 312558"/>
            </a:avLst>
          </a:prstGeom>
          <a:solidFill>
            <a:srgbClr val="C0C1D7"/>
          </a:solidFill>
          <a:ln/>
        </p:spPr>
      </p:sp>
      <p:sp>
        <p:nvSpPr>
          <p:cNvPr id="13" name="Text 11"/>
          <p:cNvSpPr/>
          <p:nvPr/>
        </p:nvSpPr>
        <p:spPr>
          <a:xfrm>
            <a:off x="7882176" y="3846314"/>
            <a:ext cx="3182541"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Best-of-Breed Solution</a:t>
            </a:r>
            <a:endParaRPr lang="en-US" sz="2200" dirty="0"/>
          </a:p>
        </p:txBody>
      </p:sp>
      <p:sp>
        <p:nvSpPr>
          <p:cNvPr id="14" name="Text 12"/>
          <p:cNvSpPr/>
          <p:nvPr/>
        </p:nvSpPr>
        <p:spPr>
          <a:xfrm>
            <a:off x="7882176" y="4336733"/>
            <a:ext cx="5720001"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This approach involves selecting specialized tools from different vendors, each excelling in a particular BI area (e.g., data visualization, ETL, predictive analytics).</a:t>
            </a:r>
            <a:endParaRPr lang="en-US" sz="1750" dirty="0"/>
          </a:p>
        </p:txBody>
      </p:sp>
      <p:sp>
        <p:nvSpPr>
          <p:cNvPr id="15" name="Text 13"/>
          <p:cNvSpPr/>
          <p:nvPr/>
        </p:nvSpPr>
        <p:spPr>
          <a:xfrm>
            <a:off x="7882176" y="5924431"/>
            <a:ext cx="5720001" cy="1451610"/>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Pros:</a:t>
            </a:r>
            <a:r>
              <a:rPr lang="en-US" sz="1750" dirty="0">
                <a:solidFill>
                  <a:srgbClr val="272525"/>
                </a:solidFill>
                <a:latin typeface="Inter" pitchFamily="34" charset="0"/>
                <a:ea typeface="Inter" pitchFamily="34" charset="-122"/>
                <a:cs typeface="Inter" pitchFamily="34" charset="-120"/>
              </a:rPr>
              <a:t> Access to highly optimized and cutting-edge features, greater flexibility and customization, allows for mix-and-match capabilities to suit exact needs.</a:t>
            </a:r>
            <a:endParaRPr lang="en-US" sz="1750" dirty="0"/>
          </a:p>
        </p:txBody>
      </p:sp>
      <p:sp>
        <p:nvSpPr>
          <p:cNvPr id="16" name="Text 14"/>
          <p:cNvSpPr/>
          <p:nvPr/>
        </p:nvSpPr>
        <p:spPr>
          <a:xfrm>
            <a:off x="7882176" y="7455337"/>
            <a:ext cx="5720001" cy="1451610"/>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Cons:</a:t>
            </a:r>
            <a:r>
              <a:rPr lang="en-US" sz="1750" dirty="0">
                <a:solidFill>
                  <a:srgbClr val="272525"/>
                </a:solidFill>
                <a:latin typeface="Inter" pitchFamily="34" charset="0"/>
                <a:ea typeface="Inter" pitchFamily="34" charset="-122"/>
                <a:cs typeface="Inter" pitchFamily="34" charset="-120"/>
              </a:rPr>
              <a:t> Can lead to complex integration challenges, higher ongoing maintenance, potential for data silos, requires stronger internal technical expertise.</a:t>
            </a:r>
            <a:endParaRPr lang="en-US" sz="1750" dirty="0"/>
          </a:p>
        </p:txBody>
      </p:sp>
      <p:sp>
        <p:nvSpPr>
          <p:cNvPr id="17" name="Shape 15"/>
          <p:cNvSpPr/>
          <p:nvPr/>
        </p:nvSpPr>
        <p:spPr>
          <a:xfrm>
            <a:off x="7031712" y="6093142"/>
            <a:ext cx="566976" cy="566976"/>
          </a:xfrm>
          <a:prstGeom prst="roundRect">
            <a:avLst>
              <a:gd name="adj" fmla="val 16803"/>
            </a:avLst>
          </a:prstGeom>
          <a:solidFill>
            <a:srgbClr val="FFFFFF"/>
          </a:solidFill>
          <a:ln w="30480">
            <a:solidFill>
              <a:srgbClr val="C0C1D7"/>
            </a:solidFill>
            <a:prstDash val="solid"/>
          </a:ln>
        </p:spPr>
      </p:sp>
      <p:pic>
        <p:nvPicPr>
          <p:cNvPr id="18" name="Image 0" descr="preencoded.png"/>
          <p:cNvPicPr>
            <a:picLocks noChangeAspect="1"/>
          </p:cNvPicPr>
          <p:nvPr/>
        </p:nvPicPr>
        <p:blipFill>
          <a:blip r:embed="rId3"/>
          <a:stretch>
            <a:fillRect/>
          </a:stretch>
        </p:blipFill>
        <p:spPr>
          <a:xfrm>
            <a:off x="7173397" y="6199465"/>
            <a:ext cx="283488" cy="354330"/>
          </a:xfrm>
          <a:prstGeom prst="rect">
            <a:avLst/>
          </a:prstGeom>
        </p:spPr>
      </p:pic>
      <p:sp>
        <p:nvSpPr>
          <p:cNvPr id="19" name="Text 16"/>
          <p:cNvSpPr/>
          <p:nvPr/>
        </p:nvSpPr>
        <p:spPr>
          <a:xfrm>
            <a:off x="793790" y="9396532"/>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choice between these approaches depends on an organization's specific needs regarding budget, technical capabilities, desired flexibility, and the complexity of its data environment.</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701522"/>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Conclusion</a:t>
            </a:r>
            <a:endParaRPr lang="en-US" sz="4450" dirty="0"/>
          </a:p>
        </p:txBody>
      </p:sp>
      <p:sp>
        <p:nvSpPr>
          <p:cNvPr id="3" name="Text 1"/>
          <p:cNvSpPr/>
          <p:nvPr/>
        </p:nvSpPr>
        <p:spPr>
          <a:xfrm>
            <a:off x="793790" y="2863929"/>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Business Intelligence (BI) systems are strategic assets that transform how organizations operate and compete. By providing deep data insights, BI empowers companies to make informed decisions, optimize processes, and gain a significant competitive advantage.</a:t>
            </a:r>
            <a:endParaRPr lang="en-US" sz="1750" dirty="0"/>
          </a:p>
        </p:txBody>
      </p:sp>
      <p:sp>
        <p:nvSpPr>
          <p:cNvPr id="4" name="Text 2"/>
          <p:cNvSpPr/>
          <p:nvPr/>
        </p:nvSpPr>
        <p:spPr>
          <a:xfrm>
            <a:off x="793790" y="4207788"/>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Successful BI implementation hinges on evaluating three critical, interconnected factors:</a:t>
            </a:r>
            <a:endParaRPr lang="en-US" sz="1750" dirty="0"/>
          </a:p>
        </p:txBody>
      </p:sp>
      <p:sp>
        <p:nvSpPr>
          <p:cNvPr id="5" name="Text 3"/>
          <p:cNvSpPr/>
          <p:nvPr/>
        </p:nvSpPr>
        <p:spPr>
          <a:xfrm>
            <a:off x="793790" y="4825841"/>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Budget:</a:t>
            </a:r>
            <a:r>
              <a:rPr lang="en-US" sz="1750" dirty="0">
                <a:solidFill>
                  <a:srgbClr val="272525"/>
                </a:solidFill>
                <a:latin typeface="Inter" pitchFamily="34" charset="0"/>
                <a:ea typeface="Inter" pitchFamily="34" charset="-122"/>
                <a:cs typeface="Inter" pitchFamily="34" charset="-120"/>
              </a:rPr>
              <a:t> Consider the total cost of ownership (TCO) beyond initial investment, including licensing, maintenance, and training, to ensure a positive ROI.</a:t>
            </a:r>
            <a:endParaRPr lang="en-US" sz="1750" dirty="0"/>
          </a:p>
        </p:txBody>
      </p:sp>
      <p:sp>
        <p:nvSpPr>
          <p:cNvPr id="6" name="Text 4"/>
          <p:cNvSpPr/>
          <p:nvPr/>
        </p:nvSpPr>
        <p:spPr>
          <a:xfrm>
            <a:off x="793790" y="5630942"/>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Business Needs:</a:t>
            </a:r>
            <a:r>
              <a:rPr lang="en-US" sz="1750" dirty="0">
                <a:solidFill>
                  <a:srgbClr val="272525"/>
                </a:solidFill>
                <a:latin typeface="Inter" pitchFamily="34" charset="0"/>
                <a:ea typeface="Inter" pitchFamily="34" charset="-122"/>
                <a:cs typeface="Inter" pitchFamily="34" charset="-120"/>
              </a:rPr>
              <a:t> Define specific operational and strategic requirements, identifying what data to analyze, what questions to answer, and necessary reporting/visualization levels.</a:t>
            </a:r>
            <a:endParaRPr lang="en-US" sz="1750" dirty="0"/>
          </a:p>
        </p:txBody>
      </p:sp>
      <p:sp>
        <p:nvSpPr>
          <p:cNvPr id="7" name="Text 5"/>
          <p:cNvSpPr/>
          <p:nvPr/>
        </p:nvSpPr>
        <p:spPr>
          <a:xfrm>
            <a:off x="793790" y="6436042"/>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Long-term Goals:</a:t>
            </a:r>
            <a:r>
              <a:rPr lang="en-US" sz="1750" dirty="0">
                <a:solidFill>
                  <a:srgbClr val="272525"/>
                </a:solidFill>
                <a:latin typeface="Inter" pitchFamily="34" charset="0"/>
                <a:ea typeface="Inter" pitchFamily="34" charset="-122"/>
                <a:cs typeface="Inter" pitchFamily="34" charset="-120"/>
              </a:rPr>
              <a:t> The chosen BI system must be scalable and adaptable to handle future growth, increasing data volumes, new sources, and emerging analytical demands.</a:t>
            </a:r>
            <a:endParaRPr lang="en-US" sz="1750" dirty="0"/>
          </a:p>
        </p:txBody>
      </p:sp>
      <p:sp>
        <p:nvSpPr>
          <p:cNvPr id="8" name="Text 6"/>
          <p:cNvSpPr/>
          <p:nvPr/>
        </p:nvSpPr>
        <p:spPr>
          <a:xfrm>
            <a:off x="1133951" y="7672149"/>
            <a:ext cx="12702659" cy="362903"/>
          </a:xfrm>
          <a:prstGeom prst="rect">
            <a:avLst/>
          </a:prstGeom>
          <a:noFill/>
          <a:ln/>
        </p:spPr>
        <p:txBody>
          <a:bodyPr wrap="non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Final Thought:</a:t>
            </a:r>
            <a:r>
              <a:rPr lang="en-US" sz="1750" dirty="0">
                <a:solidFill>
                  <a:srgbClr val="272525"/>
                </a:solidFill>
                <a:latin typeface="Inter" pitchFamily="34" charset="0"/>
                <a:ea typeface="Inter" pitchFamily="34" charset="-122"/>
                <a:cs typeface="Inter" pitchFamily="34" charset="-120"/>
              </a:rPr>
              <a:t> “BI is not just a technology – it is a strategy for smarter business.”</a:t>
            </a:r>
            <a:endParaRPr lang="en-US" sz="1750" dirty="0"/>
          </a:p>
        </p:txBody>
      </p:sp>
      <p:sp>
        <p:nvSpPr>
          <p:cNvPr id="9" name="Text 7"/>
          <p:cNvSpPr/>
          <p:nvPr/>
        </p:nvSpPr>
        <p:spPr>
          <a:xfrm>
            <a:off x="1133951" y="8290203"/>
            <a:ext cx="12702659"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Effective BI integrates into strategic planning, transforming raw data into actionable intelligence to drive smarter decisions, foster efficiency, and unlock growth opportunities.</a:t>
            </a:r>
            <a:endParaRPr lang="en-US" sz="1750" dirty="0"/>
          </a:p>
        </p:txBody>
      </p:sp>
      <p:sp>
        <p:nvSpPr>
          <p:cNvPr id="10" name="Shape 8"/>
          <p:cNvSpPr/>
          <p:nvPr/>
        </p:nvSpPr>
        <p:spPr>
          <a:xfrm>
            <a:off x="793790" y="7416998"/>
            <a:ext cx="30480" cy="1854160"/>
          </a:xfrm>
          <a:prstGeom prst="rect">
            <a:avLst/>
          </a:prstGeom>
          <a:solidFill>
            <a:srgbClr val="4950BC"/>
          </a:solidFill>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1176</Words>
  <Application>Microsoft Office PowerPoint</Application>
  <PresentationFormat>Custom</PresentationFormat>
  <Paragraphs>108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shrujan s acharya</cp:lastModifiedBy>
  <cp:revision>2</cp:revision>
  <dcterms:created xsi:type="dcterms:W3CDTF">2025-08-17T18:29:28Z</dcterms:created>
  <dcterms:modified xsi:type="dcterms:W3CDTF">2025-08-17T18:34:04Z</dcterms:modified>
</cp:coreProperties>
</file>