
<file path=[Content_Types].xml><?xml version="1.0" encoding="utf-8"?>
<Types xmlns="http://schemas.openxmlformats.org/package/2006/content-types">
  <Default Extension="png" ContentType="image/png"/>
  <Default Extension="jfif" ContentType="image/jpe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1" r:id="rId2"/>
    <p:sldId id="270" r:id="rId3"/>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B7DE"/>
    <a:srgbClr val="888888"/>
    <a:srgbClr val="ED32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22" autoAdjust="0"/>
    <p:restoredTop sz="94660"/>
  </p:normalViewPr>
  <p:slideViewPr>
    <p:cSldViewPr snapToGrid="0">
      <p:cViewPr>
        <p:scale>
          <a:sx n="33" d="100"/>
          <a:sy n="33" d="100"/>
        </p:scale>
        <p:origin x="108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DC13F-4230-40EC-B033-C3A0826E2B4B}" type="datetimeFigureOut">
              <a:rPr lang="en-IN" smtClean="0"/>
              <a:t>05-10-2019</a:t>
            </a:fld>
            <a:endParaRPr lang="en-IN"/>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81650-4057-45BE-B3AC-615A66DA56E5}" type="slidenum">
              <a:rPr lang="en-IN" smtClean="0"/>
              <a:t>‹#›</a:t>
            </a:fld>
            <a:endParaRPr lang="en-IN"/>
          </a:p>
        </p:txBody>
      </p:sp>
    </p:spTree>
    <p:extLst>
      <p:ext uri="{BB962C8B-B14F-4D97-AF65-F5344CB8AC3E}">
        <p14:creationId xmlns:p14="http://schemas.microsoft.com/office/powerpoint/2010/main" val="2002393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EC00F5-4920-41A4-B37A-979237108A3F}" type="datetimeFigureOut">
              <a:rPr lang="en-IN" smtClean="0"/>
              <a:t>05-10-2019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05751-7376-4664-A0FF-5630B15B3D35}" type="slidenum">
              <a:rPr lang="en-IN" smtClean="0"/>
              <a:t>‹#›</a:t>
            </a:fld>
            <a:endParaRPr lang="en-IN"/>
          </a:p>
        </p:txBody>
      </p:sp>
    </p:spTree>
    <p:extLst>
      <p:ext uri="{BB962C8B-B14F-4D97-AF65-F5344CB8AC3E}">
        <p14:creationId xmlns:p14="http://schemas.microsoft.com/office/powerpoint/2010/main" val="29394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C00F5-4920-41A4-B37A-979237108A3F}" type="datetimeFigureOut">
              <a:rPr lang="en-IN" smtClean="0"/>
              <a:t>05-10-2019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05751-7376-4664-A0FF-5630B15B3D35}" type="slidenum">
              <a:rPr lang="en-IN" smtClean="0"/>
              <a:t>‹#›</a:t>
            </a:fld>
            <a:endParaRPr lang="en-IN"/>
          </a:p>
        </p:txBody>
      </p:sp>
    </p:spTree>
    <p:extLst>
      <p:ext uri="{BB962C8B-B14F-4D97-AF65-F5344CB8AC3E}">
        <p14:creationId xmlns:p14="http://schemas.microsoft.com/office/powerpoint/2010/main" val="1913578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C00F5-4920-41A4-B37A-979237108A3F}" type="datetimeFigureOut">
              <a:rPr lang="en-IN" smtClean="0"/>
              <a:t>05-10-2019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05751-7376-4664-A0FF-5630B15B3D35}" type="slidenum">
              <a:rPr lang="en-IN" smtClean="0"/>
              <a:t>‹#›</a:t>
            </a:fld>
            <a:endParaRPr lang="en-IN"/>
          </a:p>
        </p:txBody>
      </p:sp>
    </p:spTree>
    <p:extLst>
      <p:ext uri="{BB962C8B-B14F-4D97-AF65-F5344CB8AC3E}">
        <p14:creationId xmlns:p14="http://schemas.microsoft.com/office/powerpoint/2010/main" val="4034116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C00F5-4920-41A4-B37A-979237108A3F}" type="datetimeFigureOut">
              <a:rPr lang="en-IN" smtClean="0"/>
              <a:t>05-10-2019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05751-7376-4664-A0FF-5630B15B3D35}" type="slidenum">
              <a:rPr lang="en-IN" smtClean="0"/>
              <a:t>‹#›</a:t>
            </a:fld>
            <a:endParaRPr lang="en-IN"/>
          </a:p>
        </p:txBody>
      </p:sp>
    </p:spTree>
    <p:extLst>
      <p:ext uri="{BB962C8B-B14F-4D97-AF65-F5344CB8AC3E}">
        <p14:creationId xmlns:p14="http://schemas.microsoft.com/office/powerpoint/2010/main" val="1694267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C00F5-4920-41A4-B37A-979237108A3F}" type="datetimeFigureOut">
              <a:rPr lang="en-IN" smtClean="0"/>
              <a:t>05-10-2019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05751-7376-4664-A0FF-5630B15B3D35}" type="slidenum">
              <a:rPr lang="en-IN" smtClean="0"/>
              <a:t>‹#›</a:t>
            </a:fld>
            <a:endParaRPr lang="en-IN"/>
          </a:p>
        </p:txBody>
      </p:sp>
    </p:spTree>
    <p:extLst>
      <p:ext uri="{BB962C8B-B14F-4D97-AF65-F5344CB8AC3E}">
        <p14:creationId xmlns:p14="http://schemas.microsoft.com/office/powerpoint/2010/main" val="393745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EC00F5-4920-41A4-B37A-979237108A3F}" type="datetimeFigureOut">
              <a:rPr lang="en-IN" smtClean="0"/>
              <a:t>05-10-2019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05751-7376-4664-A0FF-5630B15B3D35}" type="slidenum">
              <a:rPr lang="en-IN" smtClean="0"/>
              <a:t>‹#›</a:t>
            </a:fld>
            <a:endParaRPr lang="en-IN"/>
          </a:p>
        </p:txBody>
      </p:sp>
    </p:spTree>
    <p:extLst>
      <p:ext uri="{BB962C8B-B14F-4D97-AF65-F5344CB8AC3E}">
        <p14:creationId xmlns:p14="http://schemas.microsoft.com/office/powerpoint/2010/main" val="414527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EC00F5-4920-41A4-B37A-979237108A3F}" type="datetimeFigureOut">
              <a:rPr lang="en-IN" smtClean="0"/>
              <a:t>05-10-2019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E05751-7376-4664-A0FF-5630B15B3D35}" type="slidenum">
              <a:rPr lang="en-IN" smtClean="0"/>
              <a:t>‹#›</a:t>
            </a:fld>
            <a:endParaRPr lang="en-IN"/>
          </a:p>
        </p:txBody>
      </p:sp>
    </p:spTree>
    <p:extLst>
      <p:ext uri="{BB962C8B-B14F-4D97-AF65-F5344CB8AC3E}">
        <p14:creationId xmlns:p14="http://schemas.microsoft.com/office/powerpoint/2010/main" val="9115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EC00F5-4920-41A4-B37A-979237108A3F}" type="datetimeFigureOut">
              <a:rPr lang="en-IN" smtClean="0"/>
              <a:t>05-10-2019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E05751-7376-4664-A0FF-5630B15B3D35}" type="slidenum">
              <a:rPr lang="en-IN" smtClean="0"/>
              <a:t>‹#›</a:t>
            </a:fld>
            <a:endParaRPr lang="en-IN"/>
          </a:p>
        </p:txBody>
      </p:sp>
    </p:spTree>
    <p:extLst>
      <p:ext uri="{BB962C8B-B14F-4D97-AF65-F5344CB8AC3E}">
        <p14:creationId xmlns:p14="http://schemas.microsoft.com/office/powerpoint/2010/main" val="3091247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C00F5-4920-41A4-B37A-979237108A3F}" type="datetimeFigureOut">
              <a:rPr lang="en-IN" smtClean="0"/>
              <a:t>05-10-2019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E05751-7376-4664-A0FF-5630B15B3D35}" type="slidenum">
              <a:rPr lang="en-IN" smtClean="0"/>
              <a:t>‹#›</a:t>
            </a:fld>
            <a:endParaRPr lang="en-IN"/>
          </a:p>
        </p:txBody>
      </p:sp>
    </p:spTree>
    <p:extLst>
      <p:ext uri="{BB962C8B-B14F-4D97-AF65-F5344CB8AC3E}">
        <p14:creationId xmlns:p14="http://schemas.microsoft.com/office/powerpoint/2010/main" val="232092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AEEC00F5-4920-41A4-B37A-979237108A3F}" type="datetimeFigureOut">
              <a:rPr lang="en-IN" smtClean="0"/>
              <a:t>05-10-2019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05751-7376-4664-A0FF-5630B15B3D35}" type="slidenum">
              <a:rPr lang="en-IN" smtClean="0"/>
              <a:t>‹#›</a:t>
            </a:fld>
            <a:endParaRPr lang="en-IN"/>
          </a:p>
        </p:txBody>
      </p:sp>
    </p:spTree>
    <p:extLst>
      <p:ext uri="{BB962C8B-B14F-4D97-AF65-F5344CB8AC3E}">
        <p14:creationId xmlns:p14="http://schemas.microsoft.com/office/powerpoint/2010/main" val="329184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AEEC00F5-4920-41A4-B37A-979237108A3F}" type="datetimeFigureOut">
              <a:rPr lang="en-IN" smtClean="0"/>
              <a:t>05-10-2019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05751-7376-4664-A0FF-5630B15B3D35}" type="slidenum">
              <a:rPr lang="en-IN" smtClean="0"/>
              <a:t>‹#›</a:t>
            </a:fld>
            <a:endParaRPr lang="en-IN"/>
          </a:p>
        </p:txBody>
      </p:sp>
    </p:spTree>
    <p:extLst>
      <p:ext uri="{BB962C8B-B14F-4D97-AF65-F5344CB8AC3E}">
        <p14:creationId xmlns:p14="http://schemas.microsoft.com/office/powerpoint/2010/main" val="1733780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AEEC00F5-4920-41A4-B37A-979237108A3F}" type="datetimeFigureOut">
              <a:rPr lang="en-IN" smtClean="0"/>
              <a:t>05-10-2019</a:t>
            </a:fld>
            <a:endParaRPr lang="en-IN"/>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EE05751-7376-4664-A0FF-5630B15B3D35}" type="slidenum">
              <a:rPr lang="en-IN" smtClean="0"/>
              <a:t>‹#›</a:t>
            </a:fld>
            <a:endParaRPr lang="en-IN"/>
          </a:p>
        </p:txBody>
      </p:sp>
    </p:spTree>
    <p:extLst>
      <p:ext uri="{BB962C8B-B14F-4D97-AF65-F5344CB8AC3E}">
        <p14:creationId xmlns:p14="http://schemas.microsoft.com/office/powerpoint/2010/main" val="3112936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en.wikipedia.org/wiki/Guanine" TargetMode="External"/><Relationship Id="rId18" Type="http://schemas.openxmlformats.org/officeDocument/2006/relationships/image" Target="../media/image10.jfif"/><Relationship Id="rId26" Type="http://schemas.openxmlformats.org/officeDocument/2006/relationships/image" Target="../media/image18.png"/><Relationship Id="rId3" Type="http://schemas.openxmlformats.org/officeDocument/2006/relationships/image" Target="../media/image2.png"/><Relationship Id="rId21" Type="http://schemas.openxmlformats.org/officeDocument/2006/relationships/image" Target="../media/image13.png"/><Relationship Id="rId7" Type="http://schemas.openxmlformats.org/officeDocument/2006/relationships/image" Target="../media/image6.png"/><Relationship Id="rId12" Type="http://schemas.openxmlformats.org/officeDocument/2006/relationships/hyperlink" Target="https://en.wikipedia.org/wiki/Adenine" TargetMode="External"/><Relationship Id="rId17" Type="http://schemas.openxmlformats.org/officeDocument/2006/relationships/image" Target="../media/image9.png"/><Relationship Id="rId25"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8.jpg"/><Relationship Id="rId20" Type="http://schemas.openxmlformats.org/officeDocument/2006/relationships/image" Target="../media/image12.sv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hyperlink" Target="https://en.wikipedia.org/wiki/DNA" TargetMode="External"/><Relationship Id="rId24" Type="http://schemas.openxmlformats.org/officeDocument/2006/relationships/image" Target="../media/image16.png"/><Relationship Id="rId5" Type="http://schemas.openxmlformats.org/officeDocument/2006/relationships/image" Target="../media/image4.png"/><Relationship Id="rId15" Type="http://schemas.openxmlformats.org/officeDocument/2006/relationships/hyperlink" Target="https://en.wikipedia.org/wiki/Thymine" TargetMode="External"/><Relationship Id="rId23" Type="http://schemas.openxmlformats.org/officeDocument/2006/relationships/image" Target="../media/image15.png"/><Relationship Id="rId28" Type="http://schemas.microsoft.com/office/2007/relationships/hdphoto" Target="../media/hdphoto1.wdp"/><Relationship Id="rId10" Type="http://schemas.openxmlformats.org/officeDocument/2006/relationships/hyperlink" Target="https://en.wikipedia.org/wiki/Nucleotides" TargetMode="External"/><Relationship Id="rId19"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hyperlink" Target="https://en.wikipedia.org/wiki/Nucleic_acid_sequence" TargetMode="External"/><Relationship Id="rId14" Type="http://schemas.openxmlformats.org/officeDocument/2006/relationships/hyperlink" Target="https://en.wikipedia.org/wiki/Cytosine" TargetMode="External"/><Relationship Id="rId22" Type="http://schemas.openxmlformats.org/officeDocument/2006/relationships/image" Target="../media/image14.png"/><Relationship Id="rId27"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en.wikipedia.org/wiki/Guanine" TargetMode="External"/><Relationship Id="rId18" Type="http://schemas.openxmlformats.org/officeDocument/2006/relationships/image" Target="../media/image10.jfif"/><Relationship Id="rId26" Type="http://schemas.openxmlformats.org/officeDocument/2006/relationships/image" Target="../media/image18.png"/><Relationship Id="rId3" Type="http://schemas.openxmlformats.org/officeDocument/2006/relationships/image" Target="../media/image2.png"/><Relationship Id="rId21" Type="http://schemas.openxmlformats.org/officeDocument/2006/relationships/image" Target="../media/image13.png"/><Relationship Id="rId7" Type="http://schemas.openxmlformats.org/officeDocument/2006/relationships/image" Target="../media/image6.png"/><Relationship Id="rId12" Type="http://schemas.openxmlformats.org/officeDocument/2006/relationships/hyperlink" Target="https://en.wikipedia.org/wiki/Adenine" TargetMode="External"/><Relationship Id="rId17" Type="http://schemas.openxmlformats.org/officeDocument/2006/relationships/image" Target="../media/image9.png"/><Relationship Id="rId25"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8.jpg"/><Relationship Id="rId20" Type="http://schemas.openxmlformats.org/officeDocument/2006/relationships/image" Target="../media/image12.sv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hyperlink" Target="https://en.wikipedia.org/wiki/DNA" TargetMode="External"/><Relationship Id="rId24" Type="http://schemas.openxmlformats.org/officeDocument/2006/relationships/image" Target="../media/image16.png"/><Relationship Id="rId5" Type="http://schemas.openxmlformats.org/officeDocument/2006/relationships/image" Target="../media/image4.png"/><Relationship Id="rId15" Type="http://schemas.openxmlformats.org/officeDocument/2006/relationships/hyperlink" Target="https://en.wikipedia.org/wiki/Thymine" TargetMode="External"/><Relationship Id="rId23" Type="http://schemas.openxmlformats.org/officeDocument/2006/relationships/image" Target="../media/image15.png"/><Relationship Id="rId28" Type="http://schemas.microsoft.com/office/2007/relationships/hdphoto" Target="../media/hdphoto1.wdp"/><Relationship Id="rId10" Type="http://schemas.openxmlformats.org/officeDocument/2006/relationships/hyperlink" Target="https://en.wikipedia.org/wiki/Nucleotides" TargetMode="External"/><Relationship Id="rId19"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hyperlink" Target="https://en.wikipedia.org/wiki/Nucleic_acid_sequence" TargetMode="External"/><Relationship Id="rId14" Type="http://schemas.openxmlformats.org/officeDocument/2006/relationships/hyperlink" Target="https://en.wikipedia.org/wiki/Cytosine" TargetMode="External"/><Relationship Id="rId22" Type="http://schemas.openxmlformats.org/officeDocument/2006/relationships/image" Target="../media/image14.png"/><Relationship Id="rId27"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81AB60DC-5E44-4D89-A7F4-B2E1836F40D1}"/>
              </a:ext>
            </a:extLst>
          </p:cNvPr>
          <p:cNvSpPr/>
          <p:nvPr/>
        </p:nvSpPr>
        <p:spPr>
          <a:xfrm>
            <a:off x="52069" y="21107873"/>
            <a:ext cx="502920" cy="60655"/>
          </a:xfrm>
          <a:prstGeom prst="rect">
            <a:avLst/>
          </a:prstGeom>
          <a:solidFill>
            <a:srgbClr val="7030A0"/>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9" name="Picture 128">
            <a:extLst>
              <a:ext uri="{FF2B5EF4-FFF2-40B4-BE49-F238E27FC236}">
                <a16:creationId xmlns:a16="http://schemas.microsoft.com/office/drawing/2014/main" id="{24C2627A-0E7B-478A-8712-B879823A6341}"/>
              </a:ext>
            </a:extLst>
          </p:cNvPr>
          <p:cNvPicPr>
            <a:picLocks noChangeAspect="1"/>
          </p:cNvPicPr>
          <p:nvPr/>
        </p:nvPicPr>
        <p:blipFill rotWithShape="1">
          <a:blip r:embed="rId3"/>
          <a:srcRect t="30703"/>
          <a:stretch/>
        </p:blipFill>
        <p:spPr>
          <a:xfrm>
            <a:off x="25202535" y="13989813"/>
            <a:ext cx="1813259" cy="4789300"/>
          </a:xfrm>
          <a:prstGeom prst="rect">
            <a:avLst/>
          </a:prstGeom>
        </p:spPr>
      </p:pic>
      <p:pic>
        <p:nvPicPr>
          <p:cNvPr id="66" name="Picture 65">
            <a:extLst>
              <a:ext uri="{FF2B5EF4-FFF2-40B4-BE49-F238E27FC236}">
                <a16:creationId xmlns:a16="http://schemas.microsoft.com/office/drawing/2014/main" id="{33E8139F-E171-4D01-ADB4-162FDF3F2F68}"/>
              </a:ext>
            </a:extLst>
          </p:cNvPr>
          <p:cNvPicPr>
            <a:picLocks noChangeAspect="1"/>
          </p:cNvPicPr>
          <p:nvPr/>
        </p:nvPicPr>
        <p:blipFill rotWithShape="1">
          <a:blip r:embed="rId3"/>
          <a:srcRect b="70452"/>
          <a:stretch/>
        </p:blipFill>
        <p:spPr>
          <a:xfrm>
            <a:off x="24507944" y="11363496"/>
            <a:ext cx="2399560" cy="2702399"/>
          </a:xfrm>
          <a:prstGeom prst="rect">
            <a:avLst/>
          </a:prstGeom>
        </p:spPr>
      </p:pic>
      <p:pic>
        <p:nvPicPr>
          <p:cNvPr id="65" name="Picture 64">
            <a:extLst>
              <a:ext uri="{FF2B5EF4-FFF2-40B4-BE49-F238E27FC236}">
                <a16:creationId xmlns:a16="http://schemas.microsoft.com/office/drawing/2014/main" id="{92411C07-522A-4F2A-987F-5065F452A49B}"/>
              </a:ext>
            </a:extLst>
          </p:cNvPr>
          <p:cNvPicPr>
            <a:picLocks noChangeAspect="1"/>
          </p:cNvPicPr>
          <p:nvPr/>
        </p:nvPicPr>
        <p:blipFill>
          <a:blip r:embed="rId4"/>
          <a:stretch>
            <a:fillRect/>
          </a:stretch>
        </p:blipFill>
        <p:spPr>
          <a:xfrm>
            <a:off x="28735858" y="7143555"/>
            <a:ext cx="1325995" cy="3444538"/>
          </a:xfrm>
          <a:prstGeom prst="rect">
            <a:avLst/>
          </a:prstGeom>
        </p:spPr>
      </p:pic>
      <p:pic>
        <p:nvPicPr>
          <p:cNvPr id="64" name="Picture 63">
            <a:extLst>
              <a:ext uri="{FF2B5EF4-FFF2-40B4-BE49-F238E27FC236}">
                <a16:creationId xmlns:a16="http://schemas.microsoft.com/office/drawing/2014/main" id="{EBE2A236-E9C8-459F-82F3-470112F7D814}"/>
              </a:ext>
            </a:extLst>
          </p:cNvPr>
          <p:cNvPicPr>
            <a:picLocks noChangeAspect="1"/>
          </p:cNvPicPr>
          <p:nvPr/>
        </p:nvPicPr>
        <p:blipFill rotWithShape="1">
          <a:blip r:embed="rId5"/>
          <a:srcRect l="11243" t="6703" r="8516" b="3379"/>
          <a:stretch/>
        </p:blipFill>
        <p:spPr>
          <a:xfrm>
            <a:off x="28748277" y="2200789"/>
            <a:ext cx="1342770" cy="4738536"/>
          </a:xfrm>
          <a:prstGeom prst="rect">
            <a:avLst/>
          </a:prstGeom>
        </p:spPr>
      </p:pic>
      <p:pic>
        <p:nvPicPr>
          <p:cNvPr id="103" name="Picture 102">
            <a:extLst>
              <a:ext uri="{FF2B5EF4-FFF2-40B4-BE49-F238E27FC236}">
                <a16:creationId xmlns:a16="http://schemas.microsoft.com/office/drawing/2014/main" id="{B391B9E1-037D-4A54-9C88-3FECE32B1A4D}"/>
              </a:ext>
            </a:extLst>
          </p:cNvPr>
          <p:cNvPicPr>
            <a:picLocks noChangeAspect="1"/>
          </p:cNvPicPr>
          <p:nvPr/>
        </p:nvPicPr>
        <p:blipFill>
          <a:blip r:embed="rId6"/>
          <a:stretch>
            <a:fillRect/>
          </a:stretch>
        </p:blipFill>
        <p:spPr>
          <a:xfrm>
            <a:off x="8062991" y="17262911"/>
            <a:ext cx="8004574" cy="3124462"/>
          </a:xfrm>
          <a:prstGeom prst="rect">
            <a:avLst/>
          </a:prstGeom>
        </p:spPr>
      </p:pic>
      <p:pic>
        <p:nvPicPr>
          <p:cNvPr id="104" name="Picture 103">
            <a:extLst>
              <a:ext uri="{FF2B5EF4-FFF2-40B4-BE49-F238E27FC236}">
                <a16:creationId xmlns:a16="http://schemas.microsoft.com/office/drawing/2014/main" id="{9F5F1A63-6CC7-4F16-8A8A-E3FC69A22B01}"/>
              </a:ext>
            </a:extLst>
          </p:cNvPr>
          <p:cNvPicPr>
            <a:picLocks noChangeAspect="1"/>
          </p:cNvPicPr>
          <p:nvPr/>
        </p:nvPicPr>
        <p:blipFill rotWithShape="1">
          <a:blip r:embed="rId6"/>
          <a:srcRect l="47140"/>
          <a:stretch/>
        </p:blipFill>
        <p:spPr>
          <a:xfrm flipH="1">
            <a:off x="12132795" y="17344855"/>
            <a:ext cx="3457260" cy="3124462"/>
          </a:xfrm>
          <a:prstGeom prst="rect">
            <a:avLst/>
          </a:prstGeom>
        </p:spPr>
      </p:pic>
      <p:pic>
        <p:nvPicPr>
          <p:cNvPr id="105" name="Picture 104">
            <a:extLst>
              <a:ext uri="{FF2B5EF4-FFF2-40B4-BE49-F238E27FC236}">
                <a16:creationId xmlns:a16="http://schemas.microsoft.com/office/drawing/2014/main" id="{0BC17B5D-A95F-418B-90A4-2AD4D4BF7749}"/>
              </a:ext>
            </a:extLst>
          </p:cNvPr>
          <p:cNvPicPr>
            <a:picLocks noChangeAspect="1"/>
          </p:cNvPicPr>
          <p:nvPr/>
        </p:nvPicPr>
        <p:blipFill rotWithShape="1">
          <a:blip r:embed="rId6"/>
          <a:srcRect l="47140"/>
          <a:stretch/>
        </p:blipFill>
        <p:spPr>
          <a:xfrm flipH="1">
            <a:off x="10669300" y="17190762"/>
            <a:ext cx="1557691" cy="1407747"/>
          </a:xfrm>
          <a:prstGeom prst="rect">
            <a:avLst/>
          </a:prstGeom>
        </p:spPr>
      </p:pic>
      <p:pic>
        <p:nvPicPr>
          <p:cNvPr id="110" name="Picture 109">
            <a:extLst>
              <a:ext uri="{FF2B5EF4-FFF2-40B4-BE49-F238E27FC236}">
                <a16:creationId xmlns:a16="http://schemas.microsoft.com/office/drawing/2014/main" id="{72CE5539-2AE4-4F90-A07A-66D90A605F0E}"/>
              </a:ext>
            </a:extLst>
          </p:cNvPr>
          <p:cNvPicPr>
            <a:picLocks noChangeAspect="1"/>
          </p:cNvPicPr>
          <p:nvPr/>
        </p:nvPicPr>
        <p:blipFill rotWithShape="1">
          <a:blip r:embed="rId6"/>
          <a:srcRect r="62316"/>
          <a:stretch/>
        </p:blipFill>
        <p:spPr>
          <a:xfrm flipV="1">
            <a:off x="8580296" y="17468515"/>
            <a:ext cx="3016448" cy="2613471"/>
          </a:xfrm>
          <a:prstGeom prst="rect">
            <a:avLst/>
          </a:prstGeom>
        </p:spPr>
      </p:pic>
      <p:pic>
        <p:nvPicPr>
          <p:cNvPr id="111" name="Picture 110">
            <a:extLst>
              <a:ext uri="{FF2B5EF4-FFF2-40B4-BE49-F238E27FC236}">
                <a16:creationId xmlns:a16="http://schemas.microsoft.com/office/drawing/2014/main" id="{CF306FEA-28B8-4051-AE50-960A984EF233}"/>
              </a:ext>
            </a:extLst>
          </p:cNvPr>
          <p:cNvPicPr>
            <a:picLocks noChangeAspect="1"/>
          </p:cNvPicPr>
          <p:nvPr/>
        </p:nvPicPr>
        <p:blipFill rotWithShape="1">
          <a:blip r:embed="rId6"/>
          <a:srcRect r="62316"/>
          <a:stretch/>
        </p:blipFill>
        <p:spPr>
          <a:xfrm flipV="1">
            <a:off x="12353201" y="17518406"/>
            <a:ext cx="3016448" cy="2613471"/>
          </a:xfrm>
          <a:prstGeom prst="rect">
            <a:avLst/>
          </a:prstGeom>
        </p:spPr>
      </p:pic>
      <p:pic>
        <p:nvPicPr>
          <p:cNvPr id="112" name="Picture 111">
            <a:extLst>
              <a:ext uri="{FF2B5EF4-FFF2-40B4-BE49-F238E27FC236}">
                <a16:creationId xmlns:a16="http://schemas.microsoft.com/office/drawing/2014/main" id="{E02BD795-4C3B-40CB-BB2E-A6DBEC32465B}"/>
              </a:ext>
            </a:extLst>
          </p:cNvPr>
          <p:cNvPicPr>
            <a:picLocks noChangeAspect="1"/>
          </p:cNvPicPr>
          <p:nvPr/>
        </p:nvPicPr>
        <p:blipFill rotWithShape="1">
          <a:blip r:embed="rId6"/>
          <a:srcRect t="50677" r="13462"/>
          <a:stretch/>
        </p:blipFill>
        <p:spPr>
          <a:xfrm flipH="1">
            <a:off x="7911632" y="17241934"/>
            <a:ext cx="5149783" cy="1549856"/>
          </a:xfrm>
          <a:prstGeom prst="rect">
            <a:avLst/>
          </a:prstGeom>
        </p:spPr>
      </p:pic>
      <p:pic>
        <p:nvPicPr>
          <p:cNvPr id="18" name="Picture 17">
            <a:extLst>
              <a:ext uri="{FF2B5EF4-FFF2-40B4-BE49-F238E27FC236}">
                <a16:creationId xmlns:a16="http://schemas.microsoft.com/office/drawing/2014/main" id="{6CC6DC11-74E7-4758-A4C5-6A39FBD8438C}"/>
              </a:ext>
            </a:extLst>
          </p:cNvPr>
          <p:cNvPicPr>
            <a:picLocks noChangeAspect="1"/>
          </p:cNvPicPr>
          <p:nvPr/>
        </p:nvPicPr>
        <p:blipFill rotWithShape="1">
          <a:blip r:embed="rId7"/>
          <a:srcRect l="56062" t="30338"/>
          <a:stretch/>
        </p:blipFill>
        <p:spPr>
          <a:xfrm flipV="1">
            <a:off x="7812738" y="18332275"/>
            <a:ext cx="3584113" cy="2084231"/>
          </a:xfrm>
          <a:prstGeom prst="rect">
            <a:avLst/>
          </a:prstGeom>
        </p:spPr>
      </p:pic>
      <p:sp>
        <p:nvSpPr>
          <p:cNvPr id="95" name="Rectangle 94">
            <a:extLst>
              <a:ext uri="{FF2B5EF4-FFF2-40B4-BE49-F238E27FC236}">
                <a16:creationId xmlns:a16="http://schemas.microsoft.com/office/drawing/2014/main" id="{6B439571-7CB6-4617-BE8A-06DA8D3D681C}"/>
              </a:ext>
            </a:extLst>
          </p:cNvPr>
          <p:cNvSpPr/>
          <p:nvPr/>
        </p:nvSpPr>
        <p:spPr>
          <a:xfrm rot="5400000">
            <a:off x="17216869" y="8383001"/>
            <a:ext cx="19177064" cy="6684168"/>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1" name="Rectangle 100">
            <a:extLst>
              <a:ext uri="{FF2B5EF4-FFF2-40B4-BE49-F238E27FC236}">
                <a16:creationId xmlns:a16="http://schemas.microsoft.com/office/drawing/2014/main" id="{52B0F691-9976-40E5-82DB-1CC58726CDB4}"/>
              </a:ext>
            </a:extLst>
          </p:cNvPr>
          <p:cNvSpPr/>
          <p:nvPr/>
        </p:nvSpPr>
        <p:spPr>
          <a:xfrm>
            <a:off x="7812738" y="6299626"/>
            <a:ext cx="15194250" cy="14612946"/>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2" name="Picture 91">
            <a:extLst>
              <a:ext uri="{FF2B5EF4-FFF2-40B4-BE49-F238E27FC236}">
                <a16:creationId xmlns:a16="http://schemas.microsoft.com/office/drawing/2014/main" id="{5EAFAEA2-9A44-4BFE-8F85-3A572CB0187A}"/>
              </a:ext>
            </a:extLst>
          </p:cNvPr>
          <p:cNvPicPr>
            <a:picLocks noChangeAspect="1"/>
          </p:cNvPicPr>
          <p:nvPr/>
        </p:nvPicPr>
        <p:blipFill>
          <a:blip r:embed="rId8"/>
          <a:stretch>
            <a:fillRect/>
          </a:stretch>
        </p:blipFill>
        <p:spPr>
          <a:xfrm>
            <a:off x="142365" y="3417937"/>
            <a:ext cx="6962235" cy="16363082"/>
          </a:xfrm>
          <a:prstGeom prst="rect">
            <a:avLst/>
          </a:prstGeom>
        </p:spPr>
      </p:pic>
      <p:sp>
        <p:nvSpPr>
          <p:cNvPr id="89" name="Arrow: Chevron 88">
            <a:extLst>
              <a:ext uri="{FF2B5EF4-FFF2-40B4-BE49-F238E27FC236}">
                <a16:creationId xmlns:a16="http://schemas.microsoft.com/office/drawing/2014/main" id="{0F569D06-EC47-4B5E-B523-72A537783EED}"/>
              </a:ext>
            </a:extLst>
          </p:cNvPr>
          <p:cNvSpPr/>
          <p:nvPr/>
        </p:nvSpPr>
        <p:spPr>
          <a:xfrm rot="10800000">
            <a:off x="7729611" y="4755990"/>
            <a:ext cx="987472" cy="1030103"/>
          </a:xfrm>
          <a:prstGeom prst="chevron">
            <a:avLst>
              <a:gd name="adj" fmla="val 25385"/>
            </a:avLst>
          </a:prstGeom>
          <a:gradFill>
            <a:gsLst>
              <a:gs pos="0">
                <a:schemeClr val="accent1">
                  <a:lumMod val="5000"/>
                  <a:lumOff val="95000"/>
                  <a:alpha val="0"/>
                </a:schemeClr>
              </a:gs>
              <a:gs pos="40000">
                <a:schemeClr val="accent1">
                  <a:lumMod val="45000"/>
                  <a:lumOff val="55000"/>
                </a:schemeClr>
              </a:gs>
              <a:gs pos="83000">
                <a:schemeClr val="accent1">
                  <a:lumMod val="45000"/>
                  <a:lumOff val="55000"/>
                  <a:alpha val="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0" name="Arrow: Chevron 89">
            <a:extLst>
              <a:ext uri="{FF2B5EF4-FFF2-40B4-BE49-F238E27FC236}">
                <a16:creationId xmlns:a16="http://schemas.microsoft.com/office/drawing/2014/main" id="{D8F506D3-ABB7-4E59-AD6D-AC1C2976CA10}"/>
              </a:ext>
            </a:extLst>
          </p:cNvPr>
          <p:cNvSpPr/>
          <p:nvPr/>
        </p:nvSpPr>
        <p:spPr>
          <a:xfrm rot="10800000">
            <a:off x="8580296" y="4750841"/>
            <a:ext cx="987472" cy="1030103"/>
          </a:xfrm>
          <a:prstGeom prst="chevron">
            <a:avLst>
              <a:gd name="adj" fmla="val 25385"/>
            </a:avLst>
          </a:prstGeom>
          <a:gradFill>
            <a:gsLst>
              <a:gs pos="0">
                <a:schemeClr val="accent1">
                  <a:lumMod val="5000"/>
                  <a:lumOff val="95000"/>
                  <a:alpha val="0"/>
                </a:schemeClr>
              </a:gs>
              <a:gs pos="40000">
                <a:schemeClr val="accent1">
                  <a:lumMod val="45000"/>
                  <a:lumOff val="55000"/>
                </a:schemeClr>
              </a:gs>
              <a:gs pos="83000">
                <a:schemeClr val="accent1">
                  <a:lumMod val="45000"/>
                  <a:lumOff val="55000"/>
                  <a:alpha val="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ectangle 3">
            <a:extLst>
              <a:ext uri="{FF2B5EF4-FFF2-40B4-BE49-F238E27FC236}">
                <a16:creationId xmlns:a16="http://schemas.microsoft.com/office/drawing/2014/main" id="{A436B573-B390-4F33-9A29-E380D1A4DFC3}"/>
              </a:ext>
            </a:extLst>
          </p:cNvPr>
          <p:cNvSpPr/>
          <p:nvPr/>
        </p:nvSpPr>
        <p:spPr>
          <a:xfrm>
            <a:off x="12044450" y="674712"/>
            <a:ext cx="6186309" cy="769441"/>
          </a:xfrm>
          <a:prstGeom prst="rect">
            <a:avLst/>
          </a:prstGeom>
          <a:noFill/>
          <a:ln>
            <a:noFill/>
          </a:ln>
        </p:spPr>
        <p:txBody>
          <a:bodyPr wrap="none" lIns="91440" tIns="45720" rIns="91440" bIns="45720">
            <a:spAutoFit/>
          </a:bodyPr>
          <a:lstStyle/>
          <a:p>
            <a:pPr algn="ctr"/>
            <a:r>
              <a:rPr lang="en-US" sz="4400" b="1" cap="none" spc="50" dirty="0">
                <a:ln w="0"/>
                <a:effectLst>
                  <a:innerShdw blurRad="63500" dist="50800" dir="13500000">
                    <a:srgbClr val="000000">
                      <a:alpha val="50000"/>
                    </a:srgbClr>
                  </a:innerShdw>
                </a:effectLst>
                <a:latin typeface="Lucida Calligraphy" panose="03010101010101010101" pitchFamily="66" charset="0"/>
              </a:rPr>
              <a:t>Genome Sequen</a:t>
            </a:r>
            <a:r>
              <a:rPr lang="en-US" sz="4400" b="1" spc="50" dirty="0">
                <a:ln w="0"/>
                <a:effectLst>
                  <a:innerShdw blurRad="63500" dist="50800" dir="13500000">
                    <a:srgbClr val="000000">
                      <a:alpha val="50000"/>
                    </a:srgbClr>
                  </a:innerShdw>
                </a:effectLst>
                <a:latin typeface="Lucida Calligraphy" panose="03010101010101010101" pitchFamily="66" charset="0"/>
              </a:rPr>
              <a:t>cing</a:t>
            </a:r>
            <a:endParaRPr lang="en-US" sz="4400" b="1" cap="none" spc="50" dirty="0">
              <a:ln w="0"/>
              <a:effectLst>
                <a:innerShdw blurRad="63500" dist="50800" dir="13500000">
                  <a:srgbClr val="000000">
                    <a:alpha val="50000"/>
                  </a:srgbClr>
                </a:innerShdw>
              </a:effectLst>
              <a:latin typeface="Lucida Calligraphy" panose="03010101010101010101" pitchFamily="66" charset="0"/>
            </a:endParaRPr>
          </a:p>
        </p:txBody>
      </p:sp>
      <p:grpSp>
        <p:nvGrpSpPr>
          <p:cNvPr id="24" name="Group 23">
            <a:extLst>
              <a:ext uri="{FF2B5EF4-FFF2-40B4-BE49-F238E27FC236}">
                <a16:creationId xmlns:a16="http://schemas.microsoft.com/office/drawing/2014/main" id="{B38603B3-5A3C-4CEB-8832-0E23EBA155E9}"/>
              </a:ext>
            </a:extLst>
          </p:cNvPr>
          <p:cNvGrpSpPr/>
          <p:nvPr/>
        </p:nvGrpSpPr>
        <p:grpSpPr>
          <a:xfrm>
            <a:off x="11700728" y="674578"/>
            <a:ext cx="6779966" cy="784930"/>
            <a:chOff x="5087176" y="815407"/>
            <a:chExt cx="19507200" cy="428534"/>
          </a:xfrm>
        </p:grpSpPr>
        <p:cxnSp>
          <p:nvCxnSpPr>
            <p:cNvPr id="16" name="Straight Connector 15">
              <a:extLst>
                <a:ext uri="{FF2B5EF4-FFF2-40B4-BE49-F238E27FC236}">
                  <a16:creationId xmlns:a16="http://schemas.microsoft.com/office/drawing/2014/main" id="{05BFF2F4-76E7-428F-A497-83DD6B3EC68A}"/>
                </a:ext>
              </a:extLst>
            </p:cNvPr>
            <p:cNvCxnSpPr/>
            <p:nvPr/>
          </p:nvCxnSpPr>
          <p:spPr>
            <a:xfrm>
              <a:off x="5087176" y="815407"/>
              <a:ext cx="19507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2EFAE67-1231-4811-B3C8-294378F5FD91}"/>
                </a:ext>
              </a:extLst>
            </p:cNvPr>
            <p:cNvCxnSpPr/>
            <p:nvPr/>
          </p:nvCxnSpPr>
          <p:spPr>
            <a:xfrm>
              <a:off x="5087176" y="985992"/>
              <a:ext cx="19507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11E2530-33EB-46FC-B057-89DF12B62396}"/>
                </a:ext>
              </a:extLst>
            </p:cNvPr>
            <p:cNvCxnSpPr/>
            <p:nvPr/>
          </p:nvCxnSpPr>
          <p:spPr>
            <a:xfrm>
              <a:off x="5087176" y="1066873"/>
              <a:ext cx="19507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D42EC5-CFC9-4F08-9D80-8285B2B7FED9}"/>
                </a:ext>
              </a:extLst>
            </p:cNvPr>
            <p:cNvCxnSpPr/>
            <p:nvPr/>
          </p:nvCxnSpPr>
          <p:spPr>
            <a:xfrm>
              <a:off x="5087176" y="1026856"/>
              <a:ext cx="19507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C9F93BA-B70B-42E7-AA62-D735A6156FFA}"/>
                </a:ext>
              </a:extLst>
            </p:cNvPr>
            <p:cNvCxnSpPr/>
            <p:nvPr/>
          </p:nvCxnSpPr>
          <p:spPr>
            <a:xfrm>
              <a:off x="5087176" y="1100782"/>
              <a:ext cx="19507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C94CB6A-C270-4921-ACE8-41CA730DE307}"/>
                </a:ext>
              </a:extLst>
            </p:cNvPr>
            <p:cNvCxnSpPr/>
            <p:nvPr/>
          </p:nvCxnSpPr>
          <p:spPr>
            <a:xfrm>
              <a:off x="5087176" y="1243941"/>
              <a:ext cx="19507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Trapezoid 4">
            <a:extLst>
              <a:ext uri="{FF2B5EF4-FFF2-40B4-BE49-F238E27FC236}">
                <a16:creationId xmlns:a16="http://schemas.microsoft.com/office/drawing/2014/main" id="{144A1CAE-4E4F-472E-9036-D77D28F790D1}"/>
              </a:ext>
            </a:extLst>
          </p:cNvPr>
          <p:cNvSpPr/>
          <p:nvPr/>
        </p:nvSpPr>
        <p:spPr>
          <a:xfrm rot="10800000">
            <a:off x="11374498" y="154613"/>
            <a:ext cx="7526215" cy="1289539"/>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6" name="Rectangle 5">
            <a:extLst>
              <a:ext uri="{FF2B5EF4-FFF2-40B4-BE49-F238E27FC236}">
                <a16:creationId xmlns:a16="http://schemas.microsoft.com/office/drawing/2014/main" id="{290ED109-5CEA-498D-A21D-7D14D681007C}"/>
              </a:ext>
            </a:extLst>
          </p:cNvPr>
          <p:cNvSpPr/>
          <p:nvPr/>
        </p:nvSpPr>
        <p:spPr>
          <a:xfrm>
            <a:off x="11997557" y="682153"/>
            <a:ext cx="6186309" cy="769441"/>
          </a:xfrm>
          <a:prstGeom prst="rect">
            <a:avLst/>
          </a:prstGeom>
          <a:noFill/>
          <a:ln>
            <a:noFill/>
          </a:ln>
        </p:spPr>
        <p:txBody>
          <a:bodyPr wrap="none" lIns="91440" tIns="45720" rIns="91440" bIns="45720">
            <a:spAutoFit/>
          </a:bodyPr>
          <a:lstStyle/>
          <a:p>
            <a:pPr algn="ctr"/>
            <a:r>
              <a:rPr lang="en-US" sz="4400" b="1" cap="none" spc="50" dirty="0">
                <a:ln w="0"/>
                <a:solidFill>
                  <a:schemeClr val="tx1">
                    <a:alpha val="20000"/>
                  </a:schemeClr>
                </a:solidFill>
                <a:effectLst>
                  <a:innerShdw blurRad="63500" dist="50800" dir="13500000">
                    <a:srgbClr val="000000">
                      <a:alpha val="50000"/>
                    </a:srgbClr>
                  </a:innerShdw>
                </a:effectLst>
                <a:latin typeface="Lucida Calligraphy" panose="03010101010101010101" pitchFamily="66" charset="0"/>
              </a:rPr>
              <a:t>Genome Sequen</a:t>
            </a:r>
            <a:r>
              <a:rPr lang="en-US" sz="4400" b="1" spc="50" dirty="0">
                <a:ln w="0"/>
                <a:solidFill>
                  <a:schemeClr val="tx1">
                    <a:alpha val="20000"/>
                  </a:schemeClr>
                </a:solidFill>
                <a:effectLst>
                  <a:innerShdw blurRad="63500" dist="50800" dir="13500000">
                    <a:srgbClr val="000000">
                      <a:alpha val="50000"/>
                    </a:srgbClr>
                  </a:innerShdw>
                </a:effectLst>
                <a:latin typeface="Lucida Calligraphy" panose="03010101010101010101" pitchFamily="66" charset="0"/>
              </a:rPr>
              <a:t>cing</a:t>
            </a:r>
            <a:endParaRPr lang="en-US" sz="4400" b="1" cap="none" spc="50" dirty="0">
              <a:ln w="0"/>
              <a:solidFill>
                <a:schemeClr val="tx1">
                  <a:alpha val="20000"/>
                </a:schemeClr>
              </a:solidFill>
              <a:effectLst>
                <a:innerShdw blurRad="63500" dist="50800" dir="13500000">
                  <a:srgbClr val="000000">
                    <a:alpha val="50000"/>
                  </a:srgbClr>
                </a:innerShdw>
              </a:effectLst>
              <a:latin typeface="Lucida Calligraphy" panose="03010101010101010101" pitchFamily="66" charset="0"/>
            </a:endParaRPr>
          </a:p>
        </p:txBody>
      </p:sp>
      <p:sp>
        <p:nvSpPr>
          <p:cNvPr id="7" name="Rectangle 6">
            <a:extLst>
              <a:ext uri="{FF2B5EF4-FFF2-40B4-BE49-F238E27FC236}">
                <a16:creationId xmlns:a16="http://schemas.microsoft.com/office/drawing/2014/main" id="{DE90BB7B-7E80-4DA6-B116-FB55C1B43338}"/>
              </a:ext>
            </a:extLst>
          </p:cNvPr>
          <p:cNvSpPr/>
          <p:nvPr/>
        </p:nvSpPr>
        <p:spPr>
          <a:xfrm>
            <a:off x="7351351" y="127065"/>
            <a:ext cx="15572510" cy="2493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rapezoid 11">
            <a:extLst>
              <a:ext uri="{FF2B5EF4-FFF2-40B4-BE49-F238E27FC236}">
                <a16:creationId xmlns:a16="http://schemas.microsoft.com/office/drawing/2014/main" id="{F0BFEBAA-E425-4931-A5BE-B45570CE1C10}"/>
              </a:ext>
            </a:extLst>
          </p:cNvPr>
          <p:cNvSpPr/>
          <p:nvPr/>
        </p:nvSpPr>
        <p:spPr>
          <a:xfrm rot="10800000">
            <a:off x="8603927" y="-61521"/>
            <a:ext cx="13067354" cy="249386"/>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cxnSp>
        <p:nvCxnSpPr>
          <p:cNvPr id="15" name="Straight Connector 14">
            <a:extLst>
              <a:ext uri="{FF2B5EF4-FFF2-40B4-BE49-F238E27FC236}">
                <a16:creationId xmlns:a16="http://schemas.microsoft.com/office/drawing/2014/main" id="{7D1C5C71-A968-4241-8DC1-DE63E405F9DE}"/>
              </a:ext>
            </a:extLst>
          </p:cNvPr>
          <p:cNvCxnSpPr/>
          <p:nvPr/>
        </p:nvCxnSpPr>
        <p:spPr>
          <a:xfrm>
            <a:off x="5384006" y="223488"/>
            <a:ext cx="1950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C478CEC-89DE-4E30-9495-6D5B85763D9A}"/>
              </a:ext>
            </a:extLst>
          </p:cNvPr>
          <p:cNvSpPr/>
          <p:nvPr/>
        </p:nvSpPr>
        <p:spPr>
          <a:xfrm>
            <a:off x="15885183" y="295227"/>
            <a:ext cx="2995307" cy="369332"/>
          </a:xfrm>
          <a:custGeom>
            <a:avLst/>
            <a:gdLst>
              <a:gd name="connsiteX0" fmla="*/ 0 w 2995307"/>
              <a:gd name="connsiteY0" fmla="*/ 0 h 369332"/>
              <a:gd name="connsiteX1" fmla="*/ 2995307 w 2995307"/>
              <a:gd name="connsiteY1" fmla="*/ 0 h 369332"/>
              <a:gd name="connsiteX2" fmla="*/ 2995307 w 2995307"/>
              <a:gd name="connsiteY2" fmla="*/ 369332 h 369332"/>
              <a:gd name="connsiteX3" fmla="*/ 0 w 2995307"/>
              <a:gd name="connsiteY3" fmla="*/ 369332 h 369332"/>
              <a:gd name="connsiteX4" fmla="*/ 0 w 2995307"/>
              <a:gd name="connsiteY4" fmla="*/ 0 h 369332"/>
              <a:gd name="connsiteX0" fmla="*/ 0 w 2995307"/>
              <a:gd name="connsiteY0" fmla="*/ 0 h 369332"/>
              <a:gd name="connsiteX1" fmla="*/ 2995307 w 2995307"/>
              <a:gd name="connsiteY1" fmla="*/ 0 h 369332"/>
              <a:gd name="connsiteX2" fmla="*/ 2853067 w 2995307"/>
              <a:gd name="connsiteY2" fmla="*/ 369332 h 369332"/>
              <a:gd name="connsiteX3" fmla="*/ 0 w 2995307"/>
              <a:gd name="connsiteY3" fmla="*/ 369332 h 369332"/>
              <a:gd name="connsiteX4" fmla="*/ 0 w 2995307"/>
              <a:gd name="connsiteY4" fmla="*/ 0 h 369332"/>
              <a:gd name="connsiteX0" fmla="*/ 0 w 2995307"/>
              <a:gd name="connsiteY0" fmla="*/ 0 h 369332"/>
              <a:gd name="connsiteX1" fmla="*/ 2995307 w 2995307"/>
              <a:gd name="connsiteY1" fmla="*/ 0 h 369332"/>
              <a:gd name="connsiteX2" fmla="*/ 2883547 w 2995307"/>
              <a:gd name="connsiteY2" fmla="*/ 369332 h 369332"/>
              <a:gd name="connsiteX3" fmla="*/ 0 w 2995307"/>
              <a:gd name="connsiteY3" fmla="*/ 369332 h 369332"/>
              <a:gd name="connsiteX4" fmla="*/ 0 w 2995307"/>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5307" h="369332">
                <a:moveTo>
                  <a:pt x="0" y="0"/>
                </a:moveTo>
                <a:lnTo>
                  <a:pt x="2995307" y="0"/>
                </a:lnTo>
                <a:lnTo>
                  <a:pt x="2883547" y="369332"/>
                </a:lnTo>
                <a:lnTo>
                  <a:pt x="0" y="369332"/>
                </a:lnTo>
                <a:lnTo>
                  <a:pt x="0" y="0"/>
                </a:lnTo>
                <a:close/>
              </a:path>
            </a:pathLst>
          </a:custGeom>
          <a:ln>
            <a:solidFill>
              <a:schemeClr val="tx1">
                <a:lumMod val="95000"/>
                <a:lumOff val="5000"/>
              </a:schemeClr>
            </a:solidFill>
          </a:ln>
        </p:spPr>
        <p:txBody>
          <a:bodyPr wrap="none">
            <a:spAutoFit/>
          </a:bodyPr>
          <a:lstStyle/>
          <a:p>
            <a:r>
              <a:rPr lang="en-US" b="1" dirty="0"/>
              <a:t>A race to unravel the genome</a:t>
            </a:r>
          </a:p>
        </p:txBody>
      </p:sp>
      <p:sp>
        <p:nvSpPr>
          <p:cNvPr id="26" name="Rectangle 25">
            <a:extLst>
              <a:ext uri="{FF2B5EF4-FFF2-40B4-BE49-F238E27FC236}">
                <a16:creationId xmlns:a16="http://schemas.microsoft.com/office/drawing/2014/main" id="{F4418D55-4AE5-4682-B4DD-FA86C6F59297}"/>
              </a:ext>
            </a:extLst>
          </p:cNvPr>
          <p:cNvSpPr/>
          <p:nvPr/>
        </p:nvSpPr>
        <p:spPr>
          <a:xfrm>
            <a:off x="7960009" y="1474864"/>
            <a:ext cx="22230431" cy="646331"/>
          </a:xfrm>
          <a:prstGeom prst="rect">
            <a:avLst/>
          </a:prstGeom>
        </p:spPr>
        <p:txBody>
          <a:bodyPr wrap="square">
            <a:spAutoFit/>
          </a:bodyPr>
          <a:lstStyle/>
          <a:p>
            <a:r>
              <a:rPr lang="en-US" u="sng" dirty="0">
                <a:solidFill>
                  <a:schemeClr val="tx1">
                    <a:lumMod val="50000"/>
                    <a:lumOff val="50000"/>
                  </a:schemeClr>
                </a:solidFill>
              </a:rPr>
              <a:t>The process of determining the </a:t>
            </a:r>
            <a:r>
              <a:rPr lang="en-US" u="sng" dirty="0">
                <a:solidFill>
                  <a:schemeClr val="tx1">
                    <a:lumMod val="50000"/>
                    <a:lumOff val="50000"/>
                  </a:schemeClr>
                </a:solidFill>
                <a:hlinkClick r:id="rId9" tooltip="Nucleic acid sequence">
                  <a:extLst>
                    <a:ext uri="{A12FA001-AC4F-418D-AE19-62706E023703}">
                      <ahyp:hlinkClr xmlns:ahyp="http://schemas.microsoft.com/office/drawing/2018/hyperlinkcolor" val="tx"/>
                    </a:ext>
                  </a:extLst>
                </a:hlinkClick>
              </a:rPr>
              <a:t>nucleic acid sequence</a:t>
            </a:r>
            <a:r>
              <a:rPr lang="en-US" u="sng" dirty="0">
                <a:solidFill>
                  <a:schemeClr val="tx1">
                    <a:lumMod val="50000"/>
                    <a:lumOff val="50000"/>
                  </a:schemeClr>
                </a:solidFill>
              </a:rPr>
              <a:t> – the order of </a:t>
            </a:r>
            <a:r>
              <a:rPr lang="en-US" u="sng" dirty="0">
                <a:solidFill>
                  <a:schemeClr val="tx1">
                    <a:lumMod val="50000"/>
                    <a:lumOff val="50000"/>
                  </a:schemeClr>
                </a:solidFill>
                <a:hlinkClick r:id="rId10" tooltip="Nucleotides">
                  <a:extLst>
                    <a:ext uri="{A12FA001-AC4F-418D-AE19-62706E023703}">
                      <ahyp:hlinkClr xmlns:ahyp="http://schemas.microsoft.com/office/drawing/2018/hyperlinkcolor" val="tx"/>
                    </a:ext>
                  </a:extLst>
                </a:hlinkClick>
              </a:rPr>
              <a:t>nucleotides</a:t>
            </a:r>
            <a:r>
              <a:rPr lang="en-US" u="sng" dirty="0">
                <a:solidFill>
                  <a:schemeClr val="tx1">
                    <a:lumMod val="50000"/>
                    <a:lumOff val="50000"/>
                  </a:schemeClr>
                </a:solidFill>
              </a:rPr>
              <a:t> in </a:t>
            </a:r>
            <a:r>
              <a:rPr lang="en-US" u="sng" dirty="0">
                <a:solidFill>
                  <a:schemeClr val="tx1">
                    <a:lumMod val="50000"/>
                    <a:lumOff val="50000"/>
                  </a:schemeClr>
                </a:solidFill>
                <a:hlinkClick r:id="rId11" tooltip="DNA">
                  <a:extLst>
                    <a:ext uri="{A12FA001-AC4F-418D-AE19-62706E023703}">
                      <ahyp:hlinkClr xmlns:ahyp="http://schemas.microsoft.com/office/drawing/2018/hyperlinkcolor" val="tx"/>
                    </a:ext>
                  </a:extLst>
                </a:hlinkClick>
              </a:rPr>
              <a:t>DNA</a:t>
            </a:r>
            <a:r>
              <a:rPr lang="en-US" u="sng" dirty="0">
                <a:solidFill>
                  <a:schemeClr val="tx1">
                    <a:lumMod val="50000"/>
                    <a:lumOff val="50000"/>
                  </a:schemeClr>
                </a:solidFill>
              </a:rPr>
              <a:t>. It includes any method or technology that is used to determine the order of the four bases: </a:t>
            </a:r>
            <a:r>
              <a:rPr lang="en-US" u="sng" dirty="0">
                <a:solidFill>
                  <a:schemeClr val="tx1">
                    <a:lumMod val="50000"/>
                    <a:lumOff val="50000"/>
                  </a:schemeClr>
                </a:solidFill>
                <a:hlinkClick r:id="rId12" tooltip="Adenine">
                  <a:extLst>
                    <a:ext uri="{A12FA001-AC4F-418D-AE19-62706E023703}">
                      <ahyp:hlinkClr xmlns:ahyp="http://schemas.microsoft.com/office/drawing/2018/hyperlinkcolor" val="tx"/>
                    </a:ext>
                  </a:extLst>
                </a:hlinkClick>
              </a:rPr>
              <a:t>adenine</a:t>
            </a:r>
            <a:r>
              <a:rPr lang="en-US" u="sng" dirty="0">
                <a:solidFill>
                  <a:schemeClr val="tx1">
                    <a:lumMod val="50000"/>
                    <a:lumOff val="50000"/>
                  </a:schemeClr>
                </a:solidFill>
              </a:rPr>
              <a:t>, </a:t>
            </a:r>
            <a:r>
              <a:rPr lang="en-US" u="sng" dirty="0">
                <a:solidFill>
                  <a:schemeClr val="tx1">
                    <a:lumMod val="50000"/>
                    <a:lumOff val="50000"/>
                  </a:schemeClr>
                </a:solidFill>
                <a:hlinkClick r:id="rId13" tooltip="Guanine">
                  <a:extLst>
                    <a:ext uri="{A12FA001-AC4F-418D-AE19-62706E023703}">
                      <ahyp:hlinkClr xmlns:ahyp="http://schemas.microsoft.com/office/drawing/2018/hyperlinkcolor" val="tx"/>
                    </a:ext>
                  </a:extLst>
                </a:hlinkClick>
              </a:rPr>
              <a:t>guanine</a:t>
            </a:r>
            <a:r>
              <a:rPr lang="en-US" u="sng" dirty="0">
                <a:solidFill>
                  <a:schemeClr val="tx1">
                    <a:lumMod val="50000"/>
                    <a:lumOff val="50000"/>
                  </a:schemeClr>
                </a:solidFill>
              </a:rPr>
              <a:t>, </a:t>
            </a:r>
            <a:r>
              <a:rPr lang="en-US" u="sng" dirty="0">
                <a:solidFill>
                  <a:schemeClr val="tx1">
                    <a:lumMod val="50000"/>
                    <a:lumOff val="50000"/>
                  </a:schemeClr>
                </a:solidFill>
                <a:hlinkClick r:id="rId14" tooltip="Cytosine">
                  <a:extLst>
                    <a:ext uri="{A12FA001-AC4F-418D-AE19-62706E023703}">
                      <ahyp:hlinkClr xmlns:ahyp="http://schemas.microsoft.com/office/drawing/2018/hyperlinkcolor" val="tx"/>
                    </a:ext>
                  </a:extLst>
                </a:hlinkClick>
              </a:rPr>
              <a:t>cytosine</a:t>
            </a:r>
            <a:r>
              <a:rPr lang="en-US" u="sng" dirty="0">
                <a:solidFill>
                  <a:schemeClr val="tx1">
                    <a:lumMod val="50000"/>
                    <a:lumOff val="50000"/>
                  </a:schemeClr>
                </a:solidFill>
              </a:rPr>
              <a:t>, and </a:t>
            </a:r>
            <a:r>
              <a:rPr lang="en-US" u="sng" dirty="0">
                <a:solidFill>
                  <a:schemeClr val="tx1">
                    <a:lumMod val="50000"/>
                    <a:lumOff val="50000"/>
                  </a:schemeClr>
                </a:solidFill>
                <a:hlinkClick r:id="rId15" tooltip="Thymine">
                  <a:extLst>
                    <a:ext uri="{A12FA001-AC4F-418D-AE19-62706E023703}">
                      <ahyp:hlinkClr xmlns:ahyp="http://schemas.microsoft.com/office/drawing/2018/hyperlinkcolor" val="tx"/>
                    </a:ext>
                  </a:extLst>
                </a:hlinkClick>
              </a:rPr>
              <a:t>thymine</a:t>
            </a:r>
            <a:r>
              <a:rPr lang="en-US" u="sng" dirty="0">
                <a:solidFill>
                  <a:schemeClr val="tx1">
                    <a:lumMod val="50000"/>
                    <a:lumOff val="50000"/>
                  </a:schemeClr>
                </a:solidFill>
              </a:rPr>
              <a:t>.</a:t>
            </a:r>
            <a:r>
              <a:rPr lang="en-US" dirty="0">
                <a:solidFill>
                  <a:schemeClr val="tx1">
                    <a:lumMod val="50000"/>
                    <a:lumOff val="50000"/>
                  </a:schemeClr>
                </a:solidFill>
              </a:rPr>
              <a:t>  </a:t>
            </a:r>
            <a:r>
              <a:rPr lang="en-US" u="sng" dirty="0">
                <a:solidFill>
                  <a:schemeClr val="tx1">
                    <a:lumMod val="50000"/>
                    <a:lumOff val="50000"/>
                  </a:schemeClr>
                </a:solidFill>
              </a:rPr>
              <a:t>The advent of rapid DNA sequencing methods has greatly accelerated biological and medical research and discovery</a:t>
            </a:r>
            <a:endParaRPr lang="en-IN" u="sng" dirty="0">
              <a:solidFill>
                <a:schemeClr val="tx1">
                  <a:lumMod val="50000"/>
                  <a:lumOff val="50000"/>
                </a:schemeClr>
              </a:solidFill>
            </a:endParaRPr>
          </a:p>
        </p:txBody>
      </p:sp>
      <p:sp>
        <p:nvSpPr>
          <p:cNvPr id="28" name="Rectangle 27">
            <a:extLst>
              <a:ext uri="{FF2B5EF4-FFF2-40B4-BE49-F238E27FC236}">
                <a16:creationId xmlns:a16="http://schemas.microsoft.com/office/drawing/2014/main" id="{684B5058-EC45-4360-AF84-6A6BAC16DC4E}"/>
              </a:ext>
            </a:extLst>
          </p:cNvPr>
          <p:cNvSpPr/>
          <p:nvPr/>
        </p:nvSpPr>
        <p:spPr>
          <a:xfrm>
            <a:off x="27458152" y="225847"/>
            <a:ext cx="2767013" cy="938719"/>
          </a:xfrm>
          <a:prstGeom prst="rect">
            <a:avLst/>
          </a:prstGeom>
          <a:ln w="3175">
            <a:solidFill>
              <a:schemeClr val="tx1">
                <a:lumMod val="95000"/>
                <a:lumOff val="5000"/>
              </a:schemeClr>
            </a:solidFill>
          </a:ln>
        </p:spPr>
        <p:txBody>
          <a:bodyPr wrap="square">
            <a:spAutoFit/>
          </a:bodyPr>
          <a:lstStyle/>
          <a:p>
            <a:r>
              <a:rPr lang="en-US" sz="1100" dirty="0"/>
              <a:t>DNA determined the sequence of amino acids in proteins which in turn helped determine the function of a protein and basically everything is governed by there function and localization </a:t>
            </a:r>
            <a:endParaRPr lang="en-IN" sz="1100" dirty="0"/>
          </a:p>
        </p:txBody>
      </p:sp>
      <p:sp>
        <p:nvSpPr>
          <p:cNvPr id="29" name="TextBox 28">
            <a:extLst>
              <a:ext uri="{FF2B5EF4-FFF2-40B4-BE49-F238E27FC236}">
                <a16:creationId xmlns:a16="http://schemas.microsoft.com/office/drawing/2014/main" id="{BB9D8645-E7F0-4EB6-BC1B-425F1ED1DCDB}"/>
              </a:ext>
            </a:extLst>
          </p:cNvPr>
          <p:cNvSpPr txBox="1"/>
          <p:nvPr/>
        </p:nvSpPr>
        <p:spPr>
          <a:xfrm>
            <a:off x="26697971" y="97867"/>
            <a:ext cx="810228" cy="307777"/>
          </a:xfrm>
          <a:prstGeom prst="rect">
            <a:avLst/>
          </a:prstGeom>
          <a:solidFill>
            <a:schemeClr val="tx1"/>
          </a:solidFill>
        </p:spPr>
        <p:txBody>
          <a:bodyPr wrap="square" rtlCol="0">
            <a:spAutoFit/>
          </a:bodyPr>
          <a:lstStyle/>
          <a:p>
            <a:r>
              <a:rPr lang="en-US" sz="1400" dirty="0">
                <a:ln w="12700">
                  <a:solidFill>
                    <a:schemeClr val="bg1"/>
                  </a:solidFill>
                </a:ln>
                <a:solidFill>
                  <a:schemeClr val="bg1"/>
                </a:solidFill>
              </a:rPr>
              <a:t>WHY ?</a:t>
            </a:r>
            <a:endParaRPr lang="en-IN" sz="1400" dirty="0">
              <a:ln w="12700">
                <a:solidFill>
                  <a:schemeClr val="bg1"/>
                </a:solidFill>
              </a:ln>
              <a:solidFill>
                <a:schemeClr val="bg1"/>
              </a:solidFill>
            </a:endParaRPr>
          </a:p>
        </p:txBody>
      </p:sp>
      <p:sp>
        <p:nvSpPr>
          <p:cNvPr id="33" name="Rectangle 32">
            <a:extLst>
              <a:ext uri="{FF2B5EF4-FFF2-40B4-BE49-F238E27FC236}">
                <a16:creationId xmlns:a16="http://schemas.microsoft.com/office/drawing/2014/main" id="{8D27FBCE-7F25-44A7-8395-1EF667EAD4B1}"/>
              </a:ext>
            </a:extLst>
          </p:cNvPr>
          <p:cNvSpPr/>
          <p:nvPr/>
        </p:nvSpPr>
        <p:spPr>
          <a:xfrm>
            <a:off x="7960007" y="3482888"/>
            <a:ext cx="15135225" cy="923330"/>
          </a:xfrm>
          <a:prstGeom prst="rect">
            <a:avLst/>
          </a:prstGeom>
        </p:spPr>
        <p:txBody>
          <a:bodyPr>
            <a:spAutoFit/>
          </a:bodyPr>
          <a:lstStyle/>
          <a:p>
            <a:r>
              <a:rPr lang="en-US" dirty="0"/>
              <a:t>Allan Maxam and Walter Gilbert published a DNA sequencing method in 1977( </a:t>
            </a:r>
            <a:r>
              <a:rPr lang="en-US" dirty="0">
                <a:solidFill>
                  <a:schemeClr val="bg1">
                    <a:lumMod val="65000"/>
                  </a:schemeClr>
                </a:solidFill>
              </a:rPr>
              <a:t>Two months after the chain termination method </a:t>
            </a:r>
            <a:r>
              <a:rPr lang="en-US" dirty="0"/>
              <a:t>) based on nucleobase-specific partial chemical modification of DNA and subsequent cleavage of the DNA backbone at sites adjacent to the modified nucleotides.</a:t>
            </a:r>
            <a:r>
              <a:rPr lang="en-US" baseline="30000" dirty="0"/>
              <a:t> </a:t>
            </a:r>
            <a:r>
              <a:rPr lang="en-US" dirty="0"/>
              <a:t>Also known as chemical sequencing, this method allowed purified samples of double-stranded DNA to be used without further cloning.</a:t>
            </a:r>
            <a:endParaRPr lang="en-IN" dirty="0"/>
          </a:p>
        </p:txBody>
      </p:sp>
      <p:sp>
        <p:nvSpPr>
          <p:cNvPr id="34" name="Rectangle 33">
            <a:extLst>
              <a:ext uri="{FF2B5EF4-FFF2-40B4-BE49-F238E27FC236}">
                <a16:creationId xmlns:a16="http://schemas.microsoft.com/office/drawing/2014/main" id="{C3165516-5B63-4E86-92E2-1B2CC8534168}"/>
              </a:ext>
            </a:extLst>
          </p:cNvPr>
          <p:cNvSpPr/>
          <p:nvPr/>
        </p:nvSpPr>
        <p:spPr>
          <a:xfrm>
            <a:off x="7960007" y="3190984"/>
            <a:ext cx="2763000" cy="369332"/>
          </a:xfrm>
          <a:prstGeom prst="rect">
            <a:avLst/>
          </a:prstGeom>
        </p:spPr>
        <p:txBody>
          <a:bodyPr wrap="none">
            <a:spAutoFit/>
          </a:bodyPr>
          <a:lstStyle/>
          <a:p>
            <a:r>
              <a:rPr lang="en-IN" b="1" dirty="0"/>
              <a:t>Maxam-Gilbert sequencing</a:t>
            </a:r>
          </a:p>
        </p:txBody>
      </p:sp>
      <p:sp>
        <p:nvSpPr>
          <p:cNvPr id="36" name="Rectangle 35">
            <a:extLst>
              <a:ext uri="{FF2B5EF4-FFF2-40B4-BE49-F238E27FC236}">
                <a16:creationId xmlns:a16="http://schemas.microsoft.com/office/drawing/2014/main" id="{7F39DEE4-6674-47CD-BE0E-F8D7B4D1AA83}"/>
              </a:ext>
            </a:extLst>
          </p:cNvPr>
          <p:cNvSpPr/>
          <p:nvPr/>
        </p:nvSpPr>
        <p:spPr>
          <a:xfrm>
            <a:off x="6948832" y="2628334"/>
            <a:ext cx="4785349"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First generation sequencing</a:t>
            </a:r>
          </a:p>
        </p:txBody>
      </p:sp>
      <p:sp>
        <p:nvSpPr>
          <p:cNvPr id="37" name="Rectangle 36">
            <a:extLst>
              <a:ext uri="{FF2B5EF4-FFF2-40B4-BE49-F238E27FC236}">
                <a16:creationId xmlns:a16="http://schemas.microsoft.com/office/drawing/2014/main" id="{5304A804-D894-4B11-9D0C-8AB4E61AA80B}"/>
              </a:ext>
            </a:extLst>
          </p:cNvPr>
          <p:cNvSpPr/>
          <p:nvPr/>
        </p:nvSpPr>
        <p:spPr>
          <a:xfrm>
            <a:off x="6564270" y="4534713"/>
            <a:ext cx="4305625" cy="369332"/>
          </a:xfrm>
          <a:prstGeom prst="rect">
            <a:avLst/>
          </a:prstGeom>
          <a:solidFill>
            <a:schemeClr val="tx1"/>
          </a:solidFill>
        </p:spPr>
        <p:txBody>
          <a:bodyPr wrap="square">
            <a:spAutoFit/>
          </a:bodyPr>
          <a:lstStyle/>
          <a:p>
            <a:pPr algn="ctr"/>
            <a:r>
              <a:rPr lang="en-IN" b="1" dirty="0">
                <a:solidFill>
                  <a:schemeClr val="bg1"/>
                </a:solidFill>
              </a:rPr>
              <a:t>                            Chain-termination methods</a:t>
            </a:r>
          </a:p>
        </p:txBody>
      </p:sp>
      <p:sp>
        <p:nvSpPr>
          <p:cNvPr id="38" name="Rectangle 37">
            <a:extLst>
              <a:ext uri="{FF2B5EF4-FFF2-40B4-BE49-F238E27FC236}">
                <a16:creationId xmlns:a16="http://schemas.microsoft.com/office/drawing/2014/main" id="{95E46A9E-5EC2-4739-9C0D-DF08523B8CC0}"/>
              </a:ext>
            </a:extLst>
          </p:cNvPr>
          <p:cNvSpPr/>
          <p:nvPr/>
        </p:nvSpPr>
        <p:spPr>
          <a:xfrm>
            <a:off x="7960004" y="4855851"/>
            <a:ext cx="15135225" cy="646331"/>
          </a:xfrm>
          <a:prstGeom prst="rect">
            <a:avLst/>
          </a:prstGeom>
        </p:spPr>
        <p:txBody>
          <a:bodyPr>
            <a:spAutoFit/>
          </a:bodyPr>
          <a:lstStyle/>
          <a:p>
            <a:r>
              <a:rPr lang="en-US" dirty="0"/>
              <a:t>The chain-termination method developed by Frederick Sanger and coworkers in 1977 soon became the method of choice, owing to its relative ease and reliability. When invented, the chain-terminator method used fewer toxic chemicals and lower amounts of radioactivity than the Maxam and Gilbert method.</a:t>
            </a:r>
            <a:endParaRPr lang="en-IN" dirty="0"/>
          </a:p>
        </p:txBody>
      </p:sp>
      <p:cxnSp>
        <p:nvCxnSpPr>
          <p:cNvPr id="41" name="Straight Connector 40">
            <a:extLst>
              <a:ext uri="{FF2B5EF4-FFF2-40B4-BE49-F238E27FC236}">
                <a16:creationId xmlns:a16="http://schemas.microsoft.com/office/drawing/2014/main" id="{6192FE23-F21E-448F-9763-B808B727CCBE}"/>
              </a:ext>
            </a:extLst>
          </p:cNvPr>
          <p:cNvCxnSpPr/>
          <p:nvPr/>
        </p:nvCxnSpPr>
        <p:spPr>
          <a:xfrm>
            <a:off x="13052766" y="5151042"/>
            <a:ext cx="893334"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4A01B93-0A16-4B3B-BFE4-ACEEDF09D808}"/>
              </a:ext>
            </a:extLst>
          </p:cNvPr>
          <p:cNvSpPr/>
          <p:nvPr/>
        </p:nvSpPr>
        <p:spPr>
          <a:xfrm>
            <a:off x="7960003" y="5414196"/>
            <a:ext cx="13920990" cy="369332"/>
          </a:xfrm>
          <a:prstGeom prst="rect">
            <a:avLst/>
          </a:prstGeom>
        </p:spPr>
        <p:txBody>
          <a:bodyPr wrap="none">
            <a:spAutoFit/>
          </a:bodyPr>
          <a:lstStyle/>
          <a:p>
            <a:r>
              <a:rPr lang="en-US" dirty="0"/>
              <a:t>The Sanger method, in mass production form, is the technology which produced the first human genome in 2001, ushering in the age of genomics.</a:t>
            </a:r>
            <a:endParaRPr lang="en-IN" dirty="0"/>
          </a:p>
        </p:txBody>
      </p:sp>
      <p:sp>
        <p:nvSpPr>
          <p:cNvPr id="44" name="Rectangle 43">
            <a:extLst>
              <a:ext uri="{FF2B5EF4-FFF2-40B4-BE49-F238E27FC236}">
                <a16:creationId xmlns:a16="http://schemas.microsoft.com/office/drawing/2014/main" id="{9FFAB172-8F16-4C22-8240-9671270B5C6F}"/>
              </a:ext>
            </a:extLst>
          </p:cNvPr>
          <p:cNvSpPr/>
          <p:nvPr/>
        </p:nvSpPr>
        <p:spPr>
          <a:xfrm>
            <a:off x="11551908" y="455239"/>
            <a:ext cx="1719894" cy="369332"/>
          </a:xfrm>
          <a:prstGeom prst="rect">
            <a:avLst/>
          </a:prstGeom>
        </p:spPr>
        <p:txBody>
          <a:bodyPr wrap="none">
            <a:spAutoFit/>
          </a:bodyPr>
          <a:lstStyle/>
          <a:p>
            <a:r>
              <a:rPr lang="en-US" b="1" dirty="0"/>
              <a:t>Next generation</a:t>
            </a:r>
          </a:p>
        </p:txBody>
      </p:sp>
      <p:sp>
        <p:nvSpPr>
          <p:cNvPr id="47" name="Rectangle 46">
            <a:extLst>
              <a:ext uri="{FF2B5EF4-FFF2-40B4-BE49-F238E27FC236}">
                <a16:creationId xmlns:a16="http://schemas.microsoft.com/office/drawing/2014/main" id="{D0A2E057-8100-49F1-B160-76EA0491D5C2}"/>
              </a:ext>
            </a:extLst>
          </p:cNvPr>
          <p:cNvSpPr/>
          <p:nvPr/>
        </p:nvSpPr>
        <p:spPr>
          <a:xfrm>
            <a:off x="277987" y="12807287"/>
            <a:ext cx="6563369" cy="1477328"/>
          </a:xfrm>
          <a:prstGeom prst="rect">
            <a:avLst/>
          </a:prstGeom>
        </p:spPr>
        <p:txBody>
          <a:bodyPr wrap="square">
            <a:spAutoFit/>
          </a:bodyPr>
          <a:lstStyle/>
          <a:p>
            <a:r>
              <a:rPr lang="en-US" dirty="0"/>
              <a:t>The chain termination method of DNA sequencing ("Sanger sequencing") can only be used for short DNA strands of 100 to 1000 base pairs. Due to this size limit, longer sequences are subdivided into smaller fragments that can be sequenced separately, and these sequences are assembled to give the overall sequence</a:t>
            </a:r>
            <a:endParaRPr lang="en-IN" dirty="0"/>
          </a:p>
        </p:txBody>
      </p:sp>
      <p:pic>
        <p:nvPicPr>
          <p:cNvPr id="52" name="Picture 51">
            <a:extLst>
              <a:ext uri="{FF2B5EF4-FFF2-40B4-BE49-F238E27FC236}">
                <a16:creationId xmlns:a16="http://schemas.microsoft.com/office/drawing/2014/main" id="{057F8AE8-1021-4097-80F2-3D8AF10EABCA}"/>
              </a:ext>
            </a:extLst>
          </p:cNvPr>
          <p:cNvPicPr>
            <a:picLocks noChangeAspect="1"/>
          </p:cNvPicPr>
          <p:nvPr/>
        </p:nvPicPr>
        <p:blipFill rotWithShape="1">
          <a:blip r:embed="rId16">
            <a:clrChange>
              <a:clrFrom>
                <a:srgbClr val="32CCCC"/>
              </a:clrFrom>
              <a:clrTo>
                <a:srgbClr val="32CCCC">
                  <a:alpha val="0"/>
                </a:srgbClr>
              </a:clrTo>
            </a:clrChange>
            <a:extLst>
              <a:ext uri="{28A0092B-C50C-407E-A947-70E740481C1C}">
                <a14:useLocalDpi xmlns:a14="http://schemas.microsoft.com/office/drawing/2010/main" val="0"/>
              </a:ext>
            </a:extLst>
          </a:blip>
          <a:srcRect l="1092" t="5567" r="3948" b="6058"/>
          <a:stretch/>
        </p:blipFill>
        <p:spPr>
          <a:xfrm>
            <a:off x="277987" y="8320398"/>
            <a:ext cx="6210300" cy="4334724"/>
          </a:xfrm>
          <a:prstGeom prst="rect">
            <a:avLst/>
          </a:prstGeom>
        </p:spPr>
      </p:pic>
      <p:sp>
        <p:nvSpPr>
          <p:cNvPr id="53" name="Rectangle 52">
            <a:extLst>
              <a:ext uri="{FF2B5EF4-FFF2-40B4-BE49-F238E27FC236}">
                <a16:creationId xmlns:a16="http://schemas.microsoft.com/office/drawing/2014/main" id="{055218B8-FA65-4BE8-BBCB-30EDF3F8B2DF}"/>
              </a:ext>
            </a:extLst>
          </p:cNvPr>
          <p:cNvSpPr/>
          <p:nvPr/>
        </p:nvSpPr>
        <p:spPr>
          <a:xfrm>
            <a:off x="3610171" y="8206446"/>
            <a:ext cx="2640158" cy="1342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0C18DDD7-CB34-4F5E-8B70-E6BBAD846D8C}"/>
              </a:ext>
            </a:extLst>
          </p:cNvPr>
          <p:cNvSpPr/>
          <p:nvPr/>
        </p:nvSpPr>
        <p:spPr>
          <a:xfrm>
            <a:off x="271511" y="7393986"/>
            <a:ext cx="6677321" cy="1477328"/>
          </a:xfrm>
          <a:prstGeom prst="rect">
            <a:avLst/>
          </a:prstGeom>
        </p:spPr>
        <p:txBody>
          <a:bodyPr wrap="square">
            <a:spAutoFit/>
          </a:bodyPr>
          <a:lstStyle/>
          <a:p>
            <a:r>
              <a:rPr lang="en-US" dirty="0"/>
              <a:t>Sanger’s method of gene sequencing is also known as </a:t>
            </a:r>
            <a:r>
              <a:rPr lang="en-US" b="1" dirty="0"/>
              <a:t>dideoxy chain termination method</a:t>
            </a:r>
            <a:r>
              <a:rPr lang="en-US" dirty="0"/>
              <a:t>. It generates nested set of labelled fragments from a template strand of DNA to be sequenced by replicating that template strand and interrupting the replication process at one of the four base</a:t>
            </a:r>
            <a:endParaRPr lang="en-IN" dirty="0"/>
          </a:p>
        </p:txBody>
      </p:sp>
      <p:sp>
        <p:nvSpPr>
          <p:cNvPr id="54" name="Rectangle 53">
            <a:extLst>
              <a:ext uri="{FF2B5EF4-FFF2-40B4-BE49-F238E27FC236}">
                <a16:creationId xmlns:a16="http://schemas.microsoft.com/office/drawing/2014/main" id="{B0070618-313F-4E8C-833F-CE97EB32F844}"/>
              </a:ext>
            </a:extLst>
          </p:cNvPr>
          <p:cNvSpPr/>
          <p:nvPr/>
        </p:nvSpPr>
        <p:spPr>
          <a:xfrm>
            <a:off x="3154790" y="9648320"/>
            <a:ext cx="1904890" cy="839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strands separated by electrophoresis</a:t>
            </a:r>
            <a:endParaRPr lang="en-IN" dirty="0">
              <a:solidFill>
                <a:schemeClr val="tx1"/>
              </a:solidFill>
            </a:endParaRPr>
          </a:p>
        </p:txBody>
      </p:sp>
      <p:sp>
        <p:nvSpPr>
          <p:cNvPr id="55" name="Rectangle 54">
            <a:extLst>
              <a:ext uri="{FF2B5EF4-FFF2-40B4-BE49-F238E27FC236}">
                <a16:creationId xmlns:a16="http://schemas.microsoft.com/office/drawing/2014/main" id="{F3D96589-8C3F-44A5-BD44-F9652BED9D6A}"/>
              </a:ext>
            </a:extLst>
          </p:cNvPr>
          <p:cNvSpPr/>
          <p:nvPr/>
        </p:nvSpPr>
        <p:spPr>
          <a:xfrm>
            <a:off x="4107235" y="10543836"/>
            <a:ext cx="2941747" cy="21112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Sequence can be read from bands on autoradiograph and original template sequence deduced. Longest fragment ends with a </a:t>
            </a:r>
            <a:r>
              <a:rPr lang="en-US" dirty="0" err="1">
                <a:solidFill>
                  <a:schemeClr val="tx1"/>
                </a:solidFill>
              </a:rPr>
              <a:t>ddG</a:t>
            </a:r>
            <a:r>
              <a:rPr lang="en-US" dirty="0">
                <a:solidFill>
                  <a:schemeClr val="tx1"/>
                </a:solidFill>
              </a:rPr>
              <a:t>, so G Must be the last base in the sequence</a:t>
            </a:r>
            <a:endParaRPr lang="en-IN" dirty="0">
              <a:solidFill>
                <a:schemeClr val="tx1"/>
              </a:solidFill>
            </a:endParaRPr>
          </a:p>
        </p:txBody>
      </p:sp>
      <p:sp>
        <p:nvSpPr>
          <p:cNvPr id="59" name="Rectangle 58">
            <a:extLst>
              <a:ext uri="{FF2B5EF4-FFF2-40B4-BE49-F238E27FC236}">
                <a16:creationId xmlns:a16="http://schemas.microsoft.com/office/drawing/2014/main" id="{C7779317-E6A2-472B-AE0C-B7DDA4B1E485}"/>
              </a:ext>
            </a:extLst>
          </p:cNvPr>
          <p:cNvSpPr/>
          <p:nvPr/>
        </p:nvSpPr>
        <p:spPr>
          <a:xfrm>
            <a:off x="277987" y="14284615"/>
            <a:ext cx="6563369" cy="1077218"/>
          </a:xfrm>
          <a:prstGeom prst="rect">
            <a:avLst/>
          </a:prstGeom>
        </p:spPr>
        <p:txBody>
          <a:bodyPr wrap="square">
            <a:spAutoFit/>
          </a:bodyPr>
          <a:lstStyle/>
          <a:p>
            <a:r>
              <a:rPr lang="en-US" sz="1600" dirty="0"/>
              <a:t>There are two principal methods for this fragmentation and sequencing process. </a:t>
            </a:r>
            <a:r>
              <a:rPr lang="en-US" sz="1600" b="1" dirty="0"/>
              <a:t>Primer walking</a:t>
            </a:r>
            <a:r>
              <a:rPr lang="en-US" sz="1600" dirty="0"/>
              <a:t> (or "chromosome walking") progresses through the entire strand piece by piece, whereas </a:t>
            </a:r>
            <a:r>
              <a:rPr lang="en-US" sz="1600" b="1" dirty="0"/>
              <a:t>Shotgun sequencing</a:t>
            </a:r>
            <a:r>
              <a:rPr lang="en-US" sz="1600" dirty="0"/>
              <a:t> is a faster but more complex process that uses random fragments</a:t>
            </a:r>
            <a:endParaRPr lang="en-IN" sz="1600" dirty="0"/>
          </a:p>
        </p:txBody>
      </p:sp>
      <p:sp>
        <p:nvSpPr>
          <p:cNvPr id="60" name="Rectangle 59">
            <a:extLst>
              <a:ext uri="{FF2B5EF4-FFF2-40B4-BE49-F238E27FC236}">
                <a16:creationId xmlns:a16="http://schemas.microsoft.com/office/drawing/2014/main" id="{75506942-EAD3-46FB-98D6-129EB5568A66}"/>
              </a:ext>
            </a:extLst>
          </p:cNvPr>
          <p:cNvSpPr/>
          <p:nvPr/>
        </p:nvSpPr>
        <p:spPr>
          <a:xfrm>
            <a:off x="3406997" y="15361833"/>
            <a:ext cx="3081290" cy="2677656"/>
          </a:xfrm>
          <a:prstGeom prst="rect">
            <a:avLst/>
          </a:prstGeom>
          <a:ln>
            <a:solidFill>
              <a:schemeClr val="tx1"/>
            </a:solidFill>
          </a:ln>
        </p:spPr>
        <p:txBody>
          <a:bodyPr wrap="square">
            <a:spAutoFit/>
          </a:bodyPr>
          <a:lstStyle/>
          <a:p>
            <a:r>
              <a:rPr lang="en-US" sz="1200" dirty="0"/>
              <a:t>DNA is broken up randomly into numerous small segments, which are sequenced using the chain termination method to obtain </a:t>
            </a:r>
            <a:r>
              <a:rPr lang="en-US" sz="1200" i="1" dirty="0"/>
              <a:t>reads</a:t>
            </a:r>
            <a:r>
              <a:rPr lang="en-US" sz="1200" dirty="0"/>
              <a:t>. Multiple overlapping reads for the target DNA are obtained by performing several rounds of this fragmentation and sequencing. Computer programs then use the overlapping ends of different reads to assemble them into a continuous sequence</a:t>
            </a:r>
          </a:p>
          <a:p>
            <a:endParaRPr lang="en-US" sz="1200" dirty="0"/>
          </a:p>
          <a:p>
            <a:endParaRPr lang="en-US" sz="1200" dirty="0"/>
          </a:p>
          <a:p>
            <a:endParaRPr lang="en-US" sz="1200" dirty="0"/>
          </a:p>
          <a:p>
            <a:endParaRPr lang="en-US" sz="1200" dirty="0"/>
          </a:p>
          <a:p>
            <a:endParaRPr lang="en-US" sz="1200" dirty="0"/>
          </a:p>
        </p:txBody>
      </p:sp>
      <p:cxnSp>
        <p:nvCxnSpPr>
          <p:cNvPr id="62" name="Straight Connector 61">
            <a:extLst>
              <a:ext uri="{FF2B5EF4-FFF2-40B4-BE49-F238E27FC236}">
                <a16:creationId xmlns:a16="http://schemas.microsoft.com/office/drawing/2014/main" id="{52F0A550-EF76-4439-A5E6-123FF4CD2213}"/>
              </a:ext>
            </a:extLst>
          </p:cNvPr>
          <p:cNvCxnSpPr/>
          <p:nvPr/>
        </p:nvCxnSpPr>
        <p:spPr>
          <a:xfrm>
            <a:off x="3504404" y="15036794"/>
            <a:ext cx="157559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27EDF6A-9754-48CE-BA74-B259C872500F}"/>
              </a:ext>
            </a:extLst>
          </p:cNvPr>
          <p:cNvCxnSpPr>
            <a:cxnSpLocks/>
          </p:cNvCxnSpPr>
          <p:nvPr/>
        </p:nvCxnSpPr>
        <p:spPr>
          <a:xfrm>
            <a:off x="5080000" y="15036794"/>
            <a:ext cx="0" cy="325039"/>
          </a:xfrm>
          <a:prstGeom prst="line">
            <a:avLst/>
          </a:prstGeom>
          <a:ln w="12700"/>
        </p:spPr>
        <p:style>
          <a:lnRef idx="1">
            <a:schemeClr val="dk1"/>
          </a:lnRef>
          <a:fillRef idx="0">
            <a:schemeClr val="dk1"/>
          </a:fillRef>
          <a:effectRef idx="0">
            <a:schemeClr val="dk1"/>
          </a:effectRef>
          <a:fontRef idx="minor">
            <a:schemeClr val="tx1"/>
          </a:fontRef>
        </p:style>
      </p:cxnSp>
      <p:pic>
        <p:nvPicPr>
          <p:cNvPr id="67" name="Picture 66">
            <a:extLst>
              <a:ext uri="{FF2B5EF4-FFF2-40B4-BE49-F238E27FC236}">
                <a16:creationId xmlns:a16="http://schemas.microsoft.com/office/drawing/2014/main" id="{7ECB54D2-686A-4EFE-844F-EAC8096BFC66}"/>
              </a:ext>
            </a:extLst>
          </p:cNvPr>
          <p:cNvPicPr>
            <a:picLocks noChangeAspect="1"/>
          </p:cNvPicPr>
          <p:nvPr/>
        </p:nvPicPr>
        <p:blipFill>
          <a:blip r:embed="rId17"/>
          <a:stretch>
            <a:fillRect/>
          </a:stretch>
        </p:blipFill>
        <p:spPr>
          <a:xfrm>
            <a:off x="4480891" y="17093727"/>
            <a:ext cx="1999776" cy="930522"/>
          </a:xfrm>
          <a:prstGeom prst="rect">
            <a:avLst/>
          </a:prstGeom>
          <a:ln>
            <a:noFill/>
          </a:ln>
          <a:effectLst>
            <a:outerShdw blurRad="190500" algn="tl" rotWithShape="0">
              <a:srgbClr val="000000">
                <a:alpha val="70000"/>
              </a:srgbClr>
            </a:outerShdw>
          </a:effectLst>
        </p:spPr>
      </p:pic>
      <p:sp>
        <p:nvSpPr>
          <p:cNvPr id="68" name="Rectangle 67">
            <a:extLst>
              <a:ext uri="{FF2B5EF4-FFF2-40B4-BE49-F238E27FC236}">
                <a16:creationId xmlns:a16="http://schemas.microsoft.com/office/drawing/2014/main" id="{599FAA40-5AC4-424B-95CA-ADD50FB3D611}"/>
              </a:ext>
            </a:extLst>
          </p:cNvPr>
          <p:cNvSpPr/>
          <p:nvPr/>
        </p:nvSpPr>
        <p:spPr>
          <a:xfrm>
            <a:off x="4052316" y="18051971"/>
            <a:ext cx="2442067" cy="1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A4849E1A-CC77-498B-B7AE-9661B237BDBA}"/>
              </a:ext>
            </a:extLst>
          </p:cNvPr>
          <p:cNvSpPr/>
          <p:nvPr/>
        </p:nvSpPr>
        <p:spPr>
          <a:xfrm rot="5400000">
            <a:off x="5354877" y="16951128"/>
            <a:ext cx="2442067" cy="1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a:extLst>
              <a:ext uri="{FF2B5EF4-FFF2-40B4-BE49-F238E27FC236}">
                <a16:creationId xmlns:a16="http://schemas.microsoft.com/office/drawing/2014/main" id="{95608951-12DF-4548-8CC6-073F8D640078}"/>
              </a:ext>
            </a:extLst>
          </p:cNvPr>
          <p:cNvSpPr/>
          <p:nvPr/>
        </p:nvSpPr>
        <p:spPr>
          <a:xfrm>
            <a:off x="3407521" y="18035419"/>
            <a:ext cx="3081290"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800" dirty="0"/>
              <a:t>In reality, this process uses enormous amounts of information that are rife with ambiguities and sequencing errors. Assembly of complex genomes is additionally complicated by the great abundance of repetitive sequences, meaning similar short reads could come from completely different parts of the sequence</a:t>
            </a:r>
            <a:endParaRPr lang="en-IN" sz="800" dirty="0"/>
          </a:p>
        </p:txBody>
      </p:sp>
      <p:sp>
        <p:nvSpPr>
          <p:cNvPr id="71" name="Rectangle 70">
            <a:extLst>
              <a:ext uri="{FF2B5EF4-FFF2-40B4-BE49-F238E27FC236}">
                <a16:creationId xmlns:a16="http://schemas.microsoft.com/office/drawing/2014/main" id="{8C5B36ED-75FA-436D-8B5E-1F1706DFB10C}"/>
              </a:ext>
            </a:extLst>
          </p:cNvPr>
          <p:cNvSpPr/>
          <p:nvPr/>
        </p:nvSpPr>
        <p:spPr>
          <a:xfrm rot="5400000">
            <a:off x="3272794" y="17690287"/>
            <a:ext cx="542060" cy="260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a:extLst>
              <a:ext uri="{FF2B5EF4-FFF2-40B4-BE49-F238E27FC236}">
                <a16:creationId xmlns:a16="http://schemas.microsoft.com/office/drawing/2014/main" id="{7073161D-9927-4676-A35C-816AD4AE028E}"/>
              </a:ext>
            </a:extLst>
          </p:cNvPr>
          <p:cNvSpPr/>
          <p:nvPr/>
        </p:nvSpPr>
        <p:spPr>
          <a:xfrm>
            <a:off x="301847" y="15361833"/>
            <a:ext cx="3081290" cy="1569660"/>
          </a:xfrm>
          <a:prstGeom prst="rect">
            <a:avLst/>
          </a:prstGeom>
          <a:ln>
            <a:solidFill>
              <a:schemeClr val="tx1"/>
            </a:solidFill>
          </a:ln>
        </p:spPr>
        <p:txBody>
          <a:bodyPr wrap="square">
            <a:spAutoFit/>
          </a:bodyPr>
          <a:lstStyle/>
          <a:p>
            <a:r>
              <a:rPr lang="en-US" sz="1200" b="1" dirty="0"/>
              <a:t>Primer walking</a:t>
            </a:r>
            <a:r>
              <a:rPr lang="en-US" sz="1200" dirty="0"/>
              <a:t> (</a:t>
            </a:r>
            <a:r>
              <a:rPr lang="en-US" sz="1200" i="1" dirty="0"/>
              <a:t>aka</a:t>
            </a:r>
            <a:r>
              <a:rPr lang="en-US" sz="1200" dirty="0"/>
              <a:t> </a:t>
            </a:r>
            <a:r>
              <a:rPr lang="en-US" sz="1200" b="1" dirty="0"/>
              <a:t>Directed Sequencing</a:t>
            </a:r>
            <a:r>
              <a:rPr lang="en-US" sz="1200" dirty="0"/>
              <a:t>) is a sequencing method of choice for sequencing DNA fragments between 1.3 and 7 kilobases. Such fragments are too long to be sequenced in a single sequence read using the chain termination method. This method works by dividing the long sequence into several consecutive short ones</a:t>
            </a:r>
          </a:p>
        </p:txBody>
      </p:sp>
      <p:sp>
        <p:nvSpPr>
          <p:cNvPr id="73" name="Rectangle 72">
            <a:extLst>
              <a:ext uri="{FF2B5EF4-FFF2-40B4-BE49-F238E27FC236}">
                <a16:creationId xmlns:a16="http://schemas.microsoft.com/office/drawing/2014/main" id="{791C8DC0-5844-401C-8919-10AC7A0E7723}"/>
              </a:ext>
            </a:extLst>
          </p:cNvPr>
          <p:cNvSpPr/>
          <p:nvPr/>
        </p:nvSpPr>
        <p:spPr>
          <a:xfrm>
            <a:off x="303529" y="16927721"/>
            <a:ext cx="3081290" cy="2677656"/>
          </a:xfrm>
          <a:prstGeom prst="rect">
            <a:avLst/>
          </a:prstGeom>
          <a:ln>
            <a:solidFill>
              <a:schemeClr val="tx1"/>
            </a:solidFill>
          </a:ln>
        </p:spPr>
        <p:txBody>
          <a:bodyPr wrap="square">
            <a:spAutoFit/>
          </a:bodyPr>
          <a:lstStyle/>
          <a:p>
            <a:endParaRPr lang="en-US" sz="1200" dirty="0"/>
          </a:p>
          <a:p>
            <a:endParaRPr lang="en-US" sz="1200" dirty="0"/>
          </a:p>
          <a:p>
            <a:endParaRPr lang="en-US" sz="1200" dirty="0"/>
          </a:p>
          <a:p>
            <a:endParaRPr lang="en-US" sz="1200" dirty="0"/>
          </a:p>
          <a:p>
            <a:endParaRPr lang="en-US" sz="1200" dirty="0"/>
          </a:p>
          <a:p>
            <a:r>
              <a:rPr lang="en-US" sz="1200" dirty="0"/>
              <a:t>A primer that matches the beginning of the DNA to sequence is used to synthesize a short DNA strand adjacent to the unknown sequence, starting with the primer.</a:t>
            </a:r>
          </a:p>
          <a:p>
            <a:r>
              <a:rPr lang="en-US" sz="1200" dirty="0"/>
              <a:t>The new short DNA strand is sequenced using the chain termination method.</a:t>
            </a:r>
          </a:p>
          <a:p>
            <a:r>
              <a:rPr lang="en-US" sz="1200" dirty="0"/>
              <a:t>The end of the sequenced strand is used as a primer for the next part of the long DNA sequence, hence the term "walking".</a:t>
            </a:r>
          </a:p>
        </p:txBody>
      </p:sp>
      <p:sp>
        <p:nvSpPr>
          <p:cNvPr id="74" name="Rectangle 73">
            <a:extLst>
              <a:ext uri="{FF2B5EF4-FFF2-40B4-BE49-F238E27FC236}">
                <a16:creationId xmlns:a16="http://schemas.microsoft.com/office/drawing/2014/main" id="{C5768246-7609-4D7C-8EBE-33C3D758B01E}"/>
              </a:ext>
            </a:extLst>
          </p:cNvPr>
          <p:cNvSpPr/>
          <p:nvPr/>
        </p:nvSpPr>
        <p:spPr>
          <a:xfrm rot="5400000">
            <a:off x="1040164" y="16165458"/>
            <a:ext cx="45719" cy="1511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6" name="Picture 75">
            <a:extLst>
              <a:ext uri="{FF2B5EF4-FFF2-40B4-BE49-F238E27FC236}">
                <a16:creationId xmlns:a16="http://schemas.microsoft.com/office/drawing/2014/main" id="{3143F72E-E246-41CF-8CCF-7EC326ADB22D}"/>
              </a:ext>
            </a:extLst>
          </p:cNvPr>
          <p:cNvPicPr>
            <a:picLocks noChangeAspect="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8834" y="4525686"/>
            <a:ext cx="6369980" cy="2840262"/>
          </a:xfrm>
          <a:prstGeom prst="rect">
            <a:avLst/>
          </a:prstGeom>
        </p:spPr>
      </p:pic>
      <p:pic>
        <p:nvPicPr>
          <p:cNvPr id="79" name="Graphic 78">
            <a:extLst>
              <a:ext uri="{FF2B5EF4-FFF2-40B4-BE49-F238E27FC236}">
                <a16:creationId xmlns:a16="http://schemas.microsoft.com/office/drawing/2014/main" id="{B81CC8A3-CADD-4DB4-BCBD-3F6E0F1257A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31520" y="16975674"/>
            <a:ext cx="2540982" cy="923706"/>
          </a:xfrm>
          <a:prstGeom prst="rect">
            <a:avLst/>
          </a:prstGeom>
        </p:spPr>
      </p:pic>
      <p:cxnSp>
        <p:nvCxnSpPr>
          <p:cNvPr id="80" name="Straight Connector 79">
            <a:extLst>
              <a:ext uri="{FF2B5EF4-FFF2-40B4-BE49-F238E27FC236}">
                <a16:creationId xmlns:a16="http://schemas.microsoft.com/office/drawing/2014/main" id="{53CEB30B-C52F-46D0-87F6-6F7585788D7A}"/>
              </a:ext>
            </a:extLst>
          </p:cNvPr>
          <p:cNvCxnSpPr>
            <a:cxnSpLocks/>
          </p:cNvCxnSpPr>
          <p:nvPr/>
        </p:nvCxnSpPr>
        <p:spPr>
          <a:xfrm>
            <a:off x="296275" y="14823224"/>
            <a:ext cx="197143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C3F37D32-2410-48FE-B590-70D7B8B4A71A}"/>
              </a:ext>
            </a:extLst>
          </p:cNvPr>
          <p:cNvCxnSpPr>
            <a:cxnSpLocks/>
          </p:cNvCxnSpPr>
          <p:nvPr/>
        </p:nvCxnSpPr>
        <p:spPr>
          <a:xfrm>
            <a:off x="306927" y="14823224"/>
            <a:ext cx="0" cy="538609"/>
          </a:xfrm>
          <a:prstGeom prst="line">
            <a:avLst/>
          </a:prstGeom>
          <a:ln w="12700"/>
        </p:spPr>
        <p:style>
          <a:lnRef idx="1">
            <a:schemeClr val="dk1"/>
          </a:lnRef>
          <a:fillRef idx="0">
            <a:schemeClr val="dk1"/>
          </a:fillRef>
          <a:effectRef idx="0">
            <a:schemeClr val="dk1"/>
          </a:effectRef>
          <a:fontRef idx="minor">
            <a:schemeClr val="tx1"/>
          </a:fontRef>
        </p:style>
      </p:cxnSp>
      <p:sp>
        <p:nvSpPr>
          <p:cNvPr id="88" name="Rectangle 87">
            <a:extLst>
              <a:ext uri="{FF2B5EF4-FFF2-40B4-BE49-F238E27FC236}">
                <a16:creationId xmlns:a16="http://schemas.microsoft.com/office/drawing/2014/main" id="{818F5377-192A-4802-8F27-E185B78BA565}"/>
              </a:ext>
            </a:extLst>
          </p:cNvPr>
          <p:cNvSpPr/>
          <p:nvPr/>
        </p:nvSpPr>
        <p:spPr>
          <a:xfrm>
            <a:off x="8223347" y="6743401"/>
            <a:ext cx="10320417" cy="707886"/>
          </a:xfrm>
          <a:prstGeom prst="rect">
            <a:avLst/>
          </a:prstGeom>
          <a:noFill/>
        </p:spPr>
        <p:txBody>
          <a:bodyPr wrap="square" lIns="91440" tIns="45720" rIns="91440" bIns="45720">
            <a:spAutoFit/>
          </a:bodyPr>
          <a:lstStyle/>
          <a:p>
            <a:pPr algn="ctr"/>
            <a:r>
              <a:rPr lang="en-US" sz="3600" b="1" dirty="0">
                <a:ln w="0"/>
                <a:effectLst>
                  <a:outerShdw blurRad="38100" dist="19050" dir="2700000" algn="tl" rotWithShape="0">
                    <a:schemeClr val="dk1">
                      <a:alpha val="40000"/>
                    </a:schemeClr>
                  </a:outerShdw>
                </a:effectLst>
              </a:rPr>
              <a:t>Next generation </a:t>
            </a:r>
            <a:r>
              <a:rPr lang="en-US" sz="4000" dirty="0">
                <a:ln w="0"/>
                <a:effectLst>
                  <a:outerShdw blurRad="38100" dist="19050" dir="2700000" algn="tl" rotWithShape="0">
                    <a:schemeClr val="dk1">
                      <a:alpha val="40000"/>
                    </a:schemeClr>
                  </a:outerShdw>
                </a:effectLst>
              </a:rPr>
              <a:t>or</a:t>
            </a:r>
            <a:r>
              <a:rPr lang="en-US" sz="3600" dirty="0">
                <a:ln w="0"/>
                <a:effectLst>
                  <a:outerShdw blurRad="38100" dist="19050" dir="2700000" algn="tl" rotWithShape="0">
                    <a:schemeClr val="dk1">
                      <a:alpha val="40000"/>
                    </a:schemeClr>
                  </a:outerShdw>
                </a:effectLst>
              </a:rPr>
              <a:t> </a:t>
            </a:r>
            <a:r>
              <a:rPr lang="en-IN" sz="3600" b="1" dirty="0">
                <a:ln w="0"/>
                <a:effectLst>
                  <a:outerShdw blurRad="38100" dist="19050" dir="2700000" algn="tl" rotWithShape="0">
                    <a:schemeClr val="dk1">
                      <a:alpha val="40000"/>
                    </a:schemeClr>
                  </a:outerShdw>
                </a:effectLst>
              </a:rPr>
              <a:t>High-throughput</a:t>
            </a:r>
            <a:r>
              <a:rPr lang="en-IN" sz="3600" dirty="0">
                <a:ln w="0"/>
                <a:effectLst>
                  <a:outerShdw blurRad="38100" dist="19050" dir="2700000" algn="tl" rotWithShape="0">
                    <a:schemeClr val="dk1">
                      <a:alpha val="40000"/>
                    </a:schemeClr>
                  </a:outerShdw>
                </a:effectLst>
              </a:rPr>
              <a:t> </a:t>
            </a:r>
            <a:r>
              <a:rPr lang="en-US" sz="3600" dirty="0">
                <a:ln w="0"/>
                <a:effectLst>
                  <a:outerShdw blurRad="38100" dist="19050" dir="2700000" algn="tl" rotWithShape="0">
                    <a:schemeClr val="dk1">
                      <a:alpha val="40000"/>
                    </a:schemeClr>
                  </a:outerShdw>
                </a:effectLst>
              </a:rPr>
              <a:t>sequencing</a:t>
            </a:r>
          </a:p>
        </p:txBody>
      </p:sp>
      <p:pic>
        <p:nvPicPr>
          <p:cNvPr id="93" name="Picture 92">
            <a:extLst>
              <a:ext uri="{FF2B5EF4-FFF2-40B4-BE49-F238E27FC236}">
                <a16:creationId xmlns:a16="http://schemas.microsoft.com/office/drawing/2014/main" id="{C25D416E-010E-44F7-921B-B0C7CA0F3BDE}"/>
              </a:ext>
            </a:extLst>
          </p:cNvPr>
          <p:cNvPicPr>
            <a:picLocks noChangeAspect="1"/>
          </p:cNvPicPr>
          <p:nvPr/>
        </p:nvPicPr>
        <p:blipFill>
          <a:blip r:embed="rId8">
            <a:lum bright="70000" contrast="-70000"/>
          </a:blip>
          <a:stretch>
            <a:fillRect/>
          </a:stretch>
        </p:blipFill>
        <p:spPr>
          <a:xfrm>
            <a:off x="172026" y="3292274"/>
            <a:ext cx="6962235" cy="165656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4" name="Rectangle 93">
            <a:extLst>
              <a:ext uri="{FF2B5EF4-FFF2-40B4-BE49-F238E27FC236}">
                <a16:creationId xmlns:a16="http://schemas.microsoft.com/office/drawing/2014/main" id="{FF443970-F58B-49CB-A124-B0FA6DE26F94}"/>
              </a:ext>
            </a:extLst>
          </p:cNvPr>
          <p:cNvSpPr/>
          <p:nvPr/>
        </p:nvSpPr>
        <p:spPr>
          <a:xfrm>
            <a:off x="6728814" y="3933024"/>
            <a:ext cx="45719" cy="1477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ectangle 95">
            <a:extLst>
              <a:ext uri="{FF2B5EF4-FFF2-40B4-BE49-F238E27FC236}">
                <a16:creationId xmlns:a16="http://schemas.microsoft.com/office/drawing/2014/main" id="{6F9EDFF7-BC9B-4C81-B802-06E1F3B375E6}"/>
              </a:ext>
            </a:extLst>
          </p:cNvPr>
          <p:cNvSpPr/>
          <p:nvPr/>
        </p:nvSpPr>
        <p:spPr>
          <a:xfrm>
            <a:off x="7096571" y="3933024"/>
            <a:ext cx="45719" cy="1477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Rectangle 96">
            <a:extLst>
              <a:ext uri="{FF2B5EF4-FFF2-40B4-BE49-F238E27FC236}">
                <a16:creationId xmlns:a16="http://schemas.microsoft.com/office/drawing/2014/main" id="{4DE5812E-2647-49C8-899A-ECC2BBD58988}"/>
              </a:ext>
            </a:extLst>
          </p:cNvPr>
          <p:cNvSpPr/>
          <p:nvPr/>
        </p:nvSpPr>
        <p:spPr>
          <a:xfrm>
            <a:off x="9755981" y="7502881"/>
            <a:ext cx="13208427" cy="1477328"/>
          </a:xfrm>
          <a:prstGeom prst="rect">
            <a:avLst/>
          </a:prstGeom>
        </p:spPr>
        <p:txBody>
          <a:bodyPr wrap="square">
            <a:spAutoFit/>
          </a:bodyPr>
          <a:lstStyle/>
          <a:p>
            <a:r>
              <a:rPr lang="en-US" dirty="0"/>
              <a:t>The </a:t>
            </a:r>
            <a:r>
              <a:rPr lang="en-US" i="1" dirty="0"/>
              <a:t>high demand </a:t>
            </a:r>
            <a:r>
              <a:rPr lang="en-US" dirty="0"/>
              <a:t>for low-cost sequencing has driven the development of high-throughput sequencing technologies that parallelize the sequencing process, producing thousands or millions of sequences concurrently. High-throughput sequencing technologies are intended to lower the cost of DNA sequencing beyond what is possible with standard dye-terminator methods. In ultra-high-throughput sequencing as many as 500,000 sequencing-by-synthesis operations may be run in parallel. Such technologies led to the ability to sequence an entire human genome in as little as one day</a:t>
            </a:r>
            <a:endParaRPr lang="en-IN" dirty="0"/>
          </a:p>
        </p:txBody>
      </p:sp>
      <p:sp>
        <p:nvSpPr>
          <p:cNvPr id="99" name="Rectangle 98">
            <a:extLst>
              <a:ext uri="{FF2B5EF4-FFF2-40B4-BE49-F238E27FC236}">
                <a16:creationId xmlns:a16="http://schemas.microsoft.com/office/drawing/2014/main" id="{58F9CD05-2E79-41A7-ADC9-89B6534AE977}"/>
              </a:ext>
            </a:extLst>
          </p:cNvPr>
          <p:cNvSpPr/>
          <p:nvPr/>
        </p:nvSpPr>
        <p:spPr>
          <a:xfrm>
            <a:off x="0" y="2628334"/>
            <a:ext cx="86747" cy="1776555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0" name="Rectangle 99">
            <a:extLst>
              <a:ext uri="{FF2B5EF4-FFF2-40B4-BE49-F238E27FC236}">
                <a16:creationId xmlns:a16="http://schemas.microsoft.com/office/drawing/2014/main" id="{1EA0699F-DA3D-43E2-8DCD-2487CBFFD44C}"/>
              </a:ext>
            </a:extLst>
          </p:cNvPr>
          <p:cNvSpPr/>
          <p:nvPr/>
        </p:nvSpPr>
        <p:spPr>
          <a:xfrm>
            <a:off x="119275" y="5502183"/>
            <a:ext cx="71938" cy="1201786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06" name="Straight Connector 105">
            <a:extLst>
              <a:ext uri="{FF2B5EF4-FFF2-40B4-BE49-F238E27FC236}">
                <a16:creationId xmlns:a16="http://schemas.microsoft.com/office/drawing/2014/main" id="{634A949F-E919-4B56-9D5B-C5E3BAABB4A1}"/>
              </a:ext>
            </a:extLst>
          </p:cNvPr>
          <p:cNvCxnSpPr>
            <a:cxnSpLocks/>
          </p:cNvCxnSpPr>
          <p:nvPr/>
        </p:nvCxnSpPr>
        <p:spPr>
          <a:xfrm>
            <a:off x="8915400" y="7436286"/>
            <a:ext cx="12755881" cy="0"/>
          </a:xfrm>
          <a:prstGeom prst="line">
            <a:avLst/>
          </a:prstGeom>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19EBE56F-1650-4426-A440-19B533D664FA}"/>
              </a:ext>
            </a:extLst>
          </p:cNvPr>
          <p:cNvSpPr/>
          <p:nvPr/>
        </p:nvSpPr>
        <p:spPr>
          <a:xfrm>
            <a:off x="9755981" y="8942798"/>
            <a:ext cx="8737600" cy="923330"/>
          </a:xfrm>
          <a:prstGeom prst="rect">
            <a:avLst/>
          </a:prstGeom>
        </p:spPr>
        <p:txBody>
          <a:bodyPr wrap="square">
            <a:spAutoFit/>
          </a:bodyPr>
          <a:lstStyle/>
          <a:p>
            <a:r>
              <a:rPr lang="en-IN" dirty="0"/>
              <a:t>A large library made up of thousands or millions of DNA fragments is sequenced in a single experiment. Often, these fragments represent an entire genome, and in most projects the sequencing experiment is preceded only by DNA extraction</a:t>
            </a:r>
          </a:p>
        </p:txBody>
      </p:sp>
      <p:sp>
        <p:nvSpPr>
          <p:cNvPr id="3" name="Rectangle 2">
            <a:extLst>
              <a:ext uri="{FF2B5EF4-FFF2-40B4-BE49-F238E27FC236}">
                <a16:creationId xmlns:a16="http://schemas.microsoft.com/office/drawing/2014/main" id="{D00C6EAA-DC61-4AED-81F4-8B053D5FE94D}"/>
              </a:ext>
            </a:extLst>
          </p:cNvPr>
          <p:cNvSpPr/>
          <p:nvPr/>
        </p:nvSpPr>
        <p:spPr>
          <a:xfrm>
            <a:off x="9341506" y="10137375"/>
            <a:ext cx="15135225" cy="369332"/>
          </a:xfrm>
          <a:prstGeom prst="rect">
            <a:avLst/>
          </a:prstGeom>
        </p:spPr>
        <p:txBody>
          <a:bodyPr>
            <a:spAutoFit/>
          </a:bodyPr>
          <a:lstStyle/>
          <a:p>
            <a:r>
              <a:rPr lang="en-IN" b="1" spc="50" dirty="0">
                <a:ln w="0"/>
                <a:solidFill>
                  <a:schemeClr val="bg1">
                    <a:lumMod val="50000"/>
                  </a:schemeClr>
                </a:solidFill>
                <a:effectLst>
                  <a:innerShdw blurRad="63500" dist="50800" dir="13500000">
                    <a:srgbClr val="000000">
                      <a:alpha val="50000"/>
                    </a:srgbClr>
                  </a:innerShdw>
                </a:effectLst>
              </a:rPr>
              <a:t>Preparation of a next-generation sequencing library</a:t>
            </a:r>
          </a:p>
        </p:txBody>
      </p:sp>
      <p:sp>
        <p:nvSpPr>
          <p:cNvPr id="8" name="Rectangle 7">
            <a:extLst>
              <a:ext uri="{FF2B5EF4-FFF2-40B4-BE49-F238E27FC236}">
                <a16:creationId xmlns:a16="http://schemas.microsoft.com/office/drawing/2014/main" id="{8BEA4350-066C-4B65-AFAE-1C0FB2668736}"/>
              </a:ext>
            </a:extLst>
          </p:cNvPr>
          <p:cNvSpPr/>
          <p:nvPr/>
        </p:nvSpPr>
        <p:spPr>
          <a:xfrm>
            <a:off x="9598994" y="10629941"/>
            <a:ext cx="13324867" cy="923330"/>
          </a:xfrm>
          <a:prstGeom prst="rect">
            <a:avLst/>
          </a:prstGeom>
        </p:spPr>
        <p:txBody>
          <a:bodyPr wrap="square">
            <a:spAutoFit/>
          </a:bodyPr>
          <a:lstStyle/>
          <a:p>
            <a:r>
              <a:rPr lang="en-US" dirty="0"/>
              <a:t>Although several different next-generation sequencing methods are available, they all begin with the preparation of a library of DNA fragments that have been immobilized on a solid support, in such a way that the individual sequencing reactions can be carried out side-by-side in an array format</a:t>
            </a:r>
            <a:endParaRPr lang="en-IN" dirty="0"/>
          </a:p>
        </p:txBody>
      </p:sp>
      <p:pic>
        <p:nvPicPr>
          <p:cNvPr id="9" name="Picture 8">
            <a:extLst>
              <a:ext uri="{FF2B5EF4-FFF2-40B4-BE49-F238E27FC236}">
                <a16:creationId xmlns:a16="http://schemas.microsoft.com/office/drawing/2014/main" id="{C4541747-DEEB-4C95-AF6B-1124FB29CD63}"/>
              </a:ext>
            </a:extLst>
          </p:cNvPr>
          <p:cNvPicPr>
            <a:picLocks noChangeAspect="1"/>
          </p:cNvPicPr>
          <p:nvPr/>
        </p:nvPicPr>
        <p:blipFill>
          <a:blip r:embed="rId21">
            <a:clrChange>
              <a:clrFrom>
                <a:srgbClr val="FFFFFF"/>
              </a:clrFrom>
              <a:clrTo>
                <a:srgbClr val="FFFFFF">
                  <a:alpha val="0"/>
                </a:srgbClr>
              </a:clrTo>
            </a:clrChange>
          </a:blip>
          <a:stretch>
            <a:fillRect/>
          </a:stretch>
        </p:blipFill>
        <p:spPr>
          <a:xfrm>
            <a:off x="19466642" y="12182942"/>
            <a:ext cx="3569130" cy="1551014"/>
          </a:xfrm>
          <a:prstGeom prst="rect">
            <a:avLst/>
          </a:prstGeom>
        </p:spPr>
      </p:pic>
      <p:sp>
        <p:nvSpPr>
          <p:cNvPr id="10" name="Rectangle 9">
            <a:extLst>
              <a:ext uri="{FF2B5EF4-FFF2-40B4-BE49-F238E27FC236}">
                <a16:creationId xmlns:a16="http://schemas.microsoft.com/office/drawing/2014/main" id="{3B08387A-69C4-49F4-9CD7-89117C70493A}"/>
              </a:ext>
            </a:extLst>
          </p:cNvPr>
          <p:cNvSpPr/>
          <p:nvPr/>
        </p:nvSpPr>
        <p:spPr>
          <a:xfrm>
            <a:off x="9598994" y="11575081"/>
            <a:ext cx="9376851" cy="1569660"/>
          </a:xfrm>
          <a:prstGeom prst="rect">
            <a:avLst/>
          </a:prstGeom>
        </p:spPr>
        <p:txBody>
          <a:bodyPr wrap="square">
            <a:spAutoFit/>
          </a:bodyPr>
          <a:lstStyle/>
          <a:p>
            <a:r>
              <a:rPr lang="en-IN" sz="1600" dirty="0"/>
              <a:t>Library preparation begins with purification of the DNA to be sequenced, which is usually total cell DNA from the organism whose genome is being studied. The DNA is then broken into fragments, usually between 100 bp and 500 bp in length, with the precise sizes depending on the lengths of the individual sequences that can be obtained by the next-generation method being employed. The standard fragmentation method is </a:t>
            </a:r>
            <a:r>
              <a:rPr lang="en-IN" sz="1600" b="1" dirty="0"/>
              <a:t>sonication</a:t>
            </a:r>
            <a:r>
              <a:rPr lang="en-IN" sz="1600" dirty="0"/>
              <a:t>, in which ultrasound is used to cause breaks in the DNA molecules. </a:t>
            </a:r>
            <a:r>
              <a:rPr lang="en-US" sz="1600" dirty="0"/>
              <a:t>The sonicated DNA is then fractionated by agarose gel electrophoresis, and fragments of the desired size purified from the gel</a:t>
            </a:r>
            <a:endParaRPr lang="en-IN" sz="1600" dirty="0"/>
          </a:p>
        </p:txBody>
      </p:sp>
      <p:sp>
        <p:nvSpPr>
          <p:cNvPr id="11" name="Rectangle 10">
            <a:extLst>
              <a:ext uri="{FF2B5EF4-FFF2-40B4-BE49-F238E27FC236}">
                <a16:creationId xmlns:a16="http://schemas.microsoft.com/office/drawing/2014/main" id="{9354FBD7-6311-4E07-91E6-71517E5D5A87}"/>
              </a:ext>
            </a:extLst>
          </p:cNvPr>
          <p:cNvSpPr/>
          <p:nvPr/>
        </p:nvSpPr>
        <p:spPr>
          <a:xfrm>
            <a:off x="20383836" y="11465880"/>
            <a:ext cx="3756469" cy="461665"/>
          </a:xfrm>
          <a:prstGeom prst="rect">
            <a:avLst/>
          </a:prstGeom>
          <a:ln>
            <a:solidFill>
              <a:schemeClr val="tx1">
                <a:lumMod val="50000"/>
                <a:lumOff val="50000"/>
              </a:schemeClr>
            </a:solidFill>
          </a:ln>
        </p:spPr>
        <p:txBody>
          <a:bodyPr wrap="square">
            <a:spAutoFit/>
          </a:bodyPr>
          <a:lstStyle/>
          <a:p>
            <a:r>
              <a:rPr lang="en-IN" sz="800" dirty="0"/>
              <a:t>Sonication is the preferred fragmentation method because it causes breaks at random</a:t>
            </a:r>
          </a:p>
          <a:p>
            <a:r>
              <a:rPr lang="en-IN" sz="800" dirty="0"/>
              <a:t>positions in DNA molecules. Random breakage is important to ensure that all parts of</a:t>
            </a:r>
          </a:p>
          <a:p>
            <a:r>
              <a:rPr lang="en-IN" sz="800" dirty="0"/>
              <a:t>the starting DNA are sequenced</a:t>
            </a:r>
          </a:p>
        </p:txBody>
      </p:sp>
      <p:cxnSp>
        <p:nvCxnSpPr>
          <p:cNvPr id="77" name="Straight Connector 76">
            <a:extLst>
              <a:ext uri="{FF2B5EF4-FFF2-40B4-BE49-F238E27FC236}">
                <a16:creationId xmlns:a16="http://schemas.microsoft.com/office/drawing/2014/main" id="{9747B3DE-325D-40CC-99A2-DDB591F56086}"/>
              </a:ext>
            </a:extLst>
          </p:cNvPr>
          <p:cNvCxnSpPr>
            <a:cxnSpLocks/>
          </p:cNvCxnSpPr>
          <p:nvPr/>
        </p:nvCxnSpPr>
        <p:spPr>
          <a:xfrm flipV="1">
            <a:off x="18549448" y="11599478"/>
            <a:ext cx="1834388" cy="807016"/>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CB5E65BD-D3CF-4C3D-8365-6BB1BF4DEBE4}"/>
              </a:ext>
            </a:extLst>
          </p:cNvPr>
          <p:cNvSpPr/>
          <p:nvPr/>
        </p:nvSpPr>
        <p:spPr>
          <a:xfrm>
            <a:off x="20383836" y="11892871"/>
            <a:ext cx="3301629" cy="369332"/>
          </a:xfrm>
          <a:prstGeom prst="rect">
            <a:avLst/>
          </a:prstGeom>
          <a:ln>
            <a:solidFill>
              <a:schemeClr val="tx1">
                <a:lumMod val="50000"/>
                <a:lumOff val="50000"/>
              </a:schemeClr>
            </a:solidFill>
          </a:ln>
        </p:spPr>
        <p:txBody>
          <a:bodyPr wrap="square">
            <a:spAutoFit/>
          </a:bodyPr>
          <a:lstStyle/>
          <a:p>
            <a:r>
              <a:rPr lang="en-US" sz="600" dirty="0"/>
              <a:t> If a restriction endonuclease were used to break up the DNA, some fragments</a:t>
            </a:r>
          </a:p>
          <a:p>
            <a:r>
              <a:rPr lang="en-US" sz="600" dirty="0"/>
              <a:t>might be too long to be sequenced entirely from their ends, and the internal regions</a:t>
            </a:r>
          </a:p>
          <a:p>
            <a:r>
              <a:rPr lang="en-US" sz="600" dirty="0"/>
              <a:t>of these fragments would therefore be absent from the final set of sequence reads that is obtained</a:t>
            </a:r>
            <a:endParaRPr lang="en-IN" sz="600" dirty="0"/>
          </a:p>
        </p:txBody>
      </p:sp>
      <p:sp>
        <p:nvSpPr>
          <p:cNvPr id="32" name="Rectangle 31">
            <a:extLst>
              <a:ext uri="{FF2B5EF4-FFF2-40B4-BE49-F238E27FC236}">
                <a16:creationId xmlns:a16="http://schemas.microsoft.com/office/drawing/2014/main" id="{EF0DB179-7789-490F-B872-046B33159E30}"/>
              </a:ext>
            </a:extLst>
          </p:cNvPr>
          <p:cNvSpPr/>
          <p:nvPr/>
        </p:nvSpPr>
        <p:spPr>
          <a:xfrm>
            <a:off x="9598995" y="13300992"/>
            <a:ext cx="10128688" cy="830997"/>
          </a:xfrm>
          <a:prstGeom prst="rect">
            <a:avLst/>
          </a:prstGeom>
        </p:spPr>
        <p:txBody>
          <a:bodyPr wrap="square">
            <a:spAutoFit/>
          </a:bodyPr>
          <a:lstStyle/>
          <a:p>
            <a:r>
              <a:rPr lang="en-IN" sz="1600" dirty="0"/>
              <a:t>The DNA fragments that make up the library cannot be directly immobilized on to a solid support. First, </a:t>
            </a:r>
            <a:r>
              <a:rPr lang="en-IN" sz="1600" b="1" dirty="0"/>
              <a:t>adaptors</a:t>
            </a:r>
            <a:r>
              <a:rPr lang="en-IN" sz="1600" dirty="0"/>
              <a:t> must be attached to the ends of the fragments. The exact role of these adaptors in library immobilization depends on the particular sequencing method being used</a:t>
            </a:r>
          </a:p>
        </p:txBody>
      </p:sp>
      <p:sp>
        <p:nvSpPr>
          <p:cNvPr id="35" name="Rectangle 34">
            <a:extLst>
              <a:ext uri="{FF2B5EF4-FFF2-40B4-BE49-F238E27FC236}">
                <a16:creationId xmlns:a16="http://schemas.microsoft.com/office/drawing/2014/main" id="{EDD25AB9-A4DC-4145-94D6-DB8380AD36AE}"/>
              </a:ext>
            </a:extLst>
          </p:cNvPr>
          <p:cNvSpPr/>
          <p:nvPr/>
        </p:nvSpPr>
        <p:spPr>
          <a:xfrm>
            <a:off x="10113096" y="14054346"/>
            <a:ext cx="9982672" cy="984885"/>
          </a:xfrm>
          <a:prstGeom prst="rect">
            <a:avLst/>
          </a:prstGeom>
        </p:spPr>
        <p:txBody>
          <a:bodyPr wrap="square">
            <a:spAutoFit/>
          </a:bodyPr>
          <a:lstStyle/>
          <a:p>
            <a:r>
              <a:rPr lang="en-IN" sz="1500" i="1" dirty="0"/>
              <a:t>In the first method, </a:t>
            </a:r>
            <a:r>
              <a:rPr lang="en-IN" sz="1400" dirty="0"/>
              <a:t>the solid support is a glass slide that has been coated with many copies of a short oligonucleotide. The sequence of this oligonucleotide matches the ends of the adaptors. The fragments are therefore denatured into single-stranded DNA. The single-stranded molecules then attach to the glass slide by base pairing between their adaptor sequences and the immobilized oligonucleotides</a:t>
            </a:r>
          </a:p>
        </p:txBody>
      </p:sp>
      <p:sp>
        <p:nvSpPr>
          <p:cNvPr id="39" name="Rectangle 38">
            <a:extLst>
              <a:ext uri="{FF2B5EF4-FFF2-40B4-BE49-F238E27FC236}">
                <a16:creationId xmlns:a16="http://schemas.microsoft.com/office/drawing/2014/main" id="{F3E1C3A0-072E-4F50-8152-2F16C5D06D5F}"/>
              </a:ext>
            </a:extLst>
          </p:cNvPr>
          <p:cNvSpPr/>
          <p:nvPr/>
        </p:nvSpPr>
        <p:spPr>
          <a:xfrm>
            <a:off x="10113097" y="14976575"/>
            <a:ext cx="9982672" cy="1184940"/>
          </a:xfrm>
          <a:prstGeom prst="rect">
            <a:avLst/>
          </a:prstGeom>
        </p:spPr>
        <p:txBody>
          <a:bodyPr wrap="square">
            <a:spAutoFit/>
          </a:bodyPr>
          <a:lstStyle/>
          <a:p>
            <a:r>
              <a:rPr lang="en-IN" sz="1500" i="1" dirty="0"/>
              <a:t>In the second method, </a:t>
            </a:r>
            <a:r>
              <a:rPr lang="en-IN" sz="1400" dirty="0"/>
              <a:t>the solid support is provided by small metallic beads that are coated with streptavidin. One of the adaptors has a biotin label attached to its 5 ′ end. DNA fragments therefore become attached to the beads by biotin–streptavidin linkages. The ratio of DNA fragments to beads is set so that, on average, just one fragment becomes attached to each bead. The beads are then shaken in an oil–water mixture, with the conditions again carefully controlled so that there is just one bead in each aqueous droplet within the emulsion. These aqueous droplets are transferred into wells on a plastic strip, one droplet per well, with thousands of wells in total</a:t>
            </a:r>
          </a:p>
        </p:txBody>
      </p:sp>
      <p:sp>
        <p:nvSpPr>
          <p:cNvPr id="83" name="Rectangle 82">
            <a:extLst>
              <a:ext uri="{FF2B5EF4-FFF2-40B4-BE49-F238E27FC236}">
                <a16:creationId xmlns:a16="http://schemas.microsoft.com/office/drawing/2014/main" id="{C6963564-D427-47AA-8B50-486ED7FCC6DC}"/>
              </a:ext>
            </a:extLst>
          </p:cNvPr>
          <p:cNvSpPr/>
          <p:nvPr/>
        </p:nvSpPr>
        <p:spPr>
          <a:xfrm>
            <a:off x="10123744" y="14134002"/>
            <a:ext cx="9871136" cy="830998"/>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4" name="Rectangle 83">
            <a:extLst>
              <a:ext uri="{FF2B5EF4-FFF2-40B4-BE49-F238E27FC236}">
                <a16:creationId xmlns:a16="http://schemas.microsoft.com/office/drawing/2014/main" id="{E5F0ABC0-2AA6-4DFE-A389-9B54FAF688C6}"/>
              </a:ext>
            </a:extLst>
          </p:cNvPr>
          <p:cNvSpPr/>
          <p:nvPr/>
        </p:nvSpPr>
        <p:spPr>
          <a:xfrm>
            <a:off x="10113095" y="15046317"/>
            <a:ext cx="9871136" cy="1115198"/>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0" name="Picture 39">
            <a:extLst>
              <a:ext uri="{FF2B5EF4-FFF2-40B4-BE49-F238E27FC236}">
                <a16:creationId xmlns:a16="http://schemas.microsoft.com/office/drawing/2014/main" id="{0B1C9F73-0504-4FE9-B61B-9289CA291839}"/>
              </a:ext>
            </a:extLst>
          </p:cNvPr>
          <p:cNvPicPr>
            <a:picLocks noChangeAspect="1"/>
          </p:cNvPicPr>
          <p:nvPr/>
        </p:nvPicPr>
        <p:blipFill>
          <a:blip r:embed="rId22">
            <a:clrChange>
              <a:clrFrom>
                <a:srgbClr val="FFFFFF"/>
              </a:clrFrom>
              <a:clrTo>
                <a:srgbClr val="FFFFFF">
                  <a:alpha val="0"/>
                </a:srgbClr>
              </a:clrTo>
            </a:clrChange>
          </a:blip>
          <a:stretch>
            <a:fillRect/>
          </a:stretch>
        </p:blipFill>
        <p:spPr>
          <a:xfrm>
            <a:off x="20072908" y="13794647"/>
            <a:ext cx="3722873" cy="1389380"/>
          </a:xfrm>
          <a:prstGeom prst="rect">
            <a:avLst/>
          </a:prstGeom>
          <a:ln>
            <a:solidFill>
              <a:schemeClr val="bg2">
                <a:lumMod val="75000"/>
              </a:schemeClr>
            </a:solidFill>
          </a:ln>
        </p:spPr>
      </p:pic>
      <p:sp>
        <p:nvSpPr>
          <p:cNvPr id="85" name="Rectangle 84">
            <a:extLst>
              <a:ext uri="{FF2B5EF4-FFF2-40B4-BE49-F238E27FC236}">
                <a16:creationId xmlns:a16="http://schemas.microsoft.com/office/drawing/2014/main" id="{D78E877E-D3A9-433E-8216-CB0C4CAC38F5}"/>
              </a:ext>
            </a:extLst>
          </p:cNvPr>
          <p:cNvSpPr/>
          <p:nvPr/>
        </p:nvSpPr>
        <p:spPr>
          <a:xfrm>
            <a:off x="19983793" y="14003546"/>
            <a:ext cx="3800413" cy="1031454"/>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2" name="Picture 41">
            <a:extLst>
              <a:ext uri="{FF2B5EF4-FFF2-40B4-BE49-F238E27FC236}">
                <a16:creationId xmlns:a16="http://schemas.microsoft.com/office/drawing/2014/main" id="{9673ECC0-B86F-49DB-A3D1-099046C24E85}"/>
              </a:ext>
            </a:extLst>
          </p:cNvPr>
          <p:cNvPicPr>
            <a:picLocks noChangeAspect="1"/>
          </p:cNvPicPr>
          <p:nvPr/>
        </p:nvPicPr>
        <p:blipFill rotWithShape="1">
          <a:blip r:embed="rId23"/>
          <a:srcRect l="-947" t="-567" r="947" b="57958"/>
          <a:stretch/>
        </p:blipFill>
        <p:spPr>
          <a:xfrm>
            <a:off x="20026016" y="15234252"/>
            <a:ext cx="2483926" cy="1390876"/>
          </a:xfrm>
          <a:prstGeom prst="rect">
            <a:avLst/>
          </a:prstGeom>
        </p:spPr>
      </p:pic>
      <p:pic>
        <p:nvPicPr>
          <p:cNvPr id="87" name="Picture 86">
            <a:extLst>
              <a:ext uri="{FF2B5EF4-FFF2-40B4-BE49-F238E27FC236}">
                <a16:creationId xmlns:a16="http://schemas.microsoft.com/office/drawing/2014/main" id="{718C9B07-BF44-43FA-A1E9-02E1B76A9D8C}"/>
              </a:ext>
            </a:extLst>
          </p:cNvPr>
          <p:cNvPicPr>
            <a:picLocks noChangeAspect="1"/>
          </p:cNvPicPr>
          <p:nvPr/>
        </p:nvPicPr>
        <p:blipFill rotWithShape="1">
          <a:blip r:embed="rId23"/>
          <a:srcRect t="45789"/>
          <a:stretch/>
        </p:blipFill>
        <p:spPr>
          <a:xfrm>
            <a:off x="22509942" y="15225561"/>
            <a:ext cx="2483926" cy="1769593"/>
          </a:xfrm>
          <a:prstGeom prst="rect">
            <a:avLst/>
          </a:prstGeom>
        </p:spPr>
      </p:pic>
      <p:sp>
        <p:nvSpPr>
          <p:cNvPr id="91" name="Rectangle 90">
            <a:extLst>
              <a:ext uri="{FF2B5EF4-FFF2-40B4-BE49-F238E27FC236}">
                <a16:creationId xmlns:a16="http://schemas.microsoft.com/office/drawing/2014/main" id="{5316D236-5D63-44A1-9F3A-5E3AA05E677C}"/>
              </a:ext>
            </a:extLst>
          </p:cNvPr>
          <p:cNvSpPr/>
          <p:nvPr/>
        </p:nvSpPr>
        <p:spPr>
          <a:xfrm>
            <a:off x="20026016" y="15222562"/>
            <a:ext cx="4967851" cy="1882580"/>
          </a:xfrm>
          <a:prstGeom prst="rect">
            <a:avLst/>
          </a:prstGeom>
          <a:solidFill>
            <a:schemeClr val="tx1">
              <a:alpha val="7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44">
            <a:extLst>
              <a:ext uri="{FF2B5EF4-FFF2-40B4-BE49-F238E27FC236}">
                <a16:creationId xmlns:a16="http://schemas.microsoft.com/office/drawing/2014/main" id="{267729FF-E740-4D5D-B050-7EE4938DB329}"/>
              </a:ext>
            </a:extLst>
          </p:cNvPr>
          <p:cNvSpPr/>
          <p:nvPr/>
        </p:nvSpPr>
        <p:spPr>
          <a:xfrm>
            <a:off x="20038576" y="16636967"/>
            <a:ext cx="2585162" cy="92333"/>
          </a:xfrm>
          <a:prstGeom prst="rect">
            <a:avLst/>
          </a:prstGeom>
          <a:ln>
            <a:solidFill>
              <a:schemeClr val="bg2">
                <a:lumMod val="75000"/>
              </a:schemeClr>
            </a:solidFill>
          </a:ln>
        </p:spPr>
        <p:txBody>
          <a:bodyPr wrap="square" lIns="0" tIns="0" rIns="0" bIns="0">
            <a:spAutoFit/>
          </a:bodyPr>
          <a:lstStyle/>
          <a:p>
            <a:r>
              <a:rPr lang="en-IN" sz="600" dirty="0"/>
              <a:t> Each DNA fragment is attached to a single bead via a streptavidin–biotin linkage</a:t>
            </a:r>
          </a:p>
        </p:txBody>
      </p:sp>
      <p:sp>
        <p:nvSpPr>
          <p:cNvPr id="98" name="Rectangle 97">
            <a:extLst>
              <a:ext uri="{FF2B5EF4-FFF2-40B4-BE49-F238E27FC236}">
                <a16:creationId xmlns:a16="http://schemas.microsoft.com/office/drawing/2014/main" id="{02A9FC65-E7CC-4A9B-9038-51DB5DF0965A}"/>
              </a:ext>
            </a:extLst>
          </p:cNvPr>
          <p:cNvSpPr/>
          <p:nvPr/>
        </p:nvSpPr>
        <p:spPr>
          <a:xfrm>
            <a:off x="22505338" y="16889849"/>
            <a:ext cx="2483449" cy="246221"/>
          </a:xfrm>
          <a:prstGeom prst="rect">
            <a:avLst/>
          </a:prstGeom>
          <a:ln>
            <a:noFill/>
          </a:ln>
        </p:spPr>
        <p:txBody>
          <a:bodyPr wrap="square">
            <a:spAutoFit/>
          </a:bodyPr>
          <a:lstStyle/>
          <a:p>
            <a:r>
              <a:rPr lang="en-US" sz="500" dirty="0"/>
              <a:t> Individual beads, with their attached DNA fragments, are placed within water droplets in an oil–water emulsion</a:t>
            </a:r>
            <a:endParaRPr lang="en-IN" sz="500" dirty="0"/>
          </a:p>
        </p:txBody>
      </p:sp>
      <p:sp>
        <p:nvSpPr>
          <p:cNvPr id="86" name="Rectangle 85">
            <a:extLst>
              <a:ext uri="{FF2B5EF4-FFF2-40B4-BE49-F238E27FC236}">
                <a16:creationId xmlns:a16="http://schemas.microsoft.com/office/drawing/2014/main" id="{CE1CFD23-FB88-44B5-B470-961D7A0EEF64}"/>
              </a:ext>
            </a:extLst>
          </p:cNvPr>
          <p:cNvSpPr/>
          <p:nvPr/>
        </p:nvSpPr>
        <p:spPr>
          <a:xfrm>
            <a:off x="7811287" y="17219896"/>
            <a:ext cx="15172212" cy="3228444"/>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8" name="Picture 107">
            <a:extLst>
              <a:ext uri="{FF2B5EF4-FFF2-40B4-BE49-F238E27FC236}">
                <a16:creationId xmlns:a16="http://schemas.microsoft.com/office/drawing/2014/main" id="{75AAFA08-5682-4137-9AEC-BB4B426BEBB9}"/>
              </a:ext>
            </a:extLst>
          </p:cNvPr>
          <p:cNvPicPr>
            <a:picLocks noChangeAspect="1"/>
          </p:cNvPicPr>
          <p:nvPr/>
        </p:nvPicPr>
        <p:blipFill rotWithShape="1">
          <a:blip r:embed="rId6"/>
          <a:srcRect r="62316"/>
          <a:stretch/>
        </p:blipFill>
        <p:spPr>
          <a:xfrm flipV="1">
            <a:off x="9833409" y="18580624"/>
            <a:ext cx="3016448" cy="2325116"/>
          </a:xfrm>
          <a:prstGeom prst="rect">
            <a:avLst/>
          </a:prstGeom>
        </p:spPr>
      </p:pic>
      <p:pic>
        <p:nvPicPr>
          <p:cNvPr id="109" name="Picture 108">
            <a:extLst>
              <a:ext uri="{FF2B5EF4-FFF2-40B4-BE49-F238E27FC236}">
                <a16:creationId xmlns:a16="http://schemas.microsoft.com/office/drawing/2014/main" id="{18EAD7C9-008D-406D-9234-4D7CA65E1B52}"/>
              </a:ext>
            </a:extLst>
          </p:cNvPr>
          <p:cNvPicPr>
            <a:picLocks noChangeAspect="1"/>
          </p:cNvPicPr>
          <p:nvPr/>
        </p:nvPicPr>
        <p:blipFill rotWithShape="1">
          <a:blip r:embed="rId6"/>
          <a:srcRect r="62316"/>
          <a:stretch/>
        </p:blipFill>
        <p:spPr>
          <a:xfrm flipV="1">
            <a:off x="8085276" y="17195947"/>
            <a:ext cx="3016448" cy="2613471"/>
          </a:xfrm>
          <a:prstGeom prst="rect">
            <a:avLst/>
          </a:prstGeom>
        </p:spPr>
      </p:pic>
      <p:sp>
        <p:nvSpPr>
          <p:cNvPr id="114" name="Rectangle 113">
            <a:extLst>
              <a:ext uri="{FF2B5EF4-FFF2-40B4-BE49-F238E27FC236}">
                <a16:creationId xmlns:a16="http://schemas.microsoft.com/office/drawing/2014/main" id="{EC2E6B02-29DF-4DD4-8DA6-07E2D2E1217A}"/>
              </a:ext>
            </a:extLst>
          </p:cNvPr>
          <p:cNvSpPr/>
          <p:nvPr/>
        </p:nvSpPr>
        <p:spPr>
          <a:xfrm>
            <a:off x="7800546" y="17221231"/>
            <a:ext cx="15194250" cy="3228444"/>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5" name="Rectangle 114">
            <a:extLst>
              <a:ext uri="{FF2B5EF4-FFF2-40B4-BE49-F238E27FC236}">
                <a16:creationId xmlns:a16="http://schemas.microsoft.com/office/drawing/2014/main" id="{8D1B6AD5-CDAD-4225-80A6-D77D1B5FB5F9}"/>
              </a:ext>
            </a:extLst>
          </p:cNvPr>
          <p:cNvSpPr/>
          <p:nvPr/>
        </p:nvSpPr>
        <p:spPr>
          <a:xfrm>
            <a:off x="7804799" y="17483335"/>
            <a:ext cx="15178700" cy="3228444"/>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6" name="Rectangle 115">
            <a:extLst>
              <a:ext uri="{FF2B5EF4-FFF2-40B4-BE49-F238E27FC236}">
                <a16:creationId xmlns:a16="http://schemas.microsoft.com/office/drawing/2014/main" id="{FA8FB646-F461-4198-813F-A9CD1C4073F3}"/>
              </a:ext>
            </a:extLst>
          </p:cNvPr>
          <p:cNvSpPr/>
          <p:nvPr/>
        </p:nvSpPr>
        <p:spPr>
          <a:xfrm>
            <a:off x="7820335" y="17231002"/>
            <a:ext cx="15163164" cy="3708441"/>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7" name="Rectangle 116">
            <a:extLst>
              <a:ext uri="{FF2B5EF4-FFF2-40B4-BE49-F238E27FC236}">
                <a16:creationId xmlns:a16="http://schemas.microsoft.com/office/drawing/2014/main" id="{6D5C5E73-F455-4A45-B198-1596676DD0B6}"/>
              </a:ext>
            </a:extLst>
          </p:cNvPr>
          <p:cNvSpPr/>
          <p:nvPr/>
        </p:nvSpPr>
        <p:spPr>
          <a:xfrm>
            <a:off x="7820526" y="17306873"/>
            <a:ext cx="15131313" cy="3228444"/>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8" name="Rectangle 117">
            <a:extLst>
              <a:ext uri="{FF2B5EF4-FFF2-40B4-BE49-F238E27FC236}">
                <a16:creationId xmlns:a16="http://schemas.microsoft.com/office/drawing/2014/main" id="{441E3602-7882-4ABF-8706-DBE0F6CB9464}"/>
              </a:ext>
            </a:extLst>
          </p:cNvPr>
          <p:cNvSpPr/>
          <p:nvPr/>
        </p:nvSpPr>
        <p:spPr>
          <a:xfrm>
            <a:off x="7820144" y="17219896"/>
            <a:ext cx="15183700" cy="3228444"/>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7" name="Picture 56">
            <a:extLst>
              <a:ext uri="{FF2B5EF4-FFF2-40B4-BE49-F238E27FC236}">
                <a16:creationId xmlns:a16="http://schemas.microsoft.com/office/drawing/2014/main" id="{316723FD-8366-49CA-A00D-F1D6B239DBF7}"/>
              </a:ext>
            </a:extLst>
          </p:cNvPr>
          <p:cNvPicPr>
            <a:picLocks noChangeAspect="1"/>
          </p:cNvPicPr>
          <p:nvPr/>
        </p:nvPicPr>
        <p:blipFill rotWithShape="1">
          <a:blip r:embed="rId24"/>
          <a:srcRect b="10803"/>
          <a:stretch/>
        </p:blipFill>
        <p:spPr>
          <a:xfrm>
            <a:off x="14746224" y="17134545"/>
            <a:ext cx="8516017" cy="4213510"/>
          </a:xfrm>
          <a:prstGeom prst="rect">
            <a:avLst/>
          </a:prstGeom>
          <a:ln>
            <a:solidFill>
              <a:srgbClr val="7030A0"/>
            </a:solidFill>
          </a:ln>
        </p:spPr>
      </p:pic>
      <p:sp>
        <p:nvSpPr>
          <p:cNvPr id="58" name="Rectangle 57">
            <a:extLst>
              <a:ext uri="{FF2B5EF4-FFF2-40B4-BE49-F238E27FC236}">
                <a16:creationId xmlns:a16="http://schemas.microsoft.com/office/drawing/2014/main" id="{0BBB0D3F-2D04-443E-99F0-1FE050C2E98A}"/>
              </a:ext>
            </a:extLst>
          </p:cNvPr>
          <p:cNvSpPr/>
          <p:nvPr/>
        </p:nvSpPr>
        <p:spPr>
          <a:xfrm>
            <a:off x="9920227" y="17375211"/>
            <a:ext cx="3760388" cy="1631216"/>
          </a:xfrm>
          <a:prstGeom prst="rect">
            <a:avLst/>
          </a:prstGeom>
        </p:spPr>
        <p:txBody>
          <a:bodyPr wrap="square">
            <a:spAutoFit/>
          </a:bodyPr>
          <a:lstStyle/>
          <a:p>
            <a:pPr marL="285750" indent="-285750">
              <a:buFont typeface="Arial" panose="020B0604020202020204" pitchFamily="34" charset="0"/>
              <a:buChar char="•"/>
            </a:pPr>
            <a:r>
              <a:rPr lang="en-IN" sz="2000" dirty="0"/>
              <a:t>Pyrosequencing</a:t>
            </a:r>
          </a:p>
          <a:p>
            <a:pPr marL="285750" indent="-285750">
              <a:buFont typeface="Arial" panose="020B0604020202020204" pitchFamily="34" charset="0"/>
              <a:buChar char="•"/>
            </a:pPr>
            <a:r>
              <a:rPr lang="en-IN" sz="2000" dirty="0"/>
              <a:t>Sequencing by Synthesis</a:t>
            </a:r>
          </a:p>
          <a:p>
            <a:pPr marL="285750" indent="-285750">
              <a:buFont typeface="Arial" panose="020B0604020202020204" pitchFamily="34" charset="0"/>
              <a:buChar char="•"/>
            </a:pPr>
            <a:r>
              <a:rPr lang="en-IN" sz="2000" dirty="0"/>
              <a:t>Sequencing by Ligation</a:t>
            </a:r>
          </a:p>
          <a:p>
            <a:pPr marL="285750" indent="-285750">
              <a:buFont typeface="Arial" panose="020B0604020202020204" pitchFamily="34" charset="0"/>
              <a:buChar char="•"/>
            </a:pPr>
            <a:r>
              <a:rPr lang="en-IN" sz="2000" dirty="0"/>
              <a:t>Ion Semiconductor Sequencing</a:t>
            </a:r>
          </a:p>
          <a:p>
            <a:pPr marL="285750" indent="-285750">
              <a:buFont typeface="Arial" panose="020B0604020202020204" pitchFamily="34" charset="0"/>
              <a:buChar char="•"/>
            </a:pPr>
            <a:endParaRPr lang="en-IN" sz="2000" dirty="0"/>
          </a:p>
        </p:txBody>
      </p:sp>
      <p:sp>
        <p:nvSpPr>
          <p:cNvPr id="13" name="Rectangle 12">
            <a:extLst>
              <a:ext uri="{FF2B5EF4-FFF2-40B4-BE49-F238E27FC236}">
                <a16:creationId xmlns:a16="http://schemas.microsoft.com/office/drawing/2014/main" id="{FF659045-9B76-4F58-9641-1A28E525380E}"/>
              </a:ext>
            </a:extLst>
          </p:cNvPr>
          <p:cNvSpPr/>
          <p:nvPr/>
        </p:nvSpPr>
        <p:spPr>
          <a:xfrm>
            <a:off x="9353740" y="17050030"/>
            <a:ext cx="4041043" cy="369332"/>
          </a:xfrm>
          <a:prstGeom prst="rect">
            <a:avLst/>
          </a:prstGeom>
        </p:spPr>
        <p:txBody>
          <a:bodyPr wrap="none">
            <a:spAutoFit/>
          </a:bodyPr>
          <a:lstStyle/>
          <a:p>
            <a:r>
              <a:rPr lang="en-IN" b="1" spc="50" dirty="0">
                <a:ln w="0"/>
                <a:solidFill>
                  <a:schemeClr val="tx1">
                    <a:lumMod val="50000"/>
                    <a:lumOff val="50000"/>
                  </a:schemeClr>
                </a:solidFill>
                <a:effectLst>
                  <a:innerShdw blurRad="63500" dist="50800" dir="13500000">
                    <a:srgbClr val="000000">
                      <a:alpha val="50000"/>
                    </a:srgbClr>
                  </a:innerShdw>
                </a:effectLst>
              </a:rPr>
              <a:t> Next-generation sequencing methods</a:t>
            </a:r>
          </a:p>
        </p:txBody>
      </p:sp>
      <p:sp>
        <p:nvSpPr>
          <p:cNvPr id="122" name="Rectangle 121">
            <a:extLst>
              <a:ext uri="{FF2B5EF4-FFF2-40B4-BE49-F238E27FC236}">
                <a16:creationId xmlns:a16="http://schemas.microsoft.com/office/drawing/2014/main" id="{807D37A8-F58D-4A6F-ACAF-FA0DD9F436D6}"/>
              </a:ext>
            </a:extLst>
          </p:cNvPr>
          <p:cNvSpPr/>
          <p:nvPr/>
        </p:nvSpPr>
        <p:spPr>
          <a:xfrm>
            <a:off x="13262945" y="17151440"/>
            <a:ext cx="797013" cy="230832"/>
          </a:xfrm>
          <a:prstGeom prst="rect">
            <a:avLst/>
          </a:prstGeom>
        </p:spPr>
        <p:txBody>
          <a:bodyPr wrap="none">
            <a:spAutoFit/>
          </a:bodyPr>
          <a:lstStyle/>
          <a:p>
            <a:r>
              <a:rPr lang="en-US" sz="900" b="1" dirty="0"/>
              <a:t>Most Known</a:t>
            </a:r>
            <a:endParaRPr lang="en-IN" sz="900" b="1" dirty="0"/>
          </a:p>
        </p:txBody>
      </p:sp>
      <p:sp>
        <p:nvSpPr>
          <p:cNvPr id="61" name="Rectangle 60">
            <a:extLst>
              <a:ext uri="{FF2B5EF4-FFF2-40B4-BE49-F238E27FC236}">
                <a16:creationId xmlns:a16="http://schemas.microsoft.com/office/drawing/2014/main" id="{36A84B04-F8F5-4381-88CD-341AA57D69A5}"/>
              </a:ext>
            </a:extLst>
          </p:cNvPr>
          <p:cNvSpPr/>
          <p:nvPr/>
        </p:nvSpPr>
        <p:spPr>
          <a:xfrm>
            <a:off x="23561556" y="2418636"/>
            <a:ext cx="5130283" cy="3293209"/>
          </a:xfrm>
          <a:prstGeom prst="rect">
            <a:avLst/>
          </a:prstGeom>
        </p:spPr>
        <p:txBody>
          <a:bodyPr wrap="square">
            <a:spAutoFit/>
          </a:bodyPr>
          <a:lstStyle/>
          <a:p>
            <a:r>
              <a:rPr lang="en-US" sz="1600" b="1" dirty="0"/>
              <a:t>Pyrosequencing</a:t>
            </a:r>
          </a:p>
          <a:p>
            <a:r>
              <a:rPr lang="en-US" sz="1600" dirty="0"/>
              <a:t>In pyrosequencing, the sequencing reaction is monitored through the release of the pyrophosphate during nucleotide incorporation. A single nucleotide is added to the sequencing chip which will lead to its incorporation in a template dependent manner. This incorporation will result in the release of pyrophosphate which is used in a series of chemical reactions resulting in the generation of light. Light emission is detected by a camera which records the appropriate sequence of the cluster. Any unincorporated bases are degraded by apyrase before the addition of the next nucleotide. This cycle continues until the sequencing reaction is complete</a:t>
            </a:r>
          </a:p>
        </p:txBody>
      </p:sp>
      <p:sp>
        <p:nvSpPr>
          <p:cNvPr id="123" name="Rectangle 122">
            <a:extLst>
              <a:ext uri="{FF2B5EF4-FFF2-40B4-BE49-F238E27FC236}">
                <a16:creationId xmlns:a16="http://schemas.microsoft.com/office/drawing/2014/main" id="{AFD94346-ABED-40C6-9FEB-BDE14A5A1F02}"/>
              </a:ext>
            </a:extLst>
          </p:cNvPr>
          <p:cNvSpPr/>
          <p:nvPr/>
        </p:nvSpPr>
        <p:spPr>
          <a:xfrm flipH="1">
            <a:off x="22887875" y="3327532"/>
            <a:ext cx="107345" cy="2977079"/>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4" name="Rectangle 123">
            <a:extLst>
              <a:ext uri="{FF2B5EF4-FFF2-40B4-BE49-F238E27FC236}">
                <a16:creationId xmlns:a16="http://schemas.microsoft.com/office/drawing/2014/main" id="{FA3330DD-D875-4F3C-B457-C0B5052FD3DC}"/>
              </a:ext>
            </a:extLst>
          </p:cNvPr>
          <p:cNvSpPr/>
          <p:nvPr/>
        </p:nvSpPr>
        <p:spPr>
          <a:xfrm flipH="1">
            <a:off x="22893259" y="2090591"/>
            <a:ext cx="110584" cy="1236494"/>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5" name="Rectangle 124">
            <a:extLst>
              <a:ext uri="{FF2B5EF4-FFF2-40B4-BE49-F238E27FC236}">
                <a16:creationId xmlns:a16="http://schemas.microsoft.com/office/drawing/2014/main" id="{D6212DDC-5490-4CF1-9A3E-9F02E0961400}"/>
              </a:ext>
            </a:extLst>
          </p:cNvPr>
          <p:cNvSpPr/>
          <p:nvPr/>
        </p:nvSpPr>
        <p:spPr>
          <a:xfrm rot="5400000" flipH="1">
            <a:off x="23566407" y="1527250"/>
            <a:ext cx="110584" cy="1236494"/>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6" name="Rectangle 125">
            <a:extLst>
              <a:ext uri="{FF2B5EF4-FFF2-40B4-BE49-F238E27FC236}">
                <a16:creationId xmlns:a16="http://schemas.microsoft.com/office/drawing/2014/main" id="{7CCE89F0-B3BA-4D5E-BA2A-56F7F9C084A8}"/>
              </a:ext>
            </a:extLst>
          </p:cNvPr>
          <p:cNvSpPr/>
          <p:nvPr/>
        </p:nvSpPr>
        <p:spPr>
          <a:xfrm>
            <a:off x="23475085" y="6418853"/>
            <a:ext cx="5509978" cy="4031873"/>
          </a:xfrm>
          <a:prstGeom prst="rect">
            <a:avLst/>
          </a:prstGeom>
        </p:spPr>
        <p:txBody>
          <a:bodyPr wrap="square">
            <a:spAutoFit/>
          </a:bodyPr>
          <a:lstStyle/>
          <a:p>
            <a:r>
              <a:rPr lang="en-US" sz="1600" b="1" dirty="0"/>
              <a:t>Sequencing by Synthesis</a:t>
            </a:r>
          </a:p>
          <a:p>
            <a:r>
              <a:rPr lang="en-US" sz="1600" dirty="0"/>
              <a:t>Sequencing by synthesis utilizes the step-by-step incorporation of reversibly fluorescent and terminated nucleotides for DNA sequencing and is used by the Illumina NGS platforms. The nucleotides used in this method have been modified in two ways: </a:t>
            </a:r>
          </a:p>
          <a:p>
            <a:r>
              <a:rPr lang="en-US" sz="1600" dirty="0"/>
              <a:t>1) each nucleotide is reversibly attached to a single fluorescent molecule with unique emission wavelengths, and </a:t>
            </a:r>
          </a:p>
          <a:p>
            <a:r>
              <a:rPr lang="en-US" sz="1600" dirty="0"/>
              <a:t>2) each nucleotide is also reversibly terminated ensuring that only a single nucleotide will be incorporated per cycle.</a:t>
            </a:r>
          </a:p>
          <a:p>
            <a:r>
              <a:rPr lang="en-US" sz="1600" dirty="0"/>
              <a:t>All four nucleotides are added to the sequencing chip and after nucleotide incorporation the remaining DNA bases are washed away. The fluorescent signal is read at each cluster and recorded; both the fluorescent molecule and the terminator group are then cleaved and washed away. This process is repeated until the sequencing reaction is complete.</a:t>
            </a:r>
          </a:p>
        </p:txBody>
      </p:sp>
      <p:sp>
        <p:nvSpPr>
          <p:cNvPr id="128" name="Rectangle 127">
            <a:extLst>
              <a:ext uri="{FF2B5EF4-FFF2-40B4-BE49-F238E27FC236}">
                <a16:creationId xmlns:a16="http://schemas.microsoft.com/office/drawing/2014/main" id="{8E9661A5-3D2E-4245-B469-DBD3BBD26C9A}"/>
              </a:ext>
            </a:extLst>
          </p:cNvPr>
          <p:cNvSpPr/>
          <p:nvPr/>
        </p:nvSpPr>
        <p:spPr>
          <a:xfrm>
            <a:off x="26766679" y="10829210"/>
            <a:ext cx="3420682" cy="7725192"/>
          </a:xfrm>
          <a:prstGeom prst="rect">
            <a:avLst/>
          </a:prstGeom>
        </p:spPr>
        <p:txBody>
          <a:bodyPr wrap="square">
            <a:spAutoFit/>
          </a:bodyPr>
          <a:lstStyle/>
          <a:p>
            <a:r>
              <a:rPr lang="en-US" sz="1600" b="1" dirty="0"/>
              <a:t>Sequencing by Ligation</a:t>
            </a:r>
          </a:p>
          <a:p>
            <a:r>
              <a:rPr lang="en-US" sz="1600" dirty="0"/>
              <a:t>Sequencing by ligation does not utilize a DNA polymerase to incorporate nucleotides. Instead, it relies on short oligonucleotide probes that are ligated to one another. These oligonucleotides consist of 8 bases (from 3’-5’): two probe specific bases (there are a total of 16 8-mer probes which all differ at these two base positions) and six degenerate bases; one of four fluorescent dyes are attached at the 5’ end of the probe. The sequencing reaction commences by binding of the primer to the adapter sequence and then hybridization of the appropriate probe. This hybridization of the probe is guided by the two probe specific bases and upon annealing, is ligated to the primer sequence through a DNA ligase. Unbound oligonucleotides are washed away, the signal is detected and recorded, the fluorescent signal is cleaved (the last 3 bases), and then the next cycle commences. After approximately 7 cycles of ligation the DNA strand is denatured and another sequencing primer, offset by one base from the previous primer, is used to repeat these steps - in total 5 sequencing primers are used </a:t>
            </a:r>
          </a:p>
        </p:txBody>
      </p:sp>
      <p:sp>
        <p:nvSpPr>
          <p:cNvPr id="130" name="Rectangle 129">
            <a:extLst>
              <a:ext uri="{FF2B5EF4-FFF2-40B4-BE49-F238E27FC236}">
                <a16:creationId xmlns:a16="http://schemas.microsoft.com/office/drawing/2014/main" id="{D07E5AEB-9660-47B7-914D-B80E3A84DDD7}"/>
              </a:ext>
            </a:extLst>
          </p:cNvPr>
          <p:cNvSpPr/>
          <p:nvPr/>
        </p:nvSpPr>
        <p:spPr>
          <a:xfrm>
            <a:off x="23459692" y="19034004"/>
            <a:ext cx="4650267" cy="2246769"/>
          </a:xfrm>
          <a:prstGeom prst="rect">
            <a:avLst/>
          </a:prstGeom>
        </p:spPr>
        <p:txBody>
          <a:bodyPr wrap="square">
            <a:spAutoFit/>
          </a:bodyPr>
          <a:lstStyle/>
          <a:p>
            <a:r>
              <a:rPr lang="en-US" sz="1400" b="1" dirty="0"/>
              <a:t>Ion Semiconductor Sequencing</a:t>
            </a:r>
          </a:p>
          <a:p>
            <a:r>
              <a:rPr lang="en-US" sz="1400" dirty="0"/>
              <a:t>Ion semiconductor sequencing utilizes the release of hydrogen ions during the sequencing reaction to detect the sequence of a cluster. Each cluster is located directly above a semiconductor transistor which is capable of detecting changes in the pH of the solution. During nucleotide incorporation, a single H+ is released into the solution and it is detected by the semiconductor. The sequencing reaction itself proceeds similarly to pyrosequencing but at a fraction of the cost </a:t>
            </a:r>
          </a:p>
        </p:txBody>
      </p:sp>
      <p:pic>
        <p:nvPicPr>
          <p:cNvPr id="27" name="Picture 26">
            <a:extLst>
              <a:ext uri="{FF2B5EF4-FFF2-40B4-BE49-F238E27FC236}">
                <a16:creationId xmlns:a16="http://schemas.microsoft.com/office/drawing/2014/main" id="{AD949754-1EDD-4390-92EB-8C15FC28937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7441690" y="19387596"/>
            <a:ext cx="2705796" cy="1912506"/>
          </a:xfrm>
          <a:prstGeom prst="rect">
            <a:avLst/>
          </a:prstGeom>
        </p:spPr>
      </p:pic>
      <p:sp>
        <p:nvSpPr>
          <p:cNvPr id="31" name="Rectangle 30">
            <a:extLst>
              <a:ext uri="{FF2B5EF4-FFF2-40B4-BE49-F238E27FC236}">
                <a16:creationId xmlns:a16="http://schemas.microsoft.com/office/drawing/2014/main" id="{0F738201-864C-4DBA-9C1D-122C723FAB07}"/>
              </a:ext>
            </a:extLst>
          </p:cNvPr>
          <p:cNvSpPr/>
          <p:nvPr/>
        </p:nvSpPr>
        <p:spPr>
          <a:xfrm>
            <a:off x="28960158" y="6969806"/>
            <a:ext cx="122595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Rectangle 133">
            <a:extLst>
              <a:ext uri="{FF2B5EF4-FFF2-40B4-BE49-F238E27FC236}">
                <a16:creationId xmlns:a16="http://schemas.microsoft.com/office/drawing/2014/main" id="{68D5F240-1D74-4EB3-A96D-5CBEA9EF0E21}"/>
              </a:ext>
            </a:extLst>
          </p:cNvPr>
          <p:cNvSpPr/>
          <p:nvPr/>
        </p:nvSpPr>
        <p:spPr>
          <a:xfrm>
            <a:off x="455938" y="20855487"/>
            <a:ext cx="2236462" cy="490673"/>
          </a:xfrm>
          <a:prstGeom prst="rect">
            <a:avLst/>
          </a:prstGeom>
          <a:solidFill>
            <a:srgbClr val="CDB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Rectangle 118">
            <a:extLst>
              <a:ext uri="{FF2B5EF4-FFF2-40B4-BE49-F238E27FC236}">
                <a16:creationId xmlns:a16="http://schemas.microsoft.com/office/drawing/2014/main" id="{90251C7E-DA2E-44E8-B201-07485659754D}"/>
              </a:ext>
            </a:extLst>
          </p:cNvPr>
          <p:cNvSpPr/>
          <p:nvPr/>
        </p:nvSpPr>
        <p:spPr>
          <a:xfrm>
            <a:off x="27785924" y="6696746"/>
            <a:ext cx="122595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Rectangle 119">
            <a:extLst>
              <a:ext uri="{FF2B5EF4-FFF2-40B4-BE49-F238E27FC236}">
                <a16:creationId xmlns:a16="http://schemas.microsoft.com/office/drawing/2014/main" id="{EB643AB4-C849-4691-A10F-91C69C3F8808}"/>
              </a:ext>
            </a:extLst>
          </p:cNvPr>
          <p:cNvSpPr/>
          <p:nvPr/>
        </p:nvSpPr>
        <p:spPr>
          <a:xfrm>
            <a:off x="28960157" y="6705395"/>
            <a:ext cx="51726" cy="305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Rectangle 120">
            <a:extLst>
              <a:ext uri="{FF2B5EF4-FFF2-40B4-BE49-F238E27FC236}">
                <a16:creationId xmlns:a16="http://schemas.microsoft.com/office/drawing/2014/main" id="{52955370-996B-4118-8DB6-DFD58A0C438B}"/>
              </a:ext>
            </a:extLst>
          </p:cNvPr>
          <p:cNvSpPr/>
          <p:nvPr/>
        </p:nvSpPr>
        <p:spPr>
          <a:xfrm>
            <a:off x="9353740" y="18907086"/>
            <a:ext cx="5643661" cy="369332"/>
          </a:xfrm>
          <a:prstGeom prst="rect">
            <a:avLst/>
          </a:prstGeom>
        </p:spPr>
        <p:txBody>
          <a:bodyPr wrap="none">
            <a:spAutoFit/>
          </a:bodyPr>
          <a:lstStyle/>
          <a:p>
            <a:r>
              <a:rPr lang="en-IN" b="1" spc="50" dirty="0">
                <a:ln w="0"/>
                <a:solidFill>
                  <a:schemeClr val="tx1">
                    <a:lumMod val="50000"/>
                    <a:lumOff val="50000"/>
                  </a:schemeClr>
                </a:solidFill>
                <a:effectLst>
                  <a:innerShdw blurRad="63500" dist="50800" dir="13500000">
                    <a:srgbClr val="000000">
                      <a:alpha val="50000"/>
                    </a:srgbClr>
                  </a:innerShdw>
                </a:effectLst>
              </a:rPr>
              <a:t>Aligning the heavy output (sequence data) generated </a:t>
            </a:r>
          </a:p>
        </p:txBody>
      </p:sp>
      <p:sp>
        <p:nvSpPr>
          <p:cNvPr id="127" name="Rectangle 126">
            <a:extLst>
              <a:ext uri="{FF2B5EF4-FFF2-40B4-BE49-F238E27FC236}">
                <a16:creationId xmlns:a16="http://schemas.microsoft.com/office/drawing/2014/main" id="{51E79A63-732A-4EC0-819D-3A9E3712EC0D}"/>
              </a:ext>
            </a:extLst>
          </p:cNvPr>
          <p:cNvSpPr/>
          <p:nvPr/>
        </p:nvSpPr>
        <p:spPr>
          <a:xfrm>
            <a:off x="10114668" y="19248768"/>
            <a:ext cx="4505607" cy="584775"/>
          </a:xfrm>
          <a:prstGeom prst="rect">
            <a:avLst/>
          </a:prstGeom>
        </p:spPr>
        <p:txBody>
          <a:bodyPr wrap="square">
            <a:spAutoFit/>
          </a:bodyPr>
          <a:lstStyle/>
          <a:p>
            <a:r>
              <a:rPr lang="en-US" sz="1600" dirty="0"/>
              <a:t>Through the use of high end programs (software) generated data is synchronized and aligned</a:t>
            </a:r>
            <a:endParaRPr lang="en-IN" sz="1600" dirty="0"/>
          </a:p>
        </p:txBody>
      </p:sp>
      <p:pic>
        <p:nvPicPr>
          <p:cNvPr id="131" name="Picture 130">
            <a:extLst>
              <a:ext uri="{FF2B5EF4-FFF2-40B4-BE49-F238E27FC236}">
                <a16:creationId xmlns:a16="http://schemas.microsoft.com/office/drawing/2014/main" id="{C2B77431-121E-4654-8CDB-E16DCA73710A}"/>
              </a:ext>
            </a:extLst>
          </p:cNvPr>
          <p:cNvPicPr>
            <a:picLocks noChangeAspect="1"/>
          </p:cNvPicPr>
          <p:nvPr/>
        </p:nvPicPr>
        <p:blipFill>
          <a:blip r:embed="rId26"/>
          <a:stretch>
            <a:fillRect/>
          </a:stretch>
        </p:blipFill>
        <p:spPr>
          <a:xfrm>
            <a:off x="515813" y="20733152"/>
            <a:ext cx="2303106" cy="690932"/>
          </a:xfrm>
          <a:prstGeom prst="rect">
            <a:avLst/>
          </a:prstGeom>
        </p:spPr>
      </p:pic>
      <p:sp>
        <p:nvSpPr>
          <p:cNvPr id="136" name="Rectangle 135">
            <a:extLst>
              <a:ext uri="{FF2B5EF4-FFF2-40B4-BE49-F238E27FC236}">
                <a16:creationId xmlns:a16="http://schemas.microsoft.com/office/drawing/2014/main" id="{B7B199BE-23DB-47E7-A7B3-F4D11C86FD55}"/>
              </a:ext>
            </a:extLst>
          </p:cNvPr>
          <p:cNvSpPr/>
          <p:nvPr/>
        </p:nvSpPr>
        <p:spPr>
          <a:xfrm>
            <a:off x="-348867" y="21108496"/>
            <a:ext cx="800757" cy="112658"/>
          </a:xfrm>
          <a:prstGeom prst="rect">
            <a:avLst/>
          </a:prstGeom>
          <a:solidFill>
            <a:srgbClr val="CDB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A7E301F5-EBF8-4C6B-BF77-1AFB1DC0855B}"/>
              </a:ext>
            </a:extLst>
          </p:cNvPr>
          <p:cNvSpPr/>
          <p:nvPr/>
        </p:nvSpPr>
        <p:spPr>
          <a:xfrm>
            <a:off x="107150" y="21143676"/>
            <a:ext cx="1584490"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Rectangle 139">
            <a:extLst>
              <a:ext uri="{FF2B5EF4-FFF2-40B4-BE49-F238E27FC236}">
                <a16:creationId xmlns:a16="http://schemas.microsoft.com/office/drawing/2014/main" id="{DD275E5D-99CE-4347-932B-5C5BC265B501}"/>
              </a:ext>
            </a:extLst>
          </p:cNvPr>
          <p:cNvSpPr/>
          <p:nvPr/>
        </p:nvSpPr>
        <p:spPr>
          <a:xfrm>
            <a:off x="2288586" y="20840510"/>
            <a:ext cx="46368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Rectangle 140">
            <a:extLst>
              <a:ext uri="{FF2B5EF4-FFF2-40B4-BE49-F238E27FC236}">
                <a16:creationId xmlns:a16="http://schemas.microsoft.com/office/drawing/2014/main" id="{E71F4E04-AE15-4275-A02E-37F50C476356}"/>
              </a:ext>
            </a:extLst>
          </p:cNvPr>
          <p:cNvSpPr/>
          <p:nvPr/>
        </p:nvSpPr>
        <p:spPr>
          <a:xfrm>
            <a:off x="786946" y="20092648"/>
            <a:ext cx="252385"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ectangle 142">
            <a:extLst>
              <a:ext uri="{FF2B5EF4-FFF2-40B4-BE49-F238E27FC236}">
                <a16:creationId xmlns:a16="http://schemas.microsoft.com/office/drawing/2014/main" id="{F9AAC1E0-9EEE-4118-B33A-9E7016C560EB}"/>
              </a:ext>
            </a:extLst>
          </p:cNvPr>
          <p:cNvSpPr/>
          <p:nvPr/>
        </p:nvSpPr>
        <p:spPr>
          <a:xfrm>
            <a:off x="904486" y="20664966"/>
            <a:ext cx="252385"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Rectangle 143">
            <a:extLst>
              <a:ext uri="{FF2B5EF4-FFF2-40B4-BE49-F238E27FC236}">
                <a16:creationId xmlns:a16="http://schemas.microsoft.com/office/drawing/2014/main" id="{F0269873-FBE5-496C-9D44-D5A2E9CCA690}"/>
              </a:ext>
            </a:extLst>
          </p:cNvPr>
          <p:cNvSpPr/>
          <p:nvPr/>
        </p:nvSpPr>
        <p:spPr>
          <a:xfrm>
            <a:off x="1110688" y="20754574"/>
            <a:ext cx="4571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Rectangle 144">
            <a:extLst>
              <a:ext uri="{FF2B5EF4-FFF2-40B4-BE49-F238E27FC236}">
                <a16:creationId xmlns:a16="http://schemas.microsoft.com/office/drawing/2014/main" id="{A6CA8A8A-8F63-482E-B682-DF20AF0B17DB}"/>
              </a:ext>
            </a:extLst>
          </p:cNvPr>
          <p:cNvSpPr/>
          <p:nvPr/>
        </p:nvSpPr>
        <p:spPr>
          <a:xfrm>
            <a:off x="873315" y="20335743"/>
            <a:ext cx="4571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ectangle 145">
            <a:extLst>
              <a:ext uri="{FF2B5EF4-FFF2-40B4-BE49-F238E27FC236}">
                <a16:creationId xmlns:a16="http://schemas.microsoft.com/office/drawing/2014/main" id="{33C9D708-22AC-41B9-BFAA-C881C96EFDCC}"/>
              </a:ext>
            </a:extLst>
          </p:cNvPr>
          <p:cNvSpPr/>
          <p:nvPr/>
        </p:nvSpPr>
        <p:spPr>
          <a:xfrm>
            <a:off x="913139" y="21097648"/>
            <a:ext cx="4571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ectangle 146">
            <a:extLst>
              <a:ext uri="{FF2B5EF4-FFF2-40B4-BE49-F238E27FC236}">
                <a16:creationId xmlns:a16="http://schemas.microsoft.com/office/drawing/2014/main" id="{D6F17EDF-9F29-4BDC-8630-1D72B527755A}"/>
              </a:ext>
            </a:extLst>
          </p:cNvPr>
          <p:cNvSpPr/>
          <p:nvPr/>
        </p:nvSpPr>
        <p:spPr>
          <a:xfrm>
            <a:off x="1076631" y="21114153"/>
            <a:ext cx="4571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Rectangle 147">
            <a:extLst>
              <a:ext uri="{FF2B5EF4-FFF2-40B4-BE49-F238E27FC236}">
                <a16:creationId xmlns:a16="http://schemas.microsoft.com/office/drawing/2014/main" id="{D6A46404-1357-4A36-AF63-C82073D70117}"/>
              </a:ext>
            </a:extLst>
          </p:cNvPr>
          <p:cNvSpPr/>
          <p:nvPr/>
        </p:nvSpPr>
        <p:spPr>
          <a:xfrm>
            <a:off x="1242422" y="21114153"/>
            <a:ext cx="4571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Rectangle 148">
            <a:extLst>
              <a:ext uri="{FF2B5EF4-FFF2-40B4-BE49-F238E27FC236}">
                <a16:creationId xmlns:a16="http://schemas.microsoft.com/office/drawing/2014/main" id="{90BD010A-BF65-4B5B-B9A9-16E2286CC422}"/>
              </a:ext>
            </a:extLst>
          </p:cNvPr>
          <p:cNvSpPr/>
          <p:nvPr/>
        </p:nvSpPr>
        <p:spPr>
          <a:xfrm>
            <a:off x="475937" y="21055247"/>
            <a:ext cx="4571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Rectangle 149">
            <a:extLst>
              <a:ext uri="{FF2B5EF4-FFF2-40B4-BE49-F238E27FC236}">
                <a16:creationId xmlns:a16="http://schemas.microsoft.com/office/drawing/2014/main" id="{770DFF74-1191-4666-8339-B813F9A27773}"/>
              </a:ext>
            </a:extLst>
          </p:cNvPr>
          <p:cNvSpPr/>
          <p:nvPr/>
        </p:nvSpPr>
        <p:spPr>
          <a:xfrm>
            <a:off x="1669967" y="21130708"/>
            <a:ext cx="4571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Rectangle 150">
            <a:extLst>
              <a:ext uri="{FF2B5EF4-FFF2-40B4-BE49-F238E27FC236}">
                <a16:creationId xmlns:a16="http://schemas.microsoft.com/office/drawing/2014/main" id="{0B88A1FB-D9C9-4A71-8DD1-378D3E22B2C6}"/>
              </a:ext>
            </a:extLst>
          </p:cNvPr>
          <p:cNvSpPr/>
          <p:nvPr/>
        </p:nvSpPr>
        <p:spPr>
          <a:xfrm>
            <a:off x="1475693" y="20664966"/>
            <a:ext cx="84583"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Rectangle 151">
            <a:extLst>
              <a:ext uri="{FF2B5EF4-FFF2-40B4-BE49-F238E27FC236}">
                <a16:creationId xmlns:a16="http://schemas.microsoft.com/office/drawing/2014/main" id="{7C69F19C-2EB5-49CA-9D09-CEC14D1D17A5}"/>
              </a:ext>
            </a:extLst>
          </p:cNvPr>
          <p:cNvSpPr/>
          <p:nvPr/>
        </p:nvSpPr>
        <p:spPr>
          <a:xfrm>
            <a:off x="2623822" y="21100344"/>
            <a:ext cx="4571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Rectangle 152">
            <a:extLst>
              <a:ext uri="{FF2B5EF4-FFF2-40B4-BE49-F238E27FC236}">
                <a16:creationId xmlns:a16="http://schemas.microsoft.com/office/drawing/2014/main" id="{EC803BD3-CDA5-455F-9E95-A0F4B4C3CBC4}"/>
              </a:ext>
            </a:extLst>
          </p:cNvPr>
          <p:cNvSpPr/>
          <p:nvPr/>
        </p:nvSpPr>
        <p:spPr>
          <a:xfrm>
            <a:off x="1698935" y="21246628"/>
            <a:ext cx="514832" cy="534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ectangle 137">
            <a:extLst>
              <a:ext uri="{FF2B5EF4-FFF2-40B4-BE49-F238E27FC236}">
                <a16:creationId xmlns:a16="http://schemas.microsoft.com/office/drawing/2014/main" id="{B989D9E4-A485-4F1A-82B2-C07108D3CEEB}"/>
              </a:ext>
            </a:extLst>
          </p:cNvPr>
          <p:cNvSpPr/>
          <p:nvPr/>
        </p:nvSpPr>
        <p:spPr>
          <a:xfrm>
            <a:off x="14730565" y="16893920"/>
            <a:ext cx="3453301" cy="344049"/>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2" name="Rectangle 141">
            <a:extLst>
              <a:ext uri="{FF2B5EF4-FFF2-40B4-BE49-F238E27FC236}">
                <a16:creationId xmlns:a16="http://schemas.microsoft.com/office/drawing/2014/main" id="{9D53C57D-FC46-455E-8AAB-41AA7008DE41}"/>
              </a:ext>
            </a:extLst>
          </p:cNvPr>
          <p:cNvSpPr/>
          <p:nvPr/>
        </p:nvSpPr>
        <p:spPr>
          <a:xfrm>
            <a:off x="14769347" y="16821903"/>
            <a:ext cx="3500382" cy="369332"/>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spAutoFit/>
          </a:bodyPr>
          <a:lstStyle/>
          <a:p>
            <a:r>
              <a:rPr lang="en-IN" dirty="0"/>
              <a:t>Various NGS platforms comparison</a:t>
            </a:r>
          </a:p>
        </p:txBody>
      </p:sp>
      <p:pic>
        <p:nvPicPr>
          <p:cNvPr id="154" name="Picture 153">
            <a:extLst>
              <a:ext uri="{FF2B5EF4-FFF2-40B4-BE49-F238E27FC236}">
                <a16:creationId xmlns:a16="http://schemas.microsoft.com/office/drawing/2014/main" id="{D7FC1098-2EFE-45E3-AB2F-12B0FA1CEB57}"/>
              </a:ext>
            </a:extLst>
          </p:cNvPr>
          <p:cNvPicPr>
            <a:picLocks noChangeAspect="1"/>
          </p:cNvPicPr>
          <p:nvPr/>
        </p:nvPicPr>
        <p:blipFill>
          <a:blip r:embed="rId27">
            <a:clrChange>
              <a:clrFrom>
                <a:srgbClr val="FFFFFF"/>
              </a:clrFrom>
              <a:clrTo>
                <a:srgbClr val="FFFFFF">
                  <a:alpha val="0"/>
                </a:srgbClr>
              </a:clrTo>
            </a:clrChange>
            <a:extLst>
              <a:ext uri="{BEBA8EAE-BF5A-486C-A8C5-ECC9F3942E4B}">
                <a14:imgProps xmlns:a14="http://schemas.microsoft.com/office/drawing/2010/main">
                  <a14:imgLayer r:embed="rId28">
                    <a14:imgEffect>
                      <a14:sharpenSoften amount="50000"/>
                    </a14:imgEffect>
                    <a14:imgEffect>
                      <a14:brightnessContrast bright="20000" contrast="-40000"/>
                    </a14:imgEffect>
                  </a14:imgLayer>
                </a14:imgProps>
              </a:ext>
            </a:extLst>
          </a:blip>
          <a:stretch>
            <a:fillRect/>
          </a:stretch>
        </p:blipFill>
        <p:spPr>
          <a:xfrm>
            <a:off x="7446150" y="7782206"/>
            <a:ext cx="2121618" cy="2181808"/>
          </a:xfrm>
          <a:prstGeom prst="rect">
            <a:avLst/>
          </a:prstGeom>
        </p:spPr>
      </p:pic>
      <p:sp>
        <p:nvSpPr>
          <p:cNvPr id="155" name="Rectangle 154">
            <a:extLst>
              <a:ext uri="{FF2B5EF4-FFF2-40B4-BE49-F238E27FC236}">
                <a16:creationId xmlns:a16="http://schemas.microsoft.com/office/drawing/2014/main" id="{51D51FE5-BEED-4830-BE61-35663FAC3B8A}"/>
              </a:ext>
            </a:extLst>
          </p:cNvPr>
          <p:cNvSpPr/>
          <p:nvPr/>
        </p:nvSpPr>
        <p:spPr>
          <a:xfrm>
            <a:off x="7364886" y="7591400"/>
            <a:ext cx="448687" cy="2372242"/>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6" name="Rectangle 155">
            <a:extLst>
              <a:ext uri="{FF2B5EF4-FFF2-40B4-BE49-F238E27FC236}">
                <a16:creationId xmlns:a16="http://schemas.microsoft.com/office/drawing/2014/main" id="{01BA540B-8714-4257-AA0B-8D5B48F9D5EC}"/>
              </a:ext>
            </a:extLst>
          </p:cNvPr>
          <p:cNvSpPr/>
          <p:nvPr/>
        </p:nvSpPr>
        <p:spPr>
          <a:xfrm>
            <a:off x="7429899" y="7837326"/>
            <a:ext cx="2064621" cy="2044042"/>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8245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81AB60DC-5E44-4D89-A7F4-B2E1836F40D1}"/>
              </a:ext>
            </a:extLst>
          </p:cNvPr>
          <p:cNvSpPr/>
          <p:nvPr/>
        </p:nvSpPr>
        <p:spPr>
          <a:xfrm>
            <a:off x="52069" y="21107873"/>
            <a:ext cx="502920" cy="60655"/>
          </a:xfrm>
          <a:prstGeom prst="rect">
            <a:avLst/>
          </a:prstGeom>
          <a:solidFill>
            <a:srgbClr val="7030A0"/>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9" name="Picture 128">
            <a:extLst>
              <a:ext uri="{FF2B5EF4-FFF2-40B4-BE49-F238E27FC236}">
                <a16:creationId xmlns:a16="http://schemas.microsoft.com/office/drawing/2014/main" id="{24C2627A-0E7B-478A-8712-B879823A6341}"/>
              </a:ext>
            </a:extLst>
          </p:cNvPr>
          <p:cNvPicPr>
            <a:picLocks noChangeAspect="1"/>
          </p:cNvPicPr>
          <p:nvPr/>
        </p:nvPicPr>
        <p:blipFill rotWithShape="1">
          <a:blip r:embed="rId3"/>
          <a:srcRect t="30703"/>
          <a:stretch/>
        </p:blipFill>
        <p:spPr>
          <a:xfrm>
            <a:off x="25202535" y="13989813"/>
            <a:ext cx="1813259" cy="4789300"/>
          </a:xfrm>
          <a:prstGeom prst="rect">
            <a:avLst/>
          </a:prstGeom>
        </p:spPr>
      </p:pic>
      <p:pic>
        <p:nvPicPr>
          <p:cNvPr id="66" name="Picture 65">
            <a:extLst>
              <a:ext uri="{FF2B5EF4-FFF2-40B4-BE49-F238E27FC236}">
                <a16:creationId xmlns:a16="http://schemas.microsoft.com/office/drawing/2014/main" id="{33E8139F-E171-4D01-ADB4-162FDF3F2F68}"/>
              </a:ext>
            </a:extLst>
          </p:cNvPr>
          <p:cNvPicPr>
            <a:picLocks noChangeAspect="1"/>
          </p:cNvPicPr>
          <p:nvPr/>
        </p:nvPicPr>
        <p:blipFill rotWithShape="1">
          <a:blip r:embed="rId3"/>
          <a:srcRect b="70452"/>
          <a:stretch/>
        </p:blipFill>
        <p:spPr>
          <a:xfrm>
            <a:off x="24507944" y="11363496"/>
            <a:ext cx="2399560" cy="2702399"/>
          </a:xfrm>
          <a:prstGeom prst="rect">
            <a:avLst/>
          </a:prstGeom>
        </p:spPr>
      </p:pic>
      <p:pic>
        <p:nvPicPr>
          <p:cNvPr id="65" name="Picture 64">
            <a:extLst>
              <a:ext uri="{FF2B5EF4-FFF2-40B4-BE49-F238E27FC236}">
                <a16:creationId xmlns:a16="http://schemas.microsoft.com/office/drawing/2014/main" id="{92411C07-522A-4F2A-987F-5065F452A49B}"/>
              </a:ext>
            </a:extLst>
          </p:cNvPr>
          <p:cNvPicPr>
            <a:picLocks noChangeAspect="1"/>
          </p:cNvPicPr>
          <p:nvPr/>
        </p:nvPicPr>
        <p:blipFill>
          <a:blip r:embed="rId4"/>
          <a:stretch>
            <a:fillRect/>
          </a:stretch>
        </p:blipFill>
        <p:spPr>
          <a:xfrm>
            <a:off x="28735858" y="7143555"/>
            <a:ext cx="1325995" cy="3444538"/>
          </a:xfrm>
          <a:prstGeom prst="rect">
            <a:avLst/>
          </a:prstGeom>
        </p:spPr>
      </p:pic>
      <p:pic>
        <p:nvPicPr>
          <p:cNvPr id="64" name="Picture 63">
            <a:extLst>
              <a:ext uri="{FF2B5EF4-FFF2-40B4-BE49-F238E27FC236}">
                <a16:creationId xmlns:a16="http://schemas.microsoft.com/office/drawing/2014/main" id="{EBE2A236-E9C8-459F-82F3-470112F7D814}"/>
              </a:ext>
            </a:extLst>
          </p:cNvPr>
          <p:cNvPicPr>
            <a:picLocks noChangeAspect="1"/>
          </p:cNvPicPr>
          <p:nvPr/>
        </p:nvPicPr>
        <p:blipFill rotWithShape="1">
          <a:blip r:embed="rId5"/>
          <a:srcRect l="11243" t="6703" r="8516" b="3379"/>
          <a:stretch/>
        </p:blipFill>
        <p:spPr>
          <a:xfrm>
            <a:off x="28748277" y="2200789"/>
            <a:ext cx="1342770" cy="4738536"/>
          </a:xfrm>
          <a:prstGeom prst="rect">
            <a:avLst/>
          </a:prstGeom>
        </p:spPr>
      </p:pic>
      <p:pic>
        <p:nvPicPr>
          <p:cNvPr id="103" name="Picture 102">
            <a:extLst>
              <a:ext uri="{FF2B5EF4-FFF2-40B4-BE49-F238E27FC236}">
                <a16:creationId xmlns:a16="http://schemas.microsoft.com/office/drawing/2014/main" id="{B391B9E1-037D-4A54-9C88-3FECE32B1A4D}"/>
              </a:ext>
            </a:extLst>
          </p:cNvPr>
          <p:cNvPicPr>
            <a:picLocks noChangeAspect="1"/>
          </p:cNvPicPr>
          <p:nvPr/>
        </p:nvPicPr>
        <p:blipFill>
          <a:blip r:embed="rId6"/>
          <a:stretch>
            <a:fillRect/>
          </a:stretch>
        </p:blipFill>
        <p:spPr>
          <a:xfrm>
            <a:off x="8062991" y="17262911"/>
            <a:ext cx="8004574" cy="3124462"/>
          </a:xfrm>
          <a:prstGeom prst="rect">
            <a:avLst/>
          </a:prstGeom>
        </p:spPr>
      </p:pic>
      <p:pic>
        <p:nvPicPr>
          <p:cNvPr id="104" name="Picture 103">
            <a:extLst>
              <a:ext uri="{FF2B5EF4-FFF2-40B4-BE49-F238E27FC236}">
                <a16:creationId xmlns:a16="http://schemas.microsoft.com/office/drawing/2014/main" id="{9F5F1A63-6CC7-4F16-8A8A-E3FC69A22B01}"/>
              </a:ext>
            </a:extLst>
          </p:cNvPr>
          <p:cNvPicPr>
            <a:picLocks noChangeAspect="1"/>
          </p:cNvPicPr>
          <p:nvPr/>
        </p:nvPicPr>
        <p:blipFill rotWithShape="1">
          <a:blip r:embed="rId6"/>
          <a:srcRect l="47140"/>
          <a:stretch/>
        </p:blipFill>
        <p:spPr>
          <a:xfrm flipH="1">
            <a:off x="12132795" y="17344855"/>
            <a:ext cx="3457260" cy="3124462"/>
          </a:xfrm>
          <a:prstGeom prst="rect">
            <a:avLst/>
          </a:prstGeom>
        </p:spPr>
      </p:pic>
      <p:pic>
        <p:nvPicPr>
          <p:cNvPr id="105" name="Picture 104">
            <a:extLst>
              <a:ext uri="{FF2B5EF4-FFF2-40B4-BE49-F238E27FC236}">
                <a16:creationId xmlns:a16="http://schemas.microsoft.com/office/drawing/2014/main" id="{0BC17B5D-A95F-418B-90A4-2AD4D4BF7749}"/>
              </a:ext>
            </a:extLst>
          </p:cNvPr>
          <p:cNvPicPr>
            <a:picLocks noChangeAspect="1"/>
          </p:cNvPicPr>
          <p:nvPr/>
        </p:nvPicPr>
        <p:blipFill rotWithShape="1">
          <a:blip r:embed="rId6"/>
          <a:srcRect l="47140"/>
          <a:stretch/>
        </p:blipFill>
        <p:spPr>
          <a:xfrm flipH="1">
            <a:off x="18413535" y="17425602"/>
            <a:ext cx="1557691" cy="1407747"/>
          </a:xfrm>
          <a:prstGeom prst="rect">
            <a:avLst/>
          </a:prstGeom>
        </p:spPr>
      </p:pic>
      <p:pic>
        <p:nvPicPr>
          <p:cNvPr id="110" name="Picture 109">
            <a:extLst>
              <a:ext uri="{FF2B5EF4-FFF2-40B4-BE49-F238E27FC236}">
                <a16:creationId xmlns:a16="http://schemas.microsoft.com/office/drawing/2014/main" id="{72CE5539-2AE4-4F90-A07A-66D90A605F0E}"/>
              </a:ext>
            </a:extLst>
          </p:cNvPr>
          <p:cNvPicPr>
            <a:picLocks noChangeAspect="1"/>
          </p:cNvPicPr>
          <p:nvPr/>
        </p:nvPicPr>
        <p:blipFill rotWithShape="1">
          <a:blip r:embed="rId6"/>
          <a:srcRect r="62316"/>
          <a:stretch/>
        </p:blipFill>
        <p:spPr>
          <a:xfrm flipV="1">
            <a:off x="16324531" y="17703355"/>
            <a:ext cx="3016448" cy="2613471"/>
          </a:xfrm>
          <a:prstGeom prst="rect">
            <a:avLst/>
          </a:prstGeom>
        </p:spPr>
      </p:pic>
      <p:pic>
        <p:nvPicPr>
          <p:cNvPr id="111" name="Picture 110">
            <a:extLst>
              <a:ext uri="{FF2B5EF4-FFF2-40B4-BE49-F238E27FC236}">
                <a16:creationId xmlns:a16="http://schemas.microsoft.com/office/drawing/2014/main" id="{CF306FEA-28B8-4051-AE50-960A984EF233}"/>
              </a:ext>
            </a:extLst>
          </p:cNvPr>
          <p:cNvPicPr>
            <a:picLocks noChangeAspect="1"/>
          </p:cNvPicPr>
          <p:nvPr/>
        </p:nvPicPr>
        <p:blipFill rotWithShape="1">
          <a:blip r:embed="rId6"/>
          <a:srcRect r="62316"/>
          <a:stretch/>
        </p:blipFill>
        <p:spPr>
          <a:xfrm flipV="1">
            <a:off x="20097436" y="17753246"/>
            <a:ext cx="3016448" cy="2613471"/>
          </a:xfrm>
          <a:prstGeom prst="rect">
            <a:avLst/>
          </a:prstGeom>
        </p:spPr>
      </p:pic>
      <p:pic>
        <p:nvPicPr>
          <p:cNvPr id="112" name="Picture 111">
            <a:extLst>
              <a:ext uri="{FF2B5EF4-FFF2-40B4-BE49-F238E27FC236}">
                <a16:creationId xmlns:a16="http://schemas.microsoft.com/office/drawing/2014/main" id="{E02BD795-4C3B-40CB-BB2E-A6DBEC32465B}"/>
              </a:ext>
            </a:extLst>
          </p:cNvPr>
          <p:cNvPicPr>
            <a:picLocks noChangeAspect="1"/>
          </p:cNvPicPr>
          <p:nvPr/>
        </p:nvPicPr>
        <p:blipFill rotWithShape="1">
          <a:blip r:embed="rId6"/>
          <a:srcRect t="50677" r="13462"/>
          <a:stretch/>
        </p:blipFill>
        <p:spPr>
          <a:xfrm flipH="1">
            <a:off x="15655867" y="17476774"/>
            <a:ext cx="5149783" cy="1549856"/>
          </a:xfrm>
          <a:prstGeom prst="rect">
            <a:avLst/>
          </a:prstGeom>
        </p:spPr>
      </p:pic>
      <p:pic>
        <p:nvPicPr>
          <p:cNvPr id="18" name="Picture 17">
            <a:extLst>
              <a:ext uri="{FF2B5EF4-FFF2-40B4-BE49-F238E27FC236}">
                <a16:creationId xmlns:a16="http://schemas.microsoft.com/office/drawing/2014/main" id="{6CC6DC11-74E7-4758-A4C5-6A39FBD8438C}"/>
              </a:ext>
            </a:extLst>
          </p:cNvPr>
          <p:cNvPicPr>
            <a:picLocks noChangeAspect="1"/>
          </p:cNvPicPr>
          <p:nvPr/>
        </p:nvPicPr>
        <p:blipFill rotWithShape="1">
          <a:blip r:embed="rId7"/>
          <a:srcRect l="56062" t="30338"/>
          <a:stretch/>
        </p:blipFill>
        <p:spPr>
          <a:xfrm flipV="1">
            <a:off x="15556973" y="18567115"/>
            <a:ext cx="3584113" cy="2084231"/>
          </a:xfrm>
          <a:prstGeom prst="rect">
            <a:avLst/>
          </a:prstGeom>
        </p:spPr>
      </p:pic>
      <p:sp>
        <p:nvSpPr>
          <p:cNvPr id="95" name="Rectangle 94">
            <a:extLst>
              <a:ext uri="{FF2B5EF4-FFF2-40B4-BE49-F238E27FC236}">
                <a16:creationId xmlns:a16="http://schemas.microsoft.com/office/drawing/2014/main" id="{6B439571-7CB6-4617-BE8A-06DA8D3D681C}"/>
              </a:ext>
            </a:extLst>
          </p:cNvPr>
          <p:cNvSpPr/>
          <p:nvPr/>
        </p:nvSpPr>
        <p:spPr>
          <a:xfrm rot="5400000">
            <a:off x="17216869" y="8383001"/>
            <a:ext cx="19177064" cy="6684168"/>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1" name="Rectangle 100">
            <a:extLst>
              <a:ext uri="{FF2B5EF4-FFF2-40B4-BE49-F238E27FC236}">
                <a16:creationId xmlns:a16="http://schemas.microsoft.com/office/drawing/2014/main" id="{52B0F691-9976-40E5-82DB-1CC58726CDB4}"/>
              </a:ext>
            </a:extLst>
          </p:cNvPr>
          <p:cNvSpPr/>
          <p:nvPr/>
        </p:nvSpPr>
        <p:spPr>
          <a:xfrm>
            <a:off x="7812738" y="6299626"/>
            <a:ext cx="15194250" cy="14612946"/>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2" name="Picture 91">
            <a:extLst>
              <a:ext uri="{FF2B5EF4-FFF2-40B4-BE49-F238E27FC236}">
                <a16:creationId xmlns:a16="http://schemas.microsoft.com/office/drawing/2014/main" id="{5EAFAEA2-9A44-4BFE-8F85-3A572CB0187A}"/>
              </a:ext>
            </a:extLst>
          </p:cNvPr>
          <p:cNvPicPr>
            <a:picLocks noChangeAspect="1"/>
          </p:cNvPicPr>
          <p:nvPr/>
        </p:nvPicPr>
        <p:blipFill>
          <a:blip r:embed="rId8"/>
          <a:stretch>
            <a:fillRect/>
          </a:stretch>
        </p:blipFill>
        <p:spPr>
          <a:xfrm>
            <a:off x="142365" y="3417937"/>
            <a:ext cx="6962235" cy="16363082"/>
          </a:xfrm>
          <a:prstGeom prst="rect">
            <a:avLst/>
          </a:prstGeom>
        </p:spPr>
      </p:pic>
      <p:sp>
        <p:nvSpPr>
          <p:cNvPr id="89" name="Arrow: Chevron 88">
            <a:extLst>
              <a:ext uri="{FF2B5EF4-FFF2-40B4-BE49-F238E27FC236}">
                <a16:creationId xmlns:a16="http://schemas.microsoft.com/office/drawing/2014/main" id="{0F569D06-EC47-4B5E-B523-72A537783EED}"/>
              </a:ext>
            </a:extLst>
          </p:cNvPr>
          <p:cNvSpPr/>
          <p:nvPr/>
        </p:nvSpPr>
        <p:spPr>
          <a:xfrm rot="10800000">
            <a:off x="7729611" y="4755990"/>
            <a:ext cx="987472" cy="1030103"/>
          </a:xfrm>
          <a:prstGeom prst="chevron">
            <a:avLst>
              <a:gd name="adj" fmla="val 25385"/>
            </a:avLst>
          </a:prstGeom>
          <a:gradFill>
            <a:gsLst>
              <a:gs pos="0">
                <a:schemeClr val="accent1">
                  <a:lumMod val="5000"/>
                  <a:lumOff val="95000"/>
                  <a:alpha val="0"/>
                </a:schemeClr>
              </a:gs>
              <a:gs pos="40000">
                <a:schemeClr val="accent1">
                  <a:lumMod val="45000"/>
                  <a:lumOff val="55000"/>
                </a:schemeClr>
              </a:gs>
              <a:gs pos="83000">
                <a:schemeClr val="accent1">
                  <a:lumMod val="45000"/>
                  <a:lumOff val="55000"/>
                  <a:alpha val="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0" name="Arrow: Chevron 89">
            <a:extLst>
              <a:ext uri="{FF2B5EF4-FFF2-40B4-BE49-F238E27FC236}">
                <a16:creationId xmlns:a16="http://schemas.microsoft.com/office/drawing/2014/main" id="{D8F506D3-ABB7-4E59-AD6D-AC1C2976CA10}"/>
              </a:ext>
            </a:extLst>
          </p:cNvPr>
          <p:cNvSpPr/>
          <p:nvPr/>
        </p:nvSpPr>
        <p:spPr>
          <a:xfrm rot="10800000">
            <a:off x="8580296" y="4750841"/>
            <a:ext cx="987472" cy="1030103"/>
          </a:xfrm>
          <a:prstGeom prst="chevron">
            <a:avLst>
              <a:gd name="adj" fmla="val 25385"/>
            </a:avLst>
          </a:prstGeom>
          <a:gradFill>
            <a:gsLst>
              <a:gs pos="0">
                <a:schemeClr val="accent1">
                  <a:lumMod val="5000"/>
                  <a:lumOff val="95000"/>
                  <a:alpha val="0"/>
                </a:schemeClr>
              </a:gs>
              <a:gs pos="40000">
                <a:schemeClr val="accent1">
                  <a:lumMod val="45000"/>
                  <a:lumOff val="55000"/>
                </a:schemeClr>
              </a:gs>
              <a:gs pos="83000">
                <a:schemeClr val="accent1">
                  <a:lumMod val="45000"/>
                  <a:lumOff val="55000"/>
                  <a:alpha val="0"/>
                </a:schemeClr>
              </a:gs>
              <a:gs pos="100000">
                <a:schemeClr val="accent1">
                  <a:lumMod val="30000"/>
                  <a:lumOff val="70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Rectangle 3">
            <a:extLst>
              <a:ext uri="{FF2B5EF4-FFF2-40B4-BE49-F238E27FC236}">
                <a16:creationId xmlns:a16="http://schemas.microsoft.com/office/drawing/2014/main" id="{A436B573-B390-4F33-9A29-E380D1A4DFC3}"/>
              </a:ext>
            </a:extLst>
          </p:cNvPr>
          <p:cNvSpPr/>
          <p:nvPr/>
        </p:nvSpPr>
        <p:spPr>
          <a:xfrm>
            <a:off x="12044450" y="674712"/>
            <a:ext cx="6186309" cy="769441"/>
          </a:xfrm>
          <a:prstGeom prst="rect">
            <a:avLst/>
          </a:prstGeom>
          <a:noFill/>
          <a:ln>
            <a:noFill/>
          </a:ln>
        </p:spPr>
        <p:txBody>
          <a:bodyPr wrap="none" lIns="91440" tIns="45720" rIns="91440" bIns="45720">
            <a:spAutoFit/>
          </a:bodyPr>
          <a:lstStyle/>
          <a:p>
            <a:pPr algn="ctr"/>
            <a:r>
              <a:rPr lang="en-US" sz="4400" b="1" cap="none" spc="50" dirty="0">
                <a:ln w="0"/>
                <a:effectLst>
                  <a:innerShdw blurRad="63500" dist="50800" dir="13500000">
                    <a:srgbClr val="000000">
                      <a:alpha val="50000"/>
                    </a:srgbClr>
                  </a:innerShdw>
                </a:effectLst>
                <a:latin typeface="Lucida Calligraphy" panose="03010101010101010101" pitchFamily="66" charset="0"/>
              </a:rPr>
              <a:t>Genome Sequen</a:t>
            </a:r>
            <a:r>
              <a:rPr lang="en-US" sz="4400" b="1" spc="50" dirty="0">
                <a:ln w="0"/>
                <a:effectLst>
                  <a:innerShdw blurRad="63500" dist="50800" dir="13500000">
                    <a:srgbClr val="000000">
                      <a:alpha val="50000"/>
                    </a:srgbClr>
                  </a:innerShdw>
                </a:effectLst>
                <a:latin typeface="Lucida Calligraphy" panose="03010101010101010101" pitchFamily="66" charset="0"/>
              </a:rPr>
              <a:t>cing</a:t>
            </a:r>
            <a:endParaRPr lang="en-US" sz="4400" b="1" cap="none" spc="50" dirty="0">
              <a:ln w="0"/>
              <a:effectLst>
                <a:innerShdw blurRad="63500" dist="50800" dir="13500000">
                  <a:srgbClr val="000000">
                    <a:alpha val="50000"/>
                  </a:srgbClr>
                </a:innerShdw>
              </a:effectLst>
              <a:latin typeface="Lucida Calligraphy" panose="03010101010101010101" pitchFamily="66" charset="0"/>
            </a:endParaRPr>
          </a:p>
        </p:txBody>
      </p:sp>
      <p:grpSp>
        <p:nvGrpSpPr>
          <p:cNvPr id="24" name="Group 23">
            <a:extLst>
              <a:ext uri="{FF2B5EF4-FFF2-40B4-BE49-F238E27FC236}">
                <a16:creationId xmlns:a16="http://schemas.microsoft.com/office/drawing/2014/main" id="{B38603B3-5A3C-4CEB-8832-0E23EBA155E9}"/>
              </a:ext>
            </a:extLst>
          </p:cNvPr>
          <p:cNvGrpSpPr/>
          <p:nvPr/>
        </p:nvGrpSpPr>
        <p:grpSpPr>
          <a:xfrm>
            <a:off x="11700728" y="674578"/>
            <a:ext cx="6779966" cy="784930"/>
            <a:chOff x="5087176" y="815407"/>
            <a:chExt cx="19507200" cy="428534"/>
          </a:xfrm>
        </p:grpSpPr>
        <p:cxnSp>
          <p:nvCxnSpPr>
            <p:cNvPr id="16" name="Straight Connector 15">
              <a:extLst>
                <a:ext uri="{FF2B5EF4-FFF2-40B4-BE49-F238E27FC236}">
                  <a16:creationId xmlns:a16="http://schemas.microsoft.com/office/drawing/2014/main" id="{05BFF2F4-76E7-428F-A497-83DD6B3EC68A}"/>
                </a:ext>
              </a:extLst>
            </p:cNvPr>
            <p:cNvCxnSpPr/>
            <p:nvPr/>
          </p:nvCxnSpPr>
          <p:spPr>
            <a:xfrm>
              <a:off x="5087176" y="815407"/>
              <a:ext cx="19507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2EFAE67-1231-4811-B3C8-294378F5FD91}"/>
                </a:ext>
              </a:extLst>
            </p:cNvPr>
            <p:cNvCxnSpPr/>
            <p:nvPr/>
          </p:nvCxnSpPr>
          <p:spPr>
            <a:xfrm>
              <a:off x="5087176" y="985992"/>
              <a:ext cx="19507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11E2530-33EB-46FC-B057-89DF12B62396}"/>
                </a:ext>
              </a:extLst>
            </p:cNvPr>
            <p:cNvCxnSpPr/>
            <p:nvPr/>
          </p:nvCxnSpPr>
          <p:spPr>
            <a:xfrm>
              <a:off x="5087176" y="1066873"/>
              <a:ext cx="19507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D42EC5-CFC9-4F08-9D80-8285B2B7FED9}"/>
                </a:ext>
              </a:extLst>
            </p:cNvPr>
            <p:cNvCxnSpPr/>
            <p:nvPr/>
          </p:nvCxnSpPr>
          <p:spPr>
            <a:xfrm>
              <a:off x="5087176" y="1026856"/>
              <a:ext cx="19507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C9F93BA-B70B-42E7-AA62-D735A6156FFA}"/>
                </a:ext>
              </a:extLst>
            </p:cNvPr>
            <p:cNvCxnSpPr/>
            <p:nvPr/>
          </p:nvCxnSpPr>
          <p:spPr>
            <a:xfrm>
              <a:off x="5087176" y="1100782"/>
              <a:ext cx="19507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C94CB6A-C270-4921-ACE8-41CA730DE307}"/>
                </a:ext>
              </a:extLst>
            </p:cNvPr>
            <p:cNvCxnSpPr/>
            <p:nvPr/>
          </p:nvCxnSpPr>
          <p:spPr>
            <a:xfrm>
              <a:off x="5087176" y="1243941"/>
              <a:ext cx="19507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Trapezoid 4">
            <a:extLst>
              <a:ext uri="{FF2B5EF4-FFF2-40B4-BE49-F238E27FC236}">
                <a16:creationId xmlns:a16="http://schemas.microsoft.com/office/drawing/2014/main" id="{144A1CAE-4E4F-472E-9036-D77D28F790D1}"/>
              </a:ext>
            </a:extLst>
          </p:cNvPr>
          <p:cNvSpPr/>
          <p:nvPr/>
        </p:nvSpPr>
        <p:spPr>
          <a:xfrm rot="10800000">
            <a:off x="11374498" y="154613"/>
            <a:ext cx="7526215" cy="1289539"/>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6" name="Rectangle 5">
            <a:extLst>
              <a:ext uri="{FF2B5EF4-FFF2-40B4-BE49-F238E27FC236}">
                <a16:creationId xmlns:a16="http://schemas.microsoft.com/office/drawing/2014/main" id="{290ED109-5CEA-498D-A21D-7D14D681007C}"/>
              </a:ext>
            </a:extLst>
          </p:cNvPr>
          <p:cNvSpPr/>
          <p:nvPr/>
        </p:nvSpPr>
        <p:spPr>
          <a:xfrm>
            <a:off x="11997557" y="682153"/>
            <a:ext cx="6186309" cy="769441"/>
          </a:xfrm>
          <a:prstGeom prst="rect">
            <a:avLst/>
          </a:prstGeom>
          <a:noFill/>
          <a:ln>
            <a:noFill/>
          </a:ln>
        </p:spPr>
        <p:txBody>
          <a:bodyPr wrap="none" lIns="91440" tIns="45720" rIns="91440" bIns="45720">
            <a:spAutoFit/>
          </a:bodyPr>
          <a:lstStyle/>
          <a:p>
            <a:pPr algn="ctr"/>
            <a:r>
              <a:rPr lang="en-US" sz="4400" b="1" cap="none" spc="50" dirty="0">
                <a:ln w="0"/>
                <a:solidFill>
                  <a:schemeClr val="tx1">
                    <a:alpha val="20000"/>
                  </a:schemeClr>
                </a:solidFill>
                <a:effectLst>
                  <a:innerShdw blurRad="63500" dist="50800" dir="13500000">
                    <a:srgbClr val="000000">
                      <a:alpha val="50000"/>
                    </a:srgbClr>
                  </a:innerShdw>
                </a:effectLst>
                <a:latin typeface="Lucida Calligraphy" panose="03010101010101010101" pitchFamily="66" charset="0"/>
              </a:rPr>
              <a:t>Genome Sequen</a:t>
            </a:r>
            <a:r>
              <a:rPr lang="en-US" sz="4400" b="1" spc="50" dirty="0">
                <a:ln w="0"/>
                <a:solidFill>
                  <a:schemeClr val="tx1">
                    <a:alpha val="20000"/>
                  </a:schemeClr>
                </a:solidFill>
                <a:effectLst>
                  <a:innerShdw blurRad="63500" dist="50800" dir="13500000">
                    <a:srgbClr val="000000">
                      <a:alpha val="50000"/>
                    </a:srgbClr>
                  </a:innerShdw>
                </a:effectLst>
                <a:latin typeface="Lucida Calligraphy" panose="03010101010101010101" pitchFamily="66" charset="0"/>
              </a:rPr>
              <a:t>cing</a:t>
            </a:r>
            <a:endParaRPr lang="en-US" sz="4400" b="1" cap="none" spc="50" dirty="0">
              <a:ln w="0"/>
              <a:solidFill>
                <a:schemeClr val="tx1">
                  <a:alpha val="20000"/>
                </a:schemeClr>
              </a:solidFill>
              <a:effectLst>
                <a:innerShdw blurRad="63500" dist="50800" dir="13500000">
                  <a:srgbClr val="000000">
                    <a:alpha val="50000"/>
                  </a:srgbClr>
                </a:innerShdw>
              </a:effectLst>
              <a:latin typeface="Lucida Calligraphy" panose="03010101010101010101" pitchFamily="66" charset="0"/>
            </a:endParaRPr>
          </a:p>
        </p:txBody>
      </p:sp>
      <p:sp>
        <p:nvSpPr>
          <p:cNvPr id="7" name="Rectangle 6">
            <a:extLst>
              <a:ext uri="{FF2B5EF4-FFF2-40B4-BE49-F238E27FC236}">
                <a16:creationId xmlns:a16="http://schemas.microsoft.com/office/drawing/2014/main" id="{DE90BB7B-7E80-4DA6-B116-FB55C1B43338}"/>
              </a:ext>
            </a:extLst>
          </p:cNvPr>
          <p:cNvSpPr/>
          <p:nvPr/>
        </p:nvSpPr>
        <p:spPr>
          <a:xfrm>
            <a:off x="7351351" y="127065"/>
            <a:ext cx="15572510" cy="2493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rapezoid 11">
            <a:extLst>
              <a:ext uri="{FF2B5EF4-FFF2-40B4-BE49-F238E27FC236}">
                <a16:creationId xmlns:a16="http://schemas.microsoft.com/office/drawing/2014/main" id="{F0BFEBAA-E425-4931-A5BE-B45570CE1C10}"/>
              </a:ext>
            </a:extLst>
          </p:cNvPr>
          <p:cNvSpPr/>
          <p:nvPr/>
        </p:nvSpPr>
        <p:spPr>
          <a:xfrm rot="10800000">
            <a:off x="8603927" y="-61521"/>
            <a:ext cx="13067354" cy="249386"/>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p>
        </p:txBody>
      </p:sp>
      <p:cxnSp>
        <p:nvCxnSpPr>
          <p:cNvPr id="15" name="Straight Connector 14">
            <a:extLst>
              <a:ext uri="{FF2B5EF4-FFF2-40B4-BE49-F238E27FC236}">
                <a16:creationId xmlns:a16="http://schemas.microsoft.com/office/drawing/2014/main" id="{7D1C5C71-A968-4241-8DC1-DE63E405F9DE}"/>
              </a:ext>
            </a:extLst>
          </p:cNvPr>
          <p:cNvCxnSpPr/>
          <p:nvPr/>
        </p:nvCxnSpPr>
        <p:spPr>
          <a:xfrm>
            <a:off x="5384006" y="223488"/>
            <a:ext cx="1950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C478CEC-89DE-4E30-9495-6D5B85763D9A}"/>
              </a:ext>
            </a:extLst>
          </p:cNvPr>
          <p:cNvSpPr/>
          <p:nvPr/>
        </p:nvSpPr>
        <p:spPr>
          <a:xfrm>
            <a:off x="15885183" y="295227"/>
            <a:ext cx="2995307" cy="369332"/>
          </a:xfrm>
          <a:custGeom>
            <a:avLst/>
            <a:gdLst>
              <a:gd name="connsiteX0" fmla="*/ 0 w 2995307"/>
              <a:gd name="connsiteY0" fmla="*/ 0 h 369332"/>
              <a:gd name="connsiteX1" fmla="*/ 2995307 w 2995307"/>
              <a:gd name="connsiteY1" fmla="*/ 0 h 369332"/>
              <a:gd name="connsiteX2" fmla="*/ 2995307 w 2995307"/>
              <a:gd name="connsiteY2" fmla="*/ 369332 h 369332"/>
              <a:gd name="connsiteX3" fmla="*/ 0 w 2995307"/>
              <a:gd name="connsiteY3" fmla="*/ 369332 h 369332"/>
              <a:gd name="connsiteX4" fmla="*/ 0 w 2995307"/>
              <a:gd name="connsiteY4" fmla="*/ 0 h 369332"/>
              <a:gd name="connsiteX0" fmla="*/ 0 w 2995307"/>
              <a:gd name="connsiteY0" fmla="*/ 0 h 369332"/>
              <a:gd name="connsiteX1" fmla="*/ 2995307 w 2995307"/>
              <a:gd name="connsiteY1" fmla="*/ 0 h 369332"/>
              <a:gd name="connsiteX2" fmla="*/ 2853067 w 2995307"/>
              <a:gd name="connsiteY2" fmla="*/ 369332 h 369332"/>
              <a:gd name="connsiteX3" fmla="*/ 0 w 2995307"/>
              <a:gd name="connsiteY3" fmla="*/ 369332 h 369332"/>
              <a:gd name="connsiteX4" fmla="*/ 0 w 2995307"/>
              <a:gd name="connsiteY4" fmla="*/ 0 h 369332"/>
              <a:gd name="connsiteX0" fmla="*/ 0 w 2995307"/>
              <a:gd name="connsiteY0" fmla="*/ 0 h 369332"/>
              <a:gd name="connsiteX1" fmla="*/ 2995307 w 2995307"/>
              <a:gd name="connsiteY1" fmla="*/ 0 h 369332"/>
              <a:gd name="connsiteX2" fmla="*/ 2883547 w 2995307"/>
              <a:gd name="connsiteY2" fmla="*/ 369332 h 369332"/>
              <a:gd name="connsiteX3" fmla="*/ 0 w 2995307"/>
              <a:gd name="connsiteY3" fmla="*/ 369332 h 369332"/>
              <a:gd name="connsiteX4" fmla="*/ 0 w 2995307"/>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5307" h="369332">
                <a:moveTo>
                  <a:pt x="0" y="0"/>
                </a:moveTo>
                <a:lnTo>
                  <a:pt x="2995307" y="0"/>
                </a:lnTo>
                <a:lnTo>
                  <a:pt x="2883547" y="369332"/>
                </a:lnTo>
                <a:lnTo>
                  <a:pt x="0" y="369332"/>
                </a:lnTo>
                <a:lnTo>
                  <a:pt x="0" y="0"/>
                </a:lnTo>
                <a:close/>
              </a:path>
            </a:pathLst>
          </a:custGeom>
          <a:ln>
            <a:solidFill>
              <a:schemeClr val="tx1">
                <a:lumMod val="95000"/>
                <a:lumOff val="5000"/>
              </a:schemeClr>
            </a:solidFill>
          </a:ln>
        </p:spPr>
        <p:txBody>
          <a:bodyPr wrap="none">
            <a:spAutoFit/>
          </a:bodyPr>
          <a:lstStyle/>
          <a:p>
            <a:r>
              <a:rPr lang="en-US" b="1" dirty="0"/>
              <a:t>A race to unravel the genome</a:t>
            </a:r>
          </a:p>
        </p:txBody>
      </p:sp>
      <p:sp>
        <p:nvSpPr>
          <p:cNvPr id="26" name="Rectangle 25">
            <a:extLst>
              <a:ext uri="{FF2B5EF4-FFF2-40B4-BE49-F238E27FC236}">
                <a16:creationId xmlns:a16="http://schemas.microsoft.com/office/drawing/2014/main" id="{F4418D55-4AE5-4682-B4DD-FA86C6F59297}"/>
              </a:ext>
            </a:extLst>
          </p:cNvPr>
          <p:cNvSpPr/>
          <p:nvPr/>
        </p:nvSpPr>
        <p:spPr>
          <a:xfrm>
            <a:off x="7960009" y="1474864"/>
            <a:ext cx="22230431" cy="646331"/>
          </a:xfrm>
          <a:prstGeom prst="rect">
            <a:avLst/>
          </a:prstGeom>
        </p:spPr>
        <p:txBody>
          <a:bodyPr wrap="square">
            <a:spAutoFit/>
          </a:bodyPr>
          <a:lstStyle/>
          <a:p>
            <a:r>
              <a:rPr lang="en-US" u="sng" dirty="0">
                <a:solidFill>
                  <a:schemeClr val="tx1">
                    <a:lumMod val="50000"/>
                    <a:lumOff val="50000"/>
                  </a:schemeClr>
                </a:solidFill>
              </a:rPr>
              <a:t>The process of determining the </a:t>
            </a:r>
            <a:r>
              <a:rPr lang="en-US" u="sng" dirty="0">
                <a:solidFill>
                  <a:schemeClr val="tx1">
                    <a:lumMod val="50000"/>
                    <a:lumOff val="50000"/>
                  </a:schemeClr>
                </a:solidFill>
                <a:hlinkClick r:id="rId9" tooltip="Nucleic acid sequence">
                  <a:extLst>
                    <a:ext uri="{A12FA001-AC4F-418D-AE19-62706E023703}">
                      <ahyp:hlinkClr xmlns:ahyp="http://schemas.microsoft.com/office/drawing/2018/hyperlinkcolor" val="tx"/>
                    </a:ext>
                  </a:extLst>
                </a:hlinkClick>
              </a:rPr>
              <a:t>nucleic acid sequence</a:t>
            </a:r>
            <a:r>
              <a:rPr lang="en-US" u="sng" dirty="0">
                <a:solidFill>
                  <a:schemeClr val="tx1">
                    <a:lumMod val="50000"/>
                    <a:lumOff val="50000"/>
                  </a:schemeClr>
                </a:solidFill>
              </a:rPr>
              <a:t> – the order of </a:t>
            </a:r>
            <a:r>
              <a:rPr lang="en-US" u="sng" dirty="0">
                <a:solidFill>
                  <a:schemeClr val="tx1">
                    <a:lumMod val="50000"/>
                    <a:lumOff val="50000"/>
                  </a:schemeClr>
                </a:solidFill>
                <a:hlinkClick r:id="rId10" tooltip="Nucleotides">
                  <a:extLst>
                    <a:ext uri="{A12FA001-AC4F-418D-AE19-62706E023703}">
                      <ahyp:hlinkClr xmlns:ahyp="http://schemas.microsoft.com/office/drawing/2018/hyperlinkcolor" val="tx"/>
                    </a:ext>
                  </a:extLst>
                </a:hlinkClick>
              </a:rPr>
              <a:t>nucleotides</a:t>
            </a:r>
            <a:r>
              <a:rPr lang="en-US" u="sng" dirty="0">
                <a:solidFill>
                  <a:schemeClr val="tx1">
                    <a:lumMod val="50000"/>
                    <a:lumOff val="50000"/>
                  </a:schemeClr>
                </a:solidFill>
              </a:rPr>
              <a:t> in </a:t>
            </a:r>
            <a:r>
              <a:rPr lang="en-US" u="sng" dirty="0">
                <a:solidFill>
                  <a:schemeClr val="tx1">
                    <a:lumMod val="50000"/>
                    <a:lumOff val="50000"/>
                  </a:schemeClr>
                </a:solidFill>
                <a:hlinkClick r:id="rId11" tooltip="DNA">
                  <a:extLst>
                    <a:ext uri="{A12FA001-AC4F-418D-AE19-62706E023703}">
                      <ahyp:hlinkClr xmlns:ahyp="http://schemas.microsoft.com/office/drawing/2018/hyperlinkcolor" val="tx"/>
                    </a:ext>
                  </a:extLst>
                </a:hlinkClick>
              </a:rPr>
              <a:t>DNA</a:t>
            </a:r>
            <a:r>
              <a:rPr lang="en-US" u="sng" dirty="0">
                <a:solidFill>
                  <a:schemeClr val="tx1">
                    <a:lumMod val="50000"/>
                    <a:lumOff val="50000"/>
                  </a:schemeClr>
                </a:solidFill>
              </a:rPr>
              <a:t>. It includes any method or technology that is used to determine the order of the four bases: </a:t>
            </a:r>
            <a:r>
              <a:rPr lang="en-US" u="sng" dirty="0">
                <a:solidFill>
                  <a:schemeClr val="tx1">
                    <a:lumMod val="50000"/>
                    <a:lumOff val="50000"/>
                  </a:schemeClr>
                </a:solidFill>
                <a:hlinkClick r:id="rId12" tooltip="Adenine">
                  <a:extLst>
                    <a:ext uri="{A12FA001-AC4F-418D-AE19-62706E023703}">
                      <ahyp:hlinkClr xmlns:ahyp="http://schemas.microsoft.com/office/drawing/2018/hyperlinkcolor" val="tx"/>
                    </a:ext>
                  </a:extLst>
                </a:hlinkClick>
              </a:rPr>
              <a:t>adenine</a:t>
            </a:r>
            <a:r>
              <a:rPr lang="en-US" u="sng" dirty="0">
                <a:solidFill>
                  <a:schemeClr val="tx1">
                    <a:lumMod val="50000"/>
                    <a:lumOff val="50000"/>
                  </a:schemeClr>
                </a:solidFill>
              </a:rPr>
              <a:t>, </a:t>
            </a:r>
            <a:r>
              <a:rPr lang="en-US" u="sng" dirty="0">
                <a:solidFill>
                  <a:schemeClr val="tx1">
                    <a:lumMod val="50000"/>
                    <a:lumOff val="50000"/>
                  </a:schemeClr>
                </a:solidFill>
                <a:hlinkClick r:id="rId13" tooltip="Guanine">
                  <a:extLst>
                    <a:ext uri="{A12FA001-AC4F-418D-AE19-62706E023703}">
                      <ahyp:hlinkClr xmlns:ahyp="http://schemas.microsoft.com/office/drawing/2018/hyperlinkcolor" val="tx"/>
                    </a:ext>
                  </a:extLst>
                </a:hlinkClick>
              </a:rPr>
              <a:t>guanine</a:t>
            </a:r>
            <a:r>
              <a:rPr lang="en-US" u="sng" dirty="0">
                <a:solidFill>
                  <a:schemeClr val="tx1">
                    <a:lumMod val="50000"/>
                    <a:lumOff val="50000"/>
                  </a:schemeClr>
                </a:solidFill>
              </a:rPr>
              <a:t>, </a:t>
            </a:r>
            <a:r>
              <a:rPr lang="en-US" u="sng" dirty="0">
                <a:solidFill>
                  <a:schemeClr val="tx1">
                    <a:lumMod val="50000"/>
                    <a:lumOff val="50000"/>
                  </a:schemeClr>
                </a:solidFill>
                <a:hlinkClick r:id="rId14" tooltip="Cytosine">
                  <a:extLst>
                    <a:ext uri="{A12FA001-AC4F-418D-AE19-62706E023703}">
                      <ahyp:hlinkClr xmlns:ahyp="http://schemas.microsoft.com/office/drawing/2018/hyperlinkcolor" val="tx"/>
                    </a:ext>
                  </a:extLst>
                </a:hlinkClick>
              </a:rPr>
              <a:t>cytosine</a:t>
            </a:r>
            <a:r>
              <a:rPr lang="en-US" u="sng" dirty="0">
                <a:solidFill>
                  <a:schemeClr val="tx1">
                    <a:lumMod val="50000"/>
                    <a:lumOff val="50000"/>
                  </a:schemeClr>
                </a:solidFill>
              </a:rPr>
              <a:t>, and </a:t>
            </a:r>
            <a:r>
              <a:rPr lang="en-US" u="sng" dirty="0">
                <a:solidFill>
                  <a:schemeClr val="tx1">
                    <a:lumMod val="50000"/>
                    <a:lumOff val="50000"/>
                  </a:schemeClr>
                </a:solidFill>
                <a:hlinkClick r:id="rId15" tooltip="Thymine">
                  <a:extLst>
                    <a:ext uri="{A12FA001-AC4F-418D-AE19-62706E023703}">
                      <ahyp:hlinkClr xmlns:ahyp="http://schemas.microsoft.com/office/drawing/2018/hyperlinkcolor" val="tx"/>
                    </a:ext>
                  </a:extLst>
                </a:hlinkClick>
              </a:rPr>
              <a:t>thymine</a:t>
            </a:r>
            <a:r>
              <a:rPr lang="en-US" u="sng" dirty="0">
                <a:solidFill>
                  <a:schemeClr val="tx1">
                    <a:lumMod val="50000"/>
                    <a:lumOff val="50000"/>
                  </a:schemeClr>
                </a:solidFill>
              </a:rPr>
              <a:t>.</a:t>
            </a:r>
            <a:r>
              <a:rPr lang="en-US" dirty="0">
                <a:solidFill>
                  <a:schemeClr val="tx1">
                    <a:lumMod val="50000"/>
                    <a:lumOff val="50000"/>
                  </a:schemeClr>
                </a:solidFill>
              </a:rPr>
              <a:t>  </a:t>
            </a:r>
            <a:r>
              <a:rPr lang="en-US" u="sng" dirty="0">
                <a:solidFill>
                  <a:schemeClr val="tx1">
                    <a:lumMod val="50000"/>
                    <a:lumOff val="50000"/>
                  </a:schemeClr>
                </a:solidFill>
              </a:rPr>
              <a:t>The advent of rapid DNA sequencing methods has greatly accelerated biological and medical research and discovery</a:t>
            </a:r>
            <a:endParaRPr lang="en-IN" u="sng" dirty="0">
              <a:solidFill>
                <a:schemeClr val="tx1">
                  <a:lumMod val="50000"/>
                  <a:lumOff val="50000"/>
                </a:schemeClr>
              </a:solidFill>
            </a:endParaRPr>
          </a:p>
        </p:txBody>
      </p:sp>
      <p:sp>
        <p:nvSpPr>
          <p:cNvPr id="28" name="Rectangle 27">
            <a:extLst>
              <a:ext uri="{FF2B5EF4-FFF2-40B4-BE49-F238E27FC236}">
                <a16:creationId xmlns:a16="http://schemas.microsoft.com/office/drawing/2014/main" id="{684B5058-EC45-4360-AF84-6A6BAC16DC4E}"/>
              </a:ext>
            </a:extLst>
          </p:cNvPr>
          <p:cNvSpPr/>
          <p:nvPr/>
        </p:nvSpPr>
        <p:spPr>
          <a:xfrm>
            <a:off x="27458152" y="225847"/>
            <a:ext cx="2767013" cy="938719"/>
          </a:xfrm>
          <a:prstGeom prst="rect">
            <a:avLst/>
          </a:prstGeom>
          <a:ln w="3175">
            <a:solidFill>
              <a:schemeClr val="tx1">
                <a:lumMod val="95000"/>
                <a:lumOff val="5000"/>
              </a:schemeClr>
            </a:solidFill>
          </a:ln>
        </p:spPr>
        <p:txBody>
          <a:bodyPr wrap="square">
            <a:spAutoFit/>
          </a:bodyPr>
          <a:lstStyle/>
          <a:p>
            <a:r>
              <a:rPr lang="en-US" sz="1100" dirty="0"/>
              <a:t>DNA determined the sequence of amino acids in proteins which in turn helped determine the function of a protein and basically everything is governed by there function and localization </a:t>
            </a:r>
            <a:endParaRPr lang="en-IN" sz="1100" dirty="0"/>
          </a:p>
        </p:txBody>
      </p:sp>
      <p:sp>
        <p:nvSpPr>
          <p:cNvPr id="29" name="TextBox 28">
            <a:extLst>
              <a:ext uri="{FF2B5EF4-FFF2-40B4-BE49-F238E27FC236}">
                <a16:creationId xmlns:a16="http://schemas.microsoft.com/office/drawing/2014/main" id="{BB9D8645-E7F0-4EB6-BC1B-425F1ED1DCDB}"/>
              </a:ext>
            </a:extLst>
          </p:cNvPr>
          <p:cNvSpPr txBox="1"/>
          <p:nvPr/>
        </p:nvSpPr>
        <p:spPr>
          <a:xfrm>
            <a:off x="26697971" y="97867"/>
            <a:ext cx="810228" cy="307777"/>
          </a:xfrm>
          <a:prstGeom prst="rect">
            <a:avLst/>
          </a:prstGeom>
          <a:solidFill>
            <a:schemeClr val="tx1"/>
          </a:solidFill>
        </p:spPr>
        <p:txBody>
          <a:bodyPr wrap="square" rtlCol="0">
            <a:spAutoFit/>
          </a:bodyPr>
          <a:lstStyle/>
          <a:p>
            <a:r>
              <a:rPr lang="en-US" sz="1400" dirty="0">
                <a:ln w="12700">
                  <a:solidFill>
                    <a:schemeClr val="bg1"/>
                  </a:solidFill>
                </a:ln>
                <a:solidFill>
                  <a:schemeClr val="bg1"/>
                </a:solidFill>
              </a:rPr>
              <a:t>WHY ?</a:t>
            </a:r>
            <a:endParaRPr lang="en-IN" sz="1400" dirty="0">
              <a:ln w="12700">
                <a:solidFill>
                  <a:schemeClr val="bg1"/>
                </a:solidFill>
              </a:ln>
              <a:solidFill>
                <a:schemeClr val="bg1"/>
              </a:solidFill>
            </a:endParaRPr>
          </a:p>
        </p:txBody>
      </p:sp>
      <p:sp>
        <p:nvSpPr>
          <p:cNvPr id="33" name="Rectangle 32">
            <a:extLst>
              <a:ext uri="{FF2B5EF4-FFF2-40B4-BE49-F238E27FC236}">
                <a16:creationId xmlns:a16="http://schemas.microsoft.com/office/drawing/2014/main" id="{8D27FBCE-7F25-44A7-8395-1EF667EAD4B1}"/>
              </a:ext>
            </a:extLst>
          </p:cNvPr>
          <p:cNvSpPr/>
          <p:nvPr/>
        </p:nvSpPr>
        <p:spPr>
          <a:xfrm>
            <a:off x="7960007" y="3482888"/>
            <a:ext cx="15135225" cy="923330"/>
          </a:xfrm>
          <a:prstGeom prst="rect">
            <a:avLst/>
          </a:prstGeom>
        </p:spPr>
        <p:txBody>
          <a:bodyPr>
            <a:spAutoFit/>
          </a:bodyPr>
          <a:lstStyle/>
          <a:p>
            <a:r>
              <a:rPr lang="en-US" dirty="0"/>
              <a:t>Allan Maxam and Walter Gilbert published a DNA sequencing method in 1977( </a:t>
            </a:r>
            <a:r>
              <a:rPr lang="en-US" dirty="0">
                <a:solidFill>
                  <a:schemeClr val="bg1">
                    <a:lumMod val="65000"/>
                  </a:schemeClr>
                </a:solidFill>
              </a:rPr>
              <a:t>Two months after the chain termination method </a:t>
            </a:r>
            <a:r>
              <a:rPr lang="en-US" dirty="0"/>
              <a:t>) based on nucleobase-specific partial chemical modification of DNA and subsequent cleavage of the DNA backbone at sites adjacent to the modified nucleotides.</a:t>
            </a:r>
            <a:r>
              <a:rPr lang="en-US" baseline="30000" dirty="0"/>
              <a:t> </a:t>
            </a:r>
            <a:r>
              <a:rPr lang="en-US" dirty="0"/>
              <a:t>Also known as chemical sequencing, this method allowed purified samples of double-stranded DNA to be used without further cloning.</a:t>
            </a:r>
            <a:endParaRPr lang="en-IN" dirty="0"/>
          </a:p>
        </p:txBody>
      </p:sp>
      <p:sp>
        <p:nvSpPr>
          <p:cNvPr id="34" name="Rectangle 33">
            <a:extLst>
              <a:ext uri="{FF2B5EF4-FFF2-40B4-BE49-F238E27FC236}">
                <a16:creationId xmlns:a16="http://schemas.microsoft.com/office/drawing/2014/main" id="{C3165516-5B63-4E86-92E2-1B2CC8534168}"/>
              </a:ext>
            </a:extLst>
          </p:cNvPr>
          <p:cNvSpPr/>
          <p:nvPr/>
        </p:nvSpPr>
        <p:spPr>
          <a:xfrm>
            <a:off x="7960007" y="3190984"/>
            <a:ext cx="2763000" cy="369332"/>
          </a:xfrm>
          <a:prstGeom prst="rect">
            <a:avLst/>
          </a:prstGeom>
        </p:spPr>
        <p:txBody>
          <a:bodyPr wrap="none">
            <a:spAutoFit/>
          </a:bodyPr>
          <a:lstStyle/>
          <a:p>
            <a:r>
              <a:rPr lang="en-IN" b="1" dirty="0"/>
              <a:t>Maxam-Gilbert sequencing</a:t>
            </a:r>
          </a:p>
        </p:txBody>
      </p:sp>
      <p:sp>
        <p:nvSpPr>
          <p:cNvPr id="36" name="Rectangle 35">
            <a:extLst>
              <a:ext uri="{FF2B5EF4-FFF2-40B4-BE49-F238E27FC236}">
                <a16:creationId xmlns:a16="http://schemas.microsoft.com/office/drawing/2014/main" id="{7F39DEE4-6674-47CD-BE0E-F8D7B4D1AA83}"/>
              </a:ext>
            </a:extLst>
          </p:cNvPr>
          <p:cNvSpPr/>
          <p:nvPr/>
        </p:nvSpPr>
        <p:spPr>
          <a:xfrm>
            <a:off x="6948832" y="2628334"/>
            <a:ext cx="4785349"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First generation sequencing</a:t>
            </a:r>
          </a:p>
        </p:txBody>
      </p:sp>
      <p:sp>
        <p:nvSpPr>
          <p:cNvPr id="37" name="Rectangle 36">
            <a:extLst>
              <a:ext uri="{FF2B5EF4-FFF2-40B4-BE49-F238E27FC236}">
                <a16:creationId xmlns:a16="http://schemas.microsoft.com/office/drawing/2014/main" id="{5304A804-D894-4B11-9D0C-8AB4E61AA80B}"/>
              </a:ext>
            </a:extLst>
          </p:cNvPr>
          <p:cNvSpPr/>
          <p:nvPr/>
        </p:nvSpPr>
        <p:spPr>
          <a:xfrm>
            <a:off x="6564270" y="4534713"/>
            <a:ext cx="4305625" cy="369332"/>
          </a:xfrm>
          <a:prstGeom prst="rect">
            <a:avLst/>
          </a:prstGeom>
          <a:solidFill>
            <a:schemeClr val="tx1"/>
          </a:solidFill>
        </p:spPr>
        <p:txBody>
          <a:bodyPr wrap="square">
            <a:spAutoFit/>
          </a:bodyPr>
          <a:lstStyle/>
          <a:p>
            <a:pPr algn="ctr"/>
            <a:r>
              <a:rPr lang="en-IN" b="1" dirty="0">
                <a:solidFill>
                  <a:schemeClr val="bg1"/>
                </a:solidFill>
              </a:rPr>
              <a:t>                            Chain-termination methods</a:t>
            </a:r>
          </a:p>
        </p:txBody>
      </p:sp>
      <p:sp>
        <p:nvSpPr>
          <p:cNvPr id="38" name="Rectangle 37">
            <a:extLst>
              <a:ext uri="{FF2B5EF4-FFF2-40B4-BE49-F238E27FC236}">
                <a16:creationId xmlns:a16="http://schemas.microsoft.com/office/drawing/2014/main" id="{95E46A9E-5EC2-4739-9C0D-DF08523B8CC0}"/>
              </a:ext>
            </a:extLst>
          </p:cNvPr>
          <p:cNvSpPr/>
          <p:nvPr/>
        </p:nvSpPr>
        <p:spPr>
          <a:xfrm>
            <a:off x="7960004" y="4855851"/>
            <a:ext cx="15135225" cy="646331"/>
          </a:xfrm>
          <a:prstGeom prst="rect">
            <a:avLst/>
          </a:prstGeom>
        </p:spPr>
        <p:txBody>
          <a:bodyPr>
            <a:spAutoFit/>
          </a:bodyPr>
          <a:lstStyle/>
          <a:p>
            <a:r>
              <a:rPr lang="en-US" dirty="0"/>
              <a:t>The chain-termination method developed by Frederick Sanger and coworkers in 1977 soon became the method of choice, owing to its relative ease and reliability. When invented, the chain-terminator method used fewer toxic chemicals and lower amounts of radioactivity than the Maxam and Gilbert method.</a:t>
            </a:r>
            <a:endParaRPr lang="en-IN" dirty="0"/>
          </a:p>
        </p:txBody>
      </p:sp>
      <p:cxnSp>
        <p:nvCxnSpPr>
          <p:cNvPr id="41" name="Straight Connector 40">
            <a:extLst>
              <a:ext uri="{FF2B5EF4-FFF2-40B4-BE49-F238E27FC236}">
                <a16:creationId xmlns:a16="http://schemas.microsoft.com/office/drawing/2014/main" id="{6192FE23-F21E-448F-9763-B808B727CCBE}"/>
              </a:ext>
            </a:extLst>
          </p:cNvPr>
          <p:cNvCxnSpPr/>
          <p:nvPr/>
        </p:nvCxnSpPr>
        <p:spPr>
          <a:xfrm>
            <a:off x="13052766" y="5151042"/>
            <a:ext cx="893334"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4A01B93-0A16-4B3B-BFE4-ACEEDF09D808}"/>
              </a:ext>
            </a:extLst>
          </p:cNvPr>
          <p:cNvSpPr/>
          <p:nvPr/>
        </p:nvSpPr>
        <p:spPr>
          <a:xfrm>
            <a:off x="7960003" y="5414196"/>
            <a:ext cx="13920990" cy="369332"/>
          </a:xfrm>
          <a:prstGeom prst="rect">
            <a:avLst/>
          </a:prstGeom>
        </p:spPr>
        <p:txBody>
          <a:bodyPr wrap="none">
            <a:spAutoFit/>
          </a:bodyPr>
          <a:lstStyle/>
          <a:p>
            <a:r>
              <a:rPr lang="en-US" dirty="0"/>
              <a:t>The Sanger method, in mass production form, is the technology which produced the first human genome in 2001, ushering in the age of genomics.</a:t>
            </a:r>
            <a:endParaRPr lang="en-IN" dirty="0"/>
          </a:p>
        </p:txBody>
      </p:sp>
      <p:sp>
        <p:nvSpPr>
          <p:cNvPr id="44" name="Rectangle 43">
            <a:extLst>
              <a:ext uri="{FF2B5EF4-FFF2-40B4-BE49-F238E27FC236}">
                <a16:creationId xmlns:a16="http://schemas.microsoft.com/office/drawing/2014/main" id="{9FFAB172-8F16-4C22-8240-9671270B5C6F}"/>
              </a:ext>
            </a:extLst>
          </p:cNvPr>
          <p:cNvSpPr/>
          <p:nvPr/>
        </p:nvSpPr>
        <p:spPr>
          <a:xfrm>
            <a:off x="11551908" y="455239"/>
            <a:ext cx="1719894" cy="369332"/>
          </a:xfrm>
          <a:prstGeom prst="rect">
            <a:avLst/>
          </a:prstGeom>
        </p:spPr>
        <p:txBody>
          <a:bodyPr wrap="none">
            <a:spAutoFit/>
          </a:bodyPr>
          <a:lstStyle/>
          <a:p>
            <a:r>
              <a:rPr lang="en-US" b="1" dirty="0"/>
              <a:t>Next generation</a:t>
            </a:r>
          </a:p>
        </p:txBody>
      </p:sp>
      <p:sp>
        <p:nvSpPr>
          <p:cNvPr id="47" name="Rectangle 46">
            <a:extLst>
              <a:ext uri="{FF2B5EF4-FFF2-40B4-BE49-F238E27FC236}">
                <a16:creationId xmlns:a16="http://schemas.microsoft.com/office/drawing/2014/main" id="{D0A2E057-8100-49F1-B160-76EA0491D5C2}"/>
              </a:ext>
            </a:extLst>
          </p:cNvPr>
          <p:cNvSpPr/>
          <p:nvPr/>
        </p:nvSpPr>
        <p:spPr>
          <a:xfrm>
            <a:off x="277987" y="12807287"/>
            <a:ext cx="6563369" cy="1477328"/>
          </a:xfrm>
          <a:prstGeom prst="rect">
            <a:avLst/>
          </a:prstGeom>
        </p:spPr>
        <p:txBody>
          <a:bodyPr wrap="square">
            <a:spAutoFit/>
          </a:bodyPr>
          <a:lstStyle/>
          <a:p>
            <a:r>
              <a:rPr lang="en-US" dirty="0"/>
              <a:t>The chain termination method of DNA sequencing ("Sanger sequencing") can only be used for short DNA strands of 100 to 1000 base pairs. Due to this size limit, longer sequences are subdivided into smaller fragments that can be sequenced separately, and these sequences are assembled to give the overall sequence</a:t>
            </a:r>
            <a:endParaRPr lang="en-IN" dirty="0"/>
          </a:p>
        </p:txBody>
      </p:sp>
      <p:pic>
        <p:nvPicPr>
          <p:cNvPr id="52" name="Picture 51">
            <a:extLst>
              <a:ext uri="{FF2B5EF4-FFF2-40B4-BE49-F238E27FC236}">
                <a16:creationId xmlns:a16="http://schemas.microsoft.com/office/drawing/2014/main" id="{057F8AE8-1021-4097-80F2-3D8AF10EABCA}"/>
              </a:ext>
            </a:extLst>
          </p:cNvPr>
          <p:cNvPicPr>
            <a:picLocks noChangeAspect="1"/>
          </p:cNvPicPr>
          <p:nvPr/>
        </p:nvPicPr>
        <p:blipFill rotWithShape="1">
          <a:blip r:embed="rId16">
            <a:clrChange>
              <a:clrFrom>
                <a:srgbClr val="32CCCC"/>
              </a:clrFrom>
              <a:clrTo>
                <a:srgbClr val="32CCCC">
                  <a:alpha val="0"/>
                </a:srgbClr>
              </a:clrTo>
            </a:clrChange>
            <a:extLst>
              <a:ext uri="{28A0092B-C50C-407E-A947-70E740481C1C}">
                <a14:useLocalDpi xmlns:a14="http://schemas.microsoft.com/office/drawing/2010/main" val="0"/>
              </a:ext>
            </a:extLst>
          </a:blip>
          <a:srcRect l="1092" t="5567" r="3948" b="6058"/>
          <a:stretch/>
        </p:blipFill>
        <p:spPr>
          <a:xfrm>
            <a:off x="277987" y="8320398"/>
            <a:ext cx="6210300" cy="4334724"/>
          </a:xfrm>
          <a:prstGeom prst="rect">
            <a:avLst/>
          </a:prstGeom>
        </p:spPr>
      </p:pic>
      <p:sp>
        <p:nvSpPr>
          <p:cNvPr id="53" name="Rectangle 52">
            <a:extLst>
              <a:ext uri="{FF2B5EF4-FFF2-40B4-BE49-F238E27FC236}">
                <a16:creationId xmlns:a16="http://schemas.microsoft.com/office/drawing/2014/main" id="{055218B8-FA65-4BE8-BBCB-30EDF3F8B2DF}"/>
              </a:ext>
            </a:extLst>
          </p:cNvPr>
          <p:cNvSpPr/>
          <p:nvPr/>
        </p:nvSpPr>
        <p:spPr>
          <a:xfrm>
            <a:off x="3610171" y="8206446"/>
            <a:ext cx="2640158" cy="1342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0C18DDD7-CB34-4F5E-8B70-E6BBAD846D8C}"/>
              </a:ext>
            </a:extLst>
          </p:cNvPr>
          <p:cNvSpPr/>
          <p:nvPr/>
        </p:nvSpPr>
        <p:spPr>
          <a:xfrm>
            <a:off x="271511" y="7393986"/>
            <a:ext cx="6677321" cy="1477328"/>
          </a:xfrm>
          <a:prstGeom prst="rect">
            <a:avLst/>
          </a:prstGeom>
        </p:spPr>
        <p:txBody>
          <a:bodyPr wrap="square">
            <a:spAutoFit/>
          </a:bodyPr>
          <a:lstStyle/>
          <a:p>
            <a:r>
              <a:rPr lang="en-US" dirty="0"/>
              <a:t>Sanger’s method of gene sequencing is also known as </a:t>
            </a:r>
            <a:r>
              <a:rPr lang="en-US" b="1" dirty="0"/>
              <a:t>dideoxy chain termination method</a:t>
            </a:r>
            <a:r>
              <a:rPr lang="en-US" dirty="0"/>
              <a:t>. It generates nested set of labelled fragments from a template strand of DNA to be sequenced by replicating that template strand and interrupting the replication process at one of the four base</a:t>
            </a:r>
            <a:endParaRPr lang="en-IN" dirty="0"/>
          </a:p>
        </p:txBody>
      </p:sp>
      <p:sp>
        <p:nvSpPr>
          <p:cNvPr id="54" name="Rectangle 53">
            <a:extLst>
              <a:ext uri="{FF2B5EF4-FFF2-40B4-BE49-F238E27FC236}">
                <a16:creationId xmlns:a16="http://schemas.microsoft.com/office/drawing/2014/main" id="{B0070618-313F-4E8C-833F-CE97EB32F844}"/>
              </a:ext>
            </a:extLst>
          </p:cNvPr>
          <p:cNvSpPr/>
          <p:nvPr/>
        </p:nvSpPr>
        <p:spPr>
          <a:xfrm>
            <a:off x="3154790" y="9648320"/>
            <a:ext cx="1904890" cy="8394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strands separated by electrophoresis</a:t>
            </a:r>
            <a:endParaRPr lang="en-IN" dirty="0">
              <a:solidFill>
                <a:schemeClr val="tx1"/>
              </a:solidFill>
            </a:endParaRPr>
          </a:p>
        </p:txBody>
      </p:sp>
      <p:sp>
        <p:nvSpPr>
          <p:cNvPr id="55" name="Rectangle 54">
            <a:extLst>
              <a:ext uri="{FF2B5EF4-FFF2-40B4-BE49-F238E27FC236}">
                <a16:creationId xmlns:a16="http://schemas.microsoft.com/office/drawing/2014/main" id="{F3D96589-8C3F-44A5-BD44-F9652BED9D6A}"/>
              </a:ext>
            </a:extLst>
          </p:cNvPr>
          <p:cNvSpPr/>
          <p:nvPr/>
        </p:nvSpPr>
        <p:spPr>
          <a:xfrm>
            <a:off x="4107235" y="10543836"/>
            <a:ext cx="2941747" cy="21112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Sequence can be read from bands on autoradiograph and original template sequence deduced. Longest fragment ends with a </a:t>
            </a:r>
            <a:r>
              <a:rPr lang="en-US" dirty="0" err="1">
                <a:solidFill>
                  <a:schemeClr val="tx1"/>
                </a:solidFill>
              </a:rPr>
              <a:t>ddG</a:t>
            </a:r>
            <a:r>
              <a:rPr lang="en-US" dirty="0">
                <a:solidFill>
                  <a:schemeClr val="tx1"/>
                </a:solidFill>
              </a:rPr>
              <a:t>, so G Must be the last base in the sequence</a:t>
            </a:r>
            <a:endParaRPr lang="en-IN" dirty="0">
              <a:solidFill>
                <a:schemeClr val="tx1"/>
              </a:solidFill>
            </a:endParaRPr>
          </a:p>
        </p:txBody>
      </p:sp>
      <p:sp>
        <p:nvSpPr>
          <p:cNvPr id="59" name="Rectangle 58">
            <a:extLst>
              <a:ext uri="{FF2B5EF4-FFF2-40B4-BE49-F238E27FC236}">
                <a16:creationId xmlns:a16="http://schemas.microsoft.com/office/drawing/2014/main" id="{C7779317-E6A2-472B-AE0C-B7DDA4B1E485}"/>
              </a:ext>
            </a:extLst>
          </p:cNvPr>
          <p:cNvSpPr/>
          <p:nvPr/>
        </p:nvSpPr>
        <p:spPr>
          <a:xfrm>
            <a:off x="277987" y="14284615"/>
            <a:ext cx="6563369" cy="1077218"/>
          </a:xfrm>
          <a:prstGeom prst="rect">
            <a:avLst/>
          </a:prstGeom>
        </p:spPr>
        <p:txBody>
          <a:bodyPr wrap="square">
            <a:spAutoFit/>
          </a:bodyPr>
          <a:lstStyle/>
          <a:p>
            <a:r>
              <a:rPr lang="en-US" sz="1600" dirty="0"/>
              <a:t>There are two principal methods for this fragmentation and sequencing process. </a:t>
            </a:r>
            <a:r>
              <a:rPr lang="en-US" sz="1600" b="1" dirty="0"/>
              <a:t>Primer walking</a:t>
            </a:r>
            <a:r>
              <a:rPr lang="en-US" sz="1600" dirty="0"/>
              <a:t> (or "chromosome walking") progresses through the entire strand piece by piece, whereas </a:t>
            </a:r>
            <a:r>
              <a:rPr lang="en-US" sz="1600" b="1" dirty="0"/>
              <a:t>Shotgun sequencing</a:t>
            </a:r>
            <a:r>
              <a:rPr lang="en-US" sz="1600" dirty="0"/>
              <a:t> is a faster but more complex process that uses random fragments</a:t>
            </a:r>
            <a:endParaRPr lang="en-IN" sz="1600" dirty="0"/>
          </a:p>
        </p:txBody>
      </p:sp>
      <p:sp>
        <p:nvSpPr>
          <p:cNvPr id="60" name="Rectangle 59">
            <a:extLst>
              <a:ext uri="{FF2B5EF4-FFF2-40B4-BE49-F238E27FC236}">
                <a16:creationId xmlns:a16="http://schemas.microsoft.com/office/drawing/2014/main" id="{75506942-EAD3-46FB-98D6-129EB5568A66}"/>
              </a:ext>
            </a:extLst>
          </p:cNvPr>
          <p:cNvSpPr/>
          <p:nvPr/>
        </p:nvSpPr>
        <p:spPr>
          <a:xfrm>
            <a:off x="3406997" y="15361833"/>
            <a:ext cx="3081290" cy="2677656"/>
          </a:xfrm>
          <a:prstGeom prst="rect">
            <a:avLst/>
          </a:prstGeom>
          <a:ln>
            <a:solidFill>
              <a:schemeClr val="tx1"/>
            </a:solidFill>
          </a:ln>
        </p:spPr>
        <p:txBody>
          <a:bodyPr wrap="square">
            <a:spAutoFit/>
          </a:bodyPr>
          <a:lstStyle/>
          <a:p>
            <a:r>
              <a:rPr lang="en-US" sz="1200" dirty="0"/>
              <a:t>DNA is broken up randomly into numerous small segments, which are sequenced using the chain termination method to obtain </a:t>
            </a:r>
            <a:r>
              <a:rPr lang="en-US" sz="1200" i="1" dirty="0"/>
              <a:t>reads</a:t>
            </a:r>
            <a:r>
              <a:rPr lang="en-US" sz="1200" dirty="0"/>
              <a:t>. Multiple overlapping reads for the target DNA are obtained by performing several rounds of this fragmentation and sequencing. Computer programs then use the overlapping ends of different reads to assemble them into a continuous sequence</a:t>
            </a:r>
          </a:p>
          <a:p>
            <a:endParaRPr lang="en-US" sz="1200" dirty="0"/>
          </a:p>
          <a:p>
            <a:endParaRPr lang="en-US" sz="1200" dirty="0"/>
          </a:p>
          <a:p>
            <a:endParaRPr lang="en-US" sz="1200" dirty="0"/>
          </a:p>
          <a:p>
            <a:endParaRPr lang="en-US" sz="1200" dirty="0"/>
          </a:p>
          <a:p>
            <a:endParaRPr lang="en-US" sz="1200" dirty="0"/>
          </a:p>
        </p:txBody>
      </p:sp>
      <p:cxnSp>
        <p:nvCxnSpPr>
          <p:cNvPr id="62" name="Straight Connector 61">
            <a:extLst>
              <a:ext uri="{FF2B5EF4-FFF2-40B4-BE49-F238E27FC236}">
                <a16:creationId xmlns:a16="http://schemas.microsoft.com/office/drawing/2014/main" id="{52F0A550-EF76-4439-A5E6-123FF4CD2213}"/>
              </a:ext>
            </a:extLst>
          </p:cNvPr>
          <p:cNvCxnSpPr/>
          <p:nvPr/>
        </p:nvCxnSpPr>
        <p:spPr>
          <a:xfrm>
            <a:off x="3504404" y="15036794"/>
            <a:ext cx="157559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27EDF6A-9754-48CE-BA74-B259C872500F}"/>
              </a:ext>
            </a:extLst>
          </p:cNvPr>
          <p:cNvCxnSpPr>
            <a:cxnSpLocks/>
          </p:cNvCxnSpPr>
          <p:nvPr/>
        </p:nvCxnSpPr>
        <p:spPr>
          <a:xfrm>
            <a:off x="5080000" y="15036794"/>
            <a:ext cx="0" cy="325039"/>
          </a:xfrm>
          <a:prstGeom prst="line">
            <a:avLst/>
          </a:prstGeom>
          <a:ln w="12700"/>
        </p:spPr>
        <p:style>
          <a:lnRef idx="1">
            <a:schemeClr val="dk1"/>
          </a:lnRef>
          <a:fillRef idx="0">
            <a:schemeClr val="dk1"/>
          </a:fillRef>
          <a:effectRef idx="0">
            <a:schemeClr val="dk1"/>
          </a:effectRef>
          <a:fontRef idx="minor">
            <a:schemeClr val="tx1"/>
          </a:fontRef>
        </p:style>
      </p:cxnSp>
      <p:pic>
        <p:nvPicPr>
          <p:cNvPr id="67" name="Picture 66">
            <a:extLst>
              <a:ext uri="{FF2B5EF4-FFF2-40B4-BE49-F238E27FC236}">
                <a16:creationId xmlns:a16="http://schemas.microsoft.com/office/drawing/2014/main" id="{7ECB54D2-686A-4EFE-844F-EAC8096BFC66}"/>
              </a:ext>
            </a:extLst>
          </p:cNvPr>
          <p:cNvPicPr>
            <a:picLocks noChangeAspect="1"/>
          </p:cNvPicPr>
          <p:nvPr/>
        </p:nvPicPr>
        <p:blipFill>
          <a:blip r:embed="rId17"/>
          <a:stretch>
            <a:fillRect/>
          </a:stretch>
        </p:blipFill>
        <p:spPr>
          <a:xfrm>
            <a:off x="4480891" y="17093727"/>
            <a:ext cx="1999776" cy="930522"/>
          </a:xfrm>
          <a:prstGeom prst="rect">
            <a:avLst/>
          </a:prstGeom>
          <a:ln>
            <a:noFill/>
          </a:ln>
          <a:effectLst>
            <a:outerShdw blurRad="190500" algn="tl" rotWithShape="0">
              <a:srgbClr val="000000">
                <a:alpha val="70000"/>
              </a:srgbClr>
            </a:outerShdw>
          </a:effectLst>
        </p:spPr>
      </p:pic>
      <p:sp>
        <p:nvSpPr>
          <p:cNvPr id="68" name="Rectangle 67">
            <a:extLst>
              <a:ext uri="{FF2B5EF4-FFF2-40B4-BE49-F238E27FC236}">
                <a16:creationId xmlns:a16="http://schemas.microsoft.com/office/drawing/2014/main" id="{599FAA40-5AC4-424B-95CA-ADD50FB3D611}"/>
              </a:ext>
            </a:extLst>
          </p:cNvPr>
          <p:cNvSpPr/>
          <p:nvPr/>
        </p:nvSpPr>
        <p:spPr>
          <a:xfrm>
            <a:off x="4052316" y="18051971"/>
            <a:ext cx="2442067" cy="1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A4849E1A-CC77-498B-B7AE-9661B237BDBA}"/>
              </a:ext>
            </a:extLst>
          </p:cNvPr>
          <p:cNvSpPr/>
          <p:nvPr/>
        </p:nvSpPr>
        <p:spPr>
          <a:xfrm rot="5400000">
            <a:off x="5354877" y="16951128"/>
            <a:ext cx="2442067" cy="1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a:extLst>
              <a:ext uri="{FF2B5EF4-FFF2-40B4-BE49-F238E27FC236}">
                <a16:creationId xmlns:a16="http://schemas.microsoft.com/office/drawing/2014/main" id="{95608951-12DF-4548-8CC6-073F8D640078}"/>
              </a:ext>
            </a:extLst>
          </p:cNvPr>
          <p:cNvSpPr/>
          <p:nvPr/>
        </p:nvSpPr>
        <p:spPr>
          <a:xfrm>
            <a:off x="3407521" y="18035419"/>
            <a:ext cx="3081290" cy="70788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800" dirty="0"/>
              <a:t>In reality, this process uses enormous amounts of information that are rife with ambiguities and sequencing errors. Assembly of complex genomes is additionally complicated by the great abundance of repetitive sequences, meaning similar short reads could come from completely different parts of the sequence</a:t>
            </a:r>
            <a:endParaRPr lang="en-IN" sz="800" dirty="0"/>
          </a:p>
        </p:txBody>
      </p:sp>
      <p:sp>
        <p:nvSpPr>
          <p:cNvPr id="71" name="Rectangle 70">
            <a:extLst>
              <a:ext uri="{FF2B5EF4-FFF2-40B4-BE49-F238E27FC236}">
                <a16:creationId xmlns:a16="http://schemas.microsoft.com/office/drawing/2014/main" id="{8C5B36ED-75FA-436D-8B5E-1F1706DFB10C}"/>
              </a:ext>
            </a:extLst>
          </p:cNvPr>
          <p:cNvSpPr/>
          <p:nvPr/>
        </p:nvSpPr>
        <p:spPr>
          <a:xfrm rot="5400000">
            <a:off x="3272794" y="17690287"/>
            <a:ext cx="542060" cy="260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a:extLst>
              <a:ext uri="{FF2B5EF4-FFF2-40B4-BE49-F238E27FC236}">
                <a16:creationId xmlns:a16="http://schemas.microsoft.com/office/drawing/2014/main" id="{7073161D-9927-4676-A35C-816AD4AE028E}"/>
              </a:ext>
            </a:extLst>
          </p:cNvPr>
          <p:cNvSpPr/>
          <p:nvPr/>
        </p:nvSpPr>
        <p:spPr>
          <a:xfrm>
            <a:off x="301847" y="15361833"/>
            <a:ext cx="3081290" cy="1569660"/>
          </a:xfrm>
          <a:prstGeom prst="rect">
            <a:avLst/>
          </a:prstGeom>
          <a:ln>
            <a:solidFill>
              <a:schemeClr val="tx1"/>
            </a:solidFill>
          </a:ln>
        </p:spPr>
        <p:txBody>
          <a:bodyPr wrap="square">
            <a:spAutoFit/>
          </a:bodyPr>
          <a:lstStyle/>
          <a:p>
            <a:r>
              <a:rPr lang="en-US" sz="1200" b="1" dirty="0"/>
              <a:t>Primer walking</a:t>
            </a:r>
            <a:r>
              <a:rPr lang="en-US" sz="1200" dirty="0"/>
              <a:t> (</a:t>
            </a:r>
            <a:r>
              <a:rPr lang="en-US" sz="1200" i="1" dirty="0"/>
              <a:t>aka</a:t>
            </a:r>
            <a:r>
              <a:rPr lang="en-US" sz="1200" dirty="0"/>
              <a:t> </a:t>
            </a:r>
            <a:r>
              <a:rPr lang="en-US" sz="1200" b="1" dirty="0"/>
              <a:t>Directed Sequencing</a:t>
            </a:r>
            <a:r>
              <a:rPr lang="en-US" sz="1200" dirty="0"/>
              <a:t>) is a sequencing method of choice for sequencing DNA fragments between 1.3 and 7 kilobases. Such fragments are too long to be sequenced in a single sequence read using the chain termination method. This method works by dividing the long sequence into several consecutive short ones</a:t>
            </a:r>
          </a:p>
        </p:txBody>
      </p:sp>
      <p:sp>
        <p:nvSpPr>
          <p:cNvPr id="73" name="Rectangle 72">
            <a:extLst>
              <a:ext uri="{FF2B5EF4-FFF2-40B4-BE49-F238E27FC236}">
                <a16:creationId xmlns:a16="http://schemas.microsoft.com/office/drawing/2014/main" id="{791C8DC0-5844-401C-8919-10AC7A0E7723}"/>
              </a:ext>
            </a:extLst>
          </p:cNvPr>
          <p:cNvSpPr/>
          <p:nvPr/>
        </p:nvSpPr>
        <p:spPr>
          <a:xfrm>
            <a:off x="303529" y="16927721"/>
            <a:ext cx="3081290" cy="2677656"/>
          </a:xfrm>
          <a:prstGeom prst="rect">
            <a:avLst/>
          </a:prstGeom>
          <a:ln>
            <a:solidFill>
              <a:schemeClr val="tx1"/>
            </a:solidFill>
          </a:ln>
        </p:spPr>
        <p:txBody>
          <a:bodyPr wrap="square">
            <a:spAutoFit/>
          </a:bodyPr>
          <a:lstStyle/>
          <a:p>
            <a:endParaRPr lang="en-US" sz="1200" dirty="0"/>
          </a:p>
          <a:p>
            <a:endParaRPr lang="en-US" sz="1200" dirty="0"/>
          </a:p>
          <a:p>
            <a:endParaRPr lang="en-US" sz="1200" dirty="0"/>
          </a:p>
          <a:p>
            <a:endParaRPr lang="en-US" sz="1200" dirty="0"/>
          </a:p>
          <a:p>
            <a:endParaRPr lang="en-US" sz="1200" dirty="0"/>
          </a:p>
          <a:p>
            <a:r>
              <a:rPr lang="en-US" sz="1200" dirty="0"/>
              <a:t>A primer that matches the beginning of the DNA to sequence is used to synthesize a short DNA strand adjacent to the unknown sequence, starting with the primer.</a:t>
            </a:r>
          </a:p>
          <a:p>
            <a:r>
              <a:rPr lang="en-US" sz="1200" dirty="0"/>
              <a:t>The new short DNA strand is sequenced using the chain termination method.</a:t>
            </a:r>
          </a:p>
          <a:p>
            <a:r>
              <a:rPr lang="en-US" sz="1200" dirty="0"/>
              <a:t>The end of the sequenced strand is used as a primer for the next part of the long DNA sequence, hence the term "walking".</a:t>
            </a:r>
          </a:p>
        </p:txBody>
      </p:sp>
      <p:sp>
        <p:nvSpPr>
          <p:cNvPr id="74" name="Rectangle 73">
            <a:extLst>
              <a:ext uri="{FF2B5EF4-FFF2-40B4-BE49-F238E27FC236}">
                <a16:creationId xmlns:a16="http://schemas.microsoft.com/office/drawing/2014/main" id="{C5768246-7609-4D7C-8EBE-33C3D758B01E}"/>
              </a:ext>
            </a:extLst>
          </p:cNvPr>
          <p:cNvSpPr/>
          <p:nvPr/>
        </p:nvSpPr>
        <p:spPr>
          <a:xfrm rot="5400000">
            <a:off x="1040164" y="16165458"/>
            <a:ext cx="45719" cy="1511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6" name="Picture 75">
            <a:extLst>
              <a:ext uri="{FF2B5EF4-FFF2-40B4-BE49-F238E27FC236}">
                <a16:creationId xmlns:a16="http://schemas.microsoft.com/office/drawing/2014/main" id="{3143F72E-E246-41CF-8CCF-7EC326ADB22D}"/>
              </a:ext>
            </a:extLst>
          </p:cNvPr>
          <p:cNvPicPr>
            <a:picLocks noChangeAspect="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8834" y="4525686"/>
            <a:ext cx="6369980" cy="2840262"/>
          </a:xfrm>
          <a:prstGeom prst="rect">
            <a:avLst/>
          </a:prstGeom>
        </p:spPr>
      </p:pic>
      <p:pic>
        <p:nvPicPr>
          <p:cNvPr id="79" name="Graphic 78">
            <a:extLst>
              <a:ext uri="{FF2B5EF4-FFF2-40B4-BE49-F238E27FC236}">
                <a16:creationId xmlns:a16="http://schemas.microsoft.com/office/drawing/2014/main" id="{B81CC8A3-CADD-4DB4-BCBD-3F6E0F1257A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31520" y="16975674"/>
            <a:ext cx="2540982" cy="923706"/>
          </a:xfrm>
          <a:prstGeom prst="rect">
            <a:avLst/>
          </a:prstGeom>
        </p:spPr>
      </p:pic>
      <p:cxnSp>
        <p:nvCxnSpPr>
          <p:cNvPr id="80" name="Straight Connector 79">
            <a:extLst>
              <a:ext uri="{FF2B5EF4-FFF2-40B4-BE49-F238E27FC236}">
                <a16:creationId xmlns:a16="http://schemas.microsoft.com/office/drawing/2014/main" id="{53CEB30B-C52F-46D0-87F6-6F7585788D7A}"/>
              </a:ext>
            </a:extLst>
          </p:cNvPr>
          <p:cNvCxnSpPr>
            <a:cxnSpLocks/>
          </p:cNvCxnSpPr>
          <p:nvPr/>
        </p:nvCxnSpPr>
        <p:spPr>
          <a:xfrm>
            <a:off x="296275" y="14823224"/>
            <a:ext cx="197143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C3F37D32-2410-48FE-B590-70D7B8B4A71A}"/>
              </a:ext>
            </a:extLst>
          </p:cNvPr>
          <p:cNvCxnSpPr>
            <a:cxnSpLocks/>
          </p:cNvCxnSpPr>
          <p:nvPr/>
        </p:nvCxnSpPr>
        <p:spPr>
          <a:xfrm>
            <a:off x="306927" y="14823224"/>
            <a:ext cx="0" cy="538609"/>
          </a:xfrm>
          <a:prstGeom prst="line">
            <a:avLst/>
          </a:prstGeom>
          <a:ln w="12700"/>
        </p:spPr>
        <p:style>
          <a:lnRef idx="1">
            <a:schemeClr val="dk1"/>
          </a:lnRef>
          <a:fillRef idx="0">
            <a:schemeClr val="dk1"/>
          </a:fillRef>
          <a:effectRef idx="0">
            <a:schemeClr val="dk1"/>
          </a:effectRef>
          <a:fontRef idx="minor">
            <a:schemeClr val="tx1"/>
          </a:fontRef>
        </p:style>
      </p:cxnSp>
      <p:sp>
        <p:nvSpPr>
          <p:cNvPr id="88" name="Rectangle 87">
            <a:extLst>
              <a:ext uri="{FF2B5EF4-FFF2-40B4-BE49-F238E27FC236}">
                <a16:creationId xmlns:a16="http://schemas.microsoft.com/office/drawing/2014/main" id="{818F5377-192A-4802-8F27-E185B78BA565}"/>
              </a:ext>
            </a:extLst>
          </p:cNvPr>
          <p:cNvSpPr/>
          <p:nvPr/>
        </p:nvSpPr>
        <p:spPr>
          <a:xfrm>
            <a:off x="8223347" y="6743401"/>
            <a:ext cx="10320417" cy="707886"/>
          </a:xfrm>
          <a:prstGeom prst="rect">
            <a:avLst/>
          </a:prstGeom>
          <a:noFill/>
        </p:spPr>
        <p:txBody>
          <a:bodyPr wrap="square" lIns="91440" tIns="45720" rIns="91440" bIns="45720">
            <a:spAutoFit/>
          </a:bodyPr>
          <a:lstStyle/>
          <a:p>
            <a:pPr algn="ctr"/>
            <a:r>
              <a:rPr lang="en-US" sz="3600" b="1" dirty="0">
                <a:ln w="0"/>
                <a:effectLst>
                  <a:outerShdw blurRad="38100" dist="19050" dir="2700000" algn="tl" rotWithShape="0">
                    <a:schemeClr val="dk1">
                      <a:alpha val="40000"/>
                    </a:schemeClr>
                  </a:outerShdw>
                </a:effectLst>
              </a:rPr>
              <a:t>Next generation </a:t>
            </a:r>
            <a:r>
              <a:rPr lang="en-US" sz="4000" dirty="0">
                <a:ln w="0"/>
                <a:effectLst>
                  <a:outerShdw blurRad="38100" dist="19050" dir="2700000" algn="tl" rotWithShape="0">
                    <a:schemeClr val="dk1">
                      <a:alpha val="40000"/>
                    </a:schemeClr>
                  </a:outerShdw>
                </a:effectLst>
              </a:rPr>
              <a:t>or</a:t>
            </a:r>
            <a:r>
              <a:rPr lang="en-US" sz="3600" dirty="0">
                <a:ln w="0"/>
                <a:effectLst>
                  <a:outerShdw blurRad="38100" dist="19050" dir="2700000" algn="tl" rotWithShape="0">
                    <a:schemeClr val="dk1">
                      <a:alpha val="40000"/>
                    </a:schemeClr>
                  </a:outerShdw>
                </a:effectLst>
              </a:rPr>
              <a:t> </a:t>
            </a:r>
            <a:r>
              <a:rPr lang="en-IN" sz="3600" b="1" dirty="0">
                <a:ln w="0"/>
                <a:effectLst>
                  <a:outerShdw blurRad="38100" dist="19050" dir="2700000" algn="tl" rotWithShape="0">
                    <a:schemeClr val="dk1">
                      <a:alpha val="40000"/>
                    </a:schemeClr>
                  </a:outerShdw>
                </a:effectLst>
              </a:rPr>
              <a:t>High-throughput</a:t>
            </a:r>
            <a:r>
              <a:rPr lang="en-IN" sz="3600" dirty="0">
                <a:ln w="0"/>
                <a:effectLst>
                  <a:outerShdw blurRad="38100" dist="19050" dir="2700000" algn="tl" rotWithShape="0">
                    <a:schemeClr val="dk1">
                      <a:alpha val="40000"/>
                    </a:schemeClr>
                  </a:outerShdw>
                </a:effectLst>
              </a:rPr>
              <a:t> </a:t>
            </a:r>
            <a:r>
              <a:rPr lang="en-US" sz="3600" dirty="0">
                <a:ln w="0"/>
                <a:effectLst>
                  <a:outerShdw blurRad="38100" dist="19050" dir="2700000" algn="tl" rotWithShape="0">
                    <a:schemeClr val="dk1">
                      <a:alpha val="40000"/>
                    </a:schemeClr>
                  </a:outerShdw>
                </a:effectLst>
              </a:rPr>
              <a:t>sequencing</a:t>
            </a:r>
          </a:p>
        </p:txBody>
      </p:sp>
      <p:pic>
        <p:nvPicPr>
          <p:cNvPr id="93" name="Picture 92">
            <a:extLst>
              <a:ext uri="{FF2B5EF4-FFF2-40B4-BE49-F238E27FC236}">
                <a16:creationId xmlns:a16="http://schemas.microsoft.com/office/drawing/2014/main" id="{C25D416E-010E-44F7-921B-B0C7CA0F3BDE}"/>
              </a:ext>
            </a:extLst>
          </p:cNvPr>
          <p:cNvPicPr>
            <a:picLocks noChangeAspect="1"/>
          </p:cNvPicPr>
          <p:nvPr/>
        </p:nvPicPr>
        <p:blipFill>
          <a:blip r:embed="rId8">
            <a:lum bright="70000" contrast="-70000"/>
          </a:blip>
          <a:stretch>
            <a:fillRect/>
          </a:stretch>
        </p:blipFill>
        <p:spPr>
          <a:xfrm>
            <a:off x="172026" y="3292274"/>
            <a:ext cx="6962235" cy="165656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4" name="Rectangle 93">
            <a:extLst>
              <a:ext uri="{FF2B5EF4-FFF2-40B4-BE49-F238E27FC236}">
                <a16:creationId xmlns:a16="http://schemas.microsoft.com/office/drawing/2014/main" id="{FF443970-F58B-49CB-A124-B0FA6DE26F94}"/>
              </a:ext>
            </a:extLst>
          </p:cNvPr>
          <p:cNvSpPr/>
          <p:nvPr/>
        </p:nvSpPr>
        <p:spPr>
          <a:xfrm>
            <a:off x="6728814" y="3933024"/>
            <a:ext cx="45719" cy="1477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ectangle 95">
            <a:extLst>
              <a:ext uri="{FF2B5EF4-FFF2-40B4-BE49-F238E27FC236}">
                <a16:creationId xmlns:a16="http://schemas.microsoft.com/office/drawing/2014/main" id="{6F9EDFF7-BC9B-4C81-B802-06E1F3B375E6}"/>
              </a:ext>
            </a:extLst>
          </p:cNvPr>
          <p:cNvSpPr/>
          <p:nvPr/>
        </p:nvSpPr>
        <p:spPr>
          <a:xfrm>
            <a:off x="7096571" y="3933024"/>
            <a:ext cx="45719" cy="14773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Rectangle 96">
            <a:extLst>
              <a:ext uri="{FF2B5EF4-FFF2-40B4-BE49-F238E27FC236}">
                <a16:creationId xmlns:a16="http://schemas.microsoft.com/office/drawing/2014/main" id="{4DE5812E-2647-49C8-899A-ECC2BBD58988}"/>
              </a:ext>
            </a:extLst>
          </p:cNvPr>
          <p:cNvSpPr/>
          <p:nvPr/>
        </p:nvSpPr>
        <p:spPr>
          <a:xfrm>
            <a:off x="9755981" y="7502881"/>
            <a:ext cx="13208427" cy="1477328"/>
          </a:xfrm>
          <a:prstGeom prst="rect">
            <a:avLst/>
          </a:prstGeom>
        </p:spPr>
        <p:txBody>
          <a:bodyPr wrap="square">
            <a:spAutoFit/>
          </a:bodyPr>
          <a:lstStyle/>
          <a:p>
            <a:r>
              <a:rPr lang="en-US" dirty="0"/>
              <a:t>The </a:t>
            </a:r>
            <a:r>
              <a:rPr lang="en-US" i="1" dirty="0"/>
              <a:t>high demand </a:t>
            </a:r>
            <a:r>
              <a:rPr lang="en-US" dirty="0"/>
              <a:t>for low-cost sequencing has driven the development of high-throughput sequencing technologies that parallelize the sequencing process, producing thousands or millions of sequences concurrently. High-throughput sequencing technologies are intended to lower the cost of DNA sequencing beyond what is possible with standard dye-terminator methods. In ultra-high-throughput sequencing as many as 500,000 sequencing-by-synthesis operations may be run in parallel. Such technologies led to the ability to sequence an entire human genome in as little as one day</a:t>
            </a:r>
            <a:endParaRPr lang="en-IN" dirty="0"/>
          </a:p>
        </p:txBody>
      </p:sp>
      <p:sp>
        <p:nvSpPr>
          <p:cNvPr id="99" name="Rectangle 98">
            <a:extLst>
              <a:ext uri="{FF2B5EF4-FFF2-40B4-BE49-F238E27FC236}">
                <a16:creationId xmlns:a16="http://schemas.microsoft.com/office/drawing/2014/main" id="{58F9CD05-2E79-41A7-ADC9-89B6534AE977}"/>
              </a:ext>
            </a:extLst>
          </p:cNvPr>
          <p:cNvSpPr/>
          <p:nvPr/>
        </p:nvSpPr>
        <p:spPr>
          <a:xfrm>
            <a:off x="0" y="2628334"/>
            <a:ext cx="86747" cy="1776555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0" name="Rectangle 99">
            <a:extLst>
              <a:ext uri="{FF2B5EF4-FFF2-40B4-BE49-F238E27FC236}">
                <a16:creationId xmlns:a16="http://schemas.microsoft.com/office/drawing/2014/main" id="{1EA0699F-DA3D-43E2-8DCD-2487CBFFD44C}"/>
              </a:ext>
            </a:extLst>
          </p:cNvPr>
          <p:cNvSpPr/>
          <p:nvPr/>
        </p:nvSpPr>
        <p:spPr>
          <a:xfrm>
            <a:off x="119275" y="5502183"/>
            <a:ext cx="71938" cy="1201786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06" name="Straight Connector 105">
            <a:extLst>
              <a:ext uri="{FF2B5EF4-FFF2-40B4-BE49-F238E27FC236}">
                <a16:creationId xmlns:a16="http://schemas.microsoft.com/office/drawing/2014/main" id="{634A949F-E919-4B56-9D5B-C5E3BAABB4A1}"/>
              </a:ext>
            </a:extLst>
          </p:cNvPr>
          <p:cNvCxnSpPr>
            <a:cxnSpLocks/>
          </p:cNvCxnSpPr>
          <p:nvPr/>
        </p:nvCxnSpPr>
        <p:spPr>
          <a:xfrm>
            <a:off x="8915400" y="7436286"/>
            <a:ext cx="12755881" cy="0"/>
          </a:xfrm>
          <a:prstGeom prst="line">
            <a:avLst/>
          </a:prstGeom>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19EBE56F-1650-4426-A440-19B533D664FA}"/>
              </a:ext>
            </a:extLst>
          </p:cNvPr>
          <p:cNvSpPr/>
          <p:nvPr/>
        </p:nvSpPr>
        <p:spPr>
          <a:xfrm>
            <a:off x="9755981" y="8942798"/>
            <a:ext cx="8737600" cy="923330"/>
          </a:xfrm>
          <a:prstGeom prst="rect">
            <a:avLst/>
          </a:prstGeom>
        </p:spPr>
        <p:txBody>
          <a:bodyPr wrap="square">
            <a:spAutoFit/>
          </a:bodyPr>
          <a:lstStyle/>
          <a:p>
            <a:r>
              <a:rPr lang="en-IN" dirty="0"/>
              <a:t>A large library made up of thousands or millions of DNA fragments is sequenced in a single experiment. Often, these fragments represent an entire genome, and in most projects the sequencing experiment is preceded only by DNA extraction</a:t>
            </a:r>
          </a:p>
        </p:txBody>
      </p:sp>
      <p:sp>
        <p:nvSpPr>
          <p:cNvPr id="3" name="Rectangle 2">
            <a:extLst>
              <a:ext uri="{FF2B5EF4-FFF2-40B4-BE49-F238E27FC236}">
                <a16:creationId xmlns:a16="http://schemas.microsoft.com/office/drawing/2014/main" id="{D00C6EAA-DC61-4AED-81F4-8B053D5FE94D}"/>
              </a:ext>
            </a:extLst>
          </p:cNvPr>
          <p:cNvSpPr/>
          <p:nvPr/>
        </p:nvSpPr>
        <p:spPr>
          <a:xfrm>
            <a:off x="9341506" y="10137375"/>
            <a:ext cx="15135225" cy="369332"/>
          </a:xfrm>
          <a:prstGeom prst="rect">
            <a:avLst/>
          </a:prstGeom>
        </p:spPr>
        <p:txBody>
          <a:bodyPr>
            <a:spAutoFit/>
          </a:bodyPr>
          <a:lstStyle/>
          <a:p>
            <a:r>
              <a:rPr lang="en-IN" b="1" spc="50" dirty="0">
                <a:ln w="0"/>
                <a:solidFill>
                  <a:schemeClr val="bg1">
                    <a:lumMod val="50000"/>
                  </a:schemeClr>
                </a:solidFill>
                <a:effectLst>
                  <a:innerShdw blurRad="63500" dist="50800" dir="13500000">
                    <a:srgbClr val="000000">
                      <a:alpha val="50000"/>
                    </a:srgbClr>
                  </a:innerShdw>
                </a:effectLst>
              </a:rPr>
              <a:t>Preparation of a next-generation sequencing library</a:t>
            </a:r>
          </a:p>
        </p:txBody>
      </p:sp>
      <p:sp>
        <p:nvSpPr>
          <p:cNvPr id="8" name="Rectangle 7">
            <a:extLst>
              <a:ext uri="{FF2B5EF4-FFF2-40B4-BE49-F238E27FC236}">
                <a16:creationId xmlns:a16="http://schemas.microsoft.com/office/drawing/2014/main" id="{8BEA4350-066C-4B65-AFAE-1C0FB2668736}"/>
              </a:ext>
            </a:extLst>
          </p:cNvPr>
          <p:cNvSpPr/>
          <p:nvPr/>
        </p:nvSpPr>
        <p:spPr>
          <a:xfrm>
            <a:off x="9598994" y="10629941"/>
            <a:ext cx="13324867" cy="923330"/>
          </a:xfrm>
          <a:prstGeom prst="rect">
            <a:avLst/>
          </a:prstGeom>
        </p:spPr>
        <p:txBody>
          <a:bodyPr wrap="square">
            <a:spAutoFit/>
          </a:bodyPr>
          <a:lstStyle/>
          <a:p>
            <a:r>
              <a:rPr lang="en-US" dirty="0"/>
              <a:t>Although several different next-generation sequencing methods are available, they all begin with the preparation of a library of DNA fragments that have been immobilized on a solid support, in such a way that the individual sequencing reactions can be carried out side-by-side in an array format</a:t>
            </a:r>
            <a:endParaRPr lang="en-IN" dirty="0"/>
          </a:p>
        </p:txBody>
      </p:sp>
      <p:pic>
        <p:nvPicPr>
          <p:cNvPr id="9" name="Picture 8">
            <a:extLst>
              <a:ext uri="{FF2B5EF4-FFF2-40B4-BE49-F238E27FC236}">
                <a16:creationId xmlns:a16="http://schemas.microsoft.com/office/drawing/2014/main" id="{C4541747-DEEB-4C95-AF6B-1124FB29CD63}"/>
              </a:ext>
            </a:extLst>
          </p:cNvPr>
          <p:cNvPicPr>
            <a:picLocks noChangeAspect="1"/>
          </p:cNvPicPr>
          <p:nvPr/>
        </p:nvPicPr>
        <p:blipFill>
          <a:blip r:embed="rId21">
            <a:clrChange>
              <a:clrFrom>
                <a:srgbClr val="FFFFFF"/>
              </a:clrFrom>
              <a:clrTo>
                <a:srgbClr val="FFFFFF">
                  <a:alpha val="0"/>
                </a:srgbClr>
              </a:clrTo>
            </a:clrChange>
          </a:blip>
          <a:stretch>
            <a:fillRect/>
          </a:stretch>
        </p:blipFill>
        <p:spPr>
          <a:xfrm>
            <a:off x="19466642" y="12182942"/>
            <a:ext cx="3569130" cy="1551014"/>
          </a:xfrm>
          <a:prstGeom prst="rect">
            <a:avLst/>
          </a:prstGeom>
        </p:spPr>
      </p:pic>
      <p:sp>
        <p:nvSpPr>
          <p:cNvPr id="10" name="Rectangle 9">
            <a:extLst>
              <a:ext uri="{FF2B5EF4-FFF2-40B4-BE49-F238E27FC236}">
                <a16:creationId xmlns:a16="http://schemas.microsoft.com/office/drawing/2014/main" id="{3B08387A-69C4-49F4-9CD7-89117C70493A}"/>
              </a:ext>
            </a:extLst>
          </p:cNvPr>
          <p:cNvSpPr/>
          <p:nvPr/>
        </p:nvSpPr>
        <p:spPr>
          <a:xfrm>
            <a:off x="9598994" y="11575081"/>
            <a:ext cx="9376851" cy="1569660"/>
          </a:xfrm>
          <a:prstGeom prst="rect">
            <a:avLst/>
          </a:prstGeom>
        </p:spPr>
        <p:txBody>
          <a:bodyPr wrap="square">
            <a:spAutoFit/>
          </a:bodyPr>
          <a:lstStyle/>
          <a:p>
            <a:r>
              <a:rPr lang="en-IN" sz="1600" dirty="0"/>
              <a:t>Library preparation begins with purification of the DNA to be sequenced, which is usually total cell DNA from the organism whose genome is being studied. The DNA is then broken into fragments, usually between 100 bp and 500 bp in length, with the precise sizes depending on the lengths of the individual sequences that can be obtained by the next-generation method being employed. The standard fragmentation method is </a:t>
            </a:r>
            <a:r>
              <a:rPr lang="en-IN" sz="1600" b="1" dirty="0"/>
              <a:t>sonication</a:t>
            </a:r>
            <a:r>
              <a:rPr lang="en-IN" sz="1600" dirty="0"/>
              <a:t>, in which ultrasound is used to cause breaks in the DNA molecules. </a:t>
            </a:r>
            <a:r>
              <a:rPr lang="en-US" sz="1600" dirty="0"/>
              <a:t>The sonicated DNA is then fractionated by agarose gel electrophoresis, and fragments of the desired size purified from the gel</a:t>
            </a:r>
            <a:endParaRPr lang="en-IN" sz="1600" dirty="0"/>
          </a:p>
        </p:txBody>
      </p:sp>
      <p:sp>
        <p:nvSpPr>
          <p:cNvPr id="11" name="Rectangle 10">
            <a:extLst>
              <a:ext uri="{FF2B5EF4-FFF2-40B4-BE49-F238E27FC236}">
                <a16:creationId xmlns:a16="http://schemas.microsoft.com/office/drawing/2014/main" id="{9354FBD7-6311-4E07-91E6-71517E5D5A87}"/>
              </a:ext>
            </a:extLst>
          </p:cNvPr>
          <p:cNvSpPr/>
          <p:nvPr/>
        </p:nvSpPr>
        <p:spPr>
          <a:xfrm>
            <a:off x="20383836" y="11465880"/>
            <a:ext cx="3756469" cy="461665"/>
          </a:xfrm>
          <a:prstGeom prst="rect">
            <a:avLst/>
          </a:prstGeom>
          <a:ln>
            <a:solidFill>
              <a:schemeClr val="tx1">
                <a:lumMod val="50000"/>
                <a:lumOff val="50000"/>
              </a:schemeClr>
            </a:solidFill>
          </a:ln>
        </p:spPr>
        <p:txBody>
          <a:bodyPr wrap="square">
            <a:spAutoFit/>
          </a:bodyPr>
          <a:lstStyle/>
          <a:p>
            <a:r>
              <a:rPr lang="en-IN" sz="800" dirty="0"/>
              <a:t>Sonication is the preferred fragmentation method because it causes breaks at random</a:t>
            </a:r>
          </a:p>
          <a:p>
            <a:r>
              <a:rPr lang="en-IN" sz="800" dirty="0"/>
              <a:t>positions in DNA molecules. Random breakage is important to ensure that all parts of</a:t>
            </a:r>
          </a:p>
          <a:p>
            <a:r>
              <a:rPr lang="en-IN" sz="800" dirty="0"/>
              <a:t>the starting DNA are sequenced</a:t>
            </a:r>
          </a:p>
        </p:txBody>
      </p:sp>
      <p:cxnSp>
        <p:nvCxnSpPr>
          <p:cNvPr id="77" name="Straight Connector 76">
            <a:extLst>
              <a:ext uri="{FF2B5EF4-FFF2-40B4-BE49-F238E27FC236}">
                <a16:creationId xmlns:a16="http://schemas.microsoft.com/office/drawing/2014/main" id="{9747B3DE-325D-40CC-99A2-DDB591F56086}"/>
              </a:ext>
            </a:extLst>
          </p:cNvPr>
          <p:cNvCxnSpPr>
            <a:cxnSpLocks/>
          </p:cNvCxnSpPr>
          <p:nvPr/>
        </p:nvCxnSpPr>
        <p:spPr>
          <a:xfrm flipV="1">
            <a:off x="18549448" y="11599478"/>
            <a:ext cx="1834388" cy="807016"/>
          </a:xfrm>
          <a:prstGeom prst="line">
            <a:avLst/>
          </a:prstGeom>
          <a:ln>
            <a:solidFill>
              <a:schemeClr val="bg2">
                <a:lumMod val="75000"/>
              </a:schemeClr>
            </a:solidFill>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CB5E65BD-D3CF-4C3D-8365-6BB1BF4DEBE4}"/>
              </a:ext>
            </a:extLst>
          </p:cNvPr>
          <p:cNvSpPr/>
          <p:nvPr/>
        </p:nvSpPr>
        <p:spPr>
          <a:xfrm>
            <a:off x="20383836" y="11892871"/>
            <a:ext cx="3301629" cy="369332"/>
          </a:xfrm>
          <a:prstGeom prst="rect">
            <a:avLst/>
          </a:prstGeom>
          <a:ln>
            <a:solidFill>
              <a:schemeClr val="tx1">
                <a:lumMod val="50000"/>
                <a:lumOff val="50000"/>
              </a:schemeClr>
            </a:solidFill>
          </a:ln>
        </p:spPr>
        <p:txBody>
          <a:bodyPr wrap="square">
            <a:spAutoFit/>
          </a:bodyPr>
          <a:lstStyle/>
          <a:p>
            <a:r>
              <a:rPr lang="en-US" sz="600" dirty="0"/>
              <a:t> If a restriction endonuclease were used to break up the DNA, some fragments</a:t>
            </a:r>
          </a:p>
          <a:p>
            <a:r>
              <a:rPr lang="en-US" sz="600" dirty="0"/>
              <a:t>might be too long to be sequenced entirely from their ends, and the internal regions</a:t>
            </a:r>
          </a:p>
          <a:p>
            <a:r>
              <a:rPr lang="en-US" sz="600" dirty="0"/>
              <a:t>of these fragments would therefore be absent from the final set of sequence reads that is obtained</a:t>
            </a:r>
            <a:endParaRPr lang="en-IN" sz="600" dirty="0"/>
          </a:p>
        </p:txBody>
      </p:sp>
      <p:sp>
        <p:nvSpPr>
          <p:cNvPr id="32" name="Rectangle 31">
            <a:extLst>
              <a:ext uri="{FF2B5EF4-FFF2-40B4-BE49-F238E27FC236}">
                <a16:creationId xmlns:a16="http://schemas.microsoft.com/office/drawing/2014/main" id="{EF0DB179-7789-490F-B872-046B33159E30}"/>
              </a:ext>
            </a:extLst>
          </p:cNvPr>
          <p:cNvSpPr/>
          <p:nvPr/>
        </p:nvSpPr>
        <p:spPr>
          <a:xfrm>
            <a:off x="9598995" y="13300992"/>
            <a:ext cx="10128688" cy="830997"/>
          </a:xfrm>
          <a:prstGeom prst="rect">
            <a:avLst/>
          </a:prstGeom>
        </p:spPr>
        <p:txBody>
          <a:bodyPr wrap="square">
            <a:spAutoFit/>
          </a:bodyPr>
          <a:lstStyle/>
          <a:p>
            <a:r>
              <a:rPr lang="en-IN" sz="1600" dirty="0"/>
              <a:t>The DNA fragments that make up the library cannot be directly immobilized on to a solid support. First, </a:t>
            </a:r>
            <a:r>
              <a:rPr lang="en-IN" sz="1600" b="1" dirty="0"/>
              <a:t>adaptors</a:t>
            </a:r>
            <a:r>
              <a:rPr lang="en-IN" sz="1600" dirty="0"/>
              <a:t> must be attached to the ends of the fragments. The exact role of these adaptors in library immobilization depends on the particular sequencing method being used</a:t>
            </a:r>
          </a:p>
        </p:txBody>
      </p:sp>
      <p:sp>
        <p:nvSpPr>
          <p:cNvPr id="35" name="Rectangle 34">
            <a:extLst>
              <a:ext uri="{FF2B5EF4-FFF2-40B4-BE49-F238E27FC236}">
                <a16:creationId xmlns:a16="http://schemas.microsoft.com/office/drawing/2014/main" id="{EDD25AB9-A4DC-4145-94D6-DB8380AD36AE}"/>
              </a:ext>
            </a:extLst>
          </p:cNvPr>
          <p:cNvSpPr/>
          <p:nvPr/>
        </p:nvSpPr>
        <p:spPr>
          <a:xfrm>
            <a:off x="10113096" y="14054346"/>
            <a:ext cx="9982672" cy="984885"/>
          </a:xfrm>
          <a:prstGeom prst="rect">
            <a:avLst/>
          </a:prstGeom>
        </p:spPr>
        <p:txBody>
          <a:bodyPr wrap="square">
            <a:spAutoFit/>
          </a:bodyPr>
          <a:lstStyle/>
          <a:p>
            <a:r>
              <a:rPr lang="en-IN" sz="1500" i="1" dirty="0"/>
              <a:t>In the first method, </a:t>
            </a:r>
            <a:r>
              <a:rPr lang="en-IN" sz="1400" dirty="0"/>
              <a:t>the solid support is a glass slide that has been coated with many copies of a short oligonucleotide. The sequence of this oligonucleotide matches the ends of the adaptors. The fragments are therefore denatured into single-stranded DNA. The single-stranded molecules then attach to the glass slide by base pairing between their adaptor sequences and the immobilized oligonucleotides</a:t>
            </a:r>
          </a:p>
        </p:txBody>
      </p:sp>
      <p:sp>
        <p:nvSpPr>
          <p:cNvPr id="39" name="Rectangle 38">
            <a:extLst>
              <a:ext uri="{FF2B5EF4-FFF2-40B4-BE49-F238E27FC236}">
                <a16:creationId xmlns:a16="http://schemas.microsoft.com/office/drawing/2014/main" id="{F3E1C3A0-072E-4F50-8152-2F16C5D06D5F}"/>
              </a:ext>
            </a:extLst>
          </p:cNvPr>
          <p:cNvSpPr/>
          <p:nvPr/>
        </p:nvSpPr>
        <p:spPr>
          <a:xfrm>
            <a:off x="10113097" y="14976575"/>
            <a:ext cx="9982672" cy="1184940"/>
          </a:xfrm>
          <a:prstGeom prst="rect">
            <a:avLst/>
          </a:prstGeom>
        </p:spPr>
        <p:txBody>
          <a:bodyPr wrap="square">
            <a:spAutoFit/>
          </a:bodyPr>
          <a:lstStyle/>
          <a:p>
            <a:r>
              <a:rPr lang="en-IN" sz="1500" i="1" dirty="0"/>
              <a:t>In the second method, </a:t>
            </a:r>
            <a:r>
              <a:rPr lang="en-IN" sz="1400" dirty="0"/>
              <a:t>the solid support is provided by small metallic beads that are coated with streptavidin. One of the adaptors has a biotin label attached to its 5 ′ end. DNA fragments therefore become attached to the beads by biotin–streptavidin linkages. The ratio of DNA fragments to beads is set so that, on average, just one fragment becomes attached to each bead. The beads are then shaken in an oil–water mixture, with the conditions again carefully controlled so that there is just one bead in each aqueous droplet within the emulsion. These aqueous droplets are transferred into wells on a plastic strip, one droplet per well, with thousands of wells in total</a:t>
            </a:r>
          </a:p>
        </p:txBody>
      </p:sp>
      <p:sp>
        <p:nvSpPr>
          <p:cNvPr id="83" name="Rectangle 82">
            <a:extLst>
              <a:ext uri="{FF2B5EF4-FFF2-40B4-BE49-F238E27FC236}">
                <a16:creationId xmlns:a16="http://schemas.microsoft.com/office/drawing/2014/main" id="{C6963564-D427-47AA-8B50-486ED7FCC6DC}"/>
              </a:ext>
            </a:extLst>
          </p:cNvPr>
          <p:cNvSpPr/>
          <p:nvPr/>
        </p:nvSpPr>
        <p:spPr>
          <a:xfrm>
            <a:off x="10123744" y="14134002"/>
            <a:ext cx="9871136" cy="830998"/>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4" name="Rectangle 83">
            <a:extLst>
              <a:ext uri="{FF2B5EF4-FFF2-40B4-BE49-F238E27FC236}">
                <a16:creationId xmlns:a16="http://schemas.microsoft.com/office/drawing/2014/main" id="{E5F0ABC0-2AA6-4DFE-A389-9B54FAF688C6}"/>
              </a:ext>
            </a:extLst>
          </p:cNvPr>
          <p:cNvSpPr/>
          <p:nvPr/>
        </p:nvSpPr>
        <p:spPr>
          <a:xfrm>
            <a:off x="10113095" y="15046317"/>
            <a:ext cx="9871136" cy="1115198"/>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0" name="Picture 39">
            <a:extLst>
              <a:ext uri="{FF2B5EF4-FFF2-40B4-BE49-F238E27FC236}">
                <a16:creationId xmlns:a16="http://schemas.microsoft.com/office/drawing/2014/main" id="{0B1C9F73-0504-4FE9-B61B-9289CA291839}"/>
              </a:ext>
            </a:extLst>
          </p:cNvPr>
          <p:cNvPicPr>
            <a:picLocks noChangeAspect="1"/>
          </p:cNvPicPr>
          <p:nvPr/>
        </p:nvPicPr>
        <p:blipFill>
          <a:blip r:embed="rId22">
            <a:clrChange>
              <a:clrFrom>
                <a:srgbClr val="FFFFFF"/>
              </a:clrFrom>
              <a:clrTo>
                <a:srgbClr val="FFFFFF">
                  <a:alpha val="0"/>
                </a:srgbClr>
              </a:clrTo>
            </a:clrChange>
          </a:blip>
          <a:stretch>
            <a:fillRect/>
          </a:stretch>
        </p:blipFill>
        <p:spPr>
          <a:xfrm>
            <a:off x="20072908" y="13794647"/>
            <a:ext cx="3722873" cy="1389380"/>
          </a:xfrm>
          <a:prstGeom prst="rect">
            <a:avLst/>
          </a:prstGeom>
          <a:ln>
            <a:solidFill>
              <a:schemeClr val="bg2">
                <a:lumMod val="75000"/>
              </a:schemeClr>
            </a:solidFill>
          </a:ln>
        </p:spPr>
      </p:pic>
      <p:sp>
        <p:nvSpPr>
          <p:cNvPr id="85" name="Rectangle 84">
            <a:extLst>
              <a:ext uri="{FF2B5EF4-FFF2-40B4-BE49-F238E27FC236}">
                <a16:creationId xmlns:a16="http://schemas.microsoft.com/office/drawing/2014/main" id="{D78E877E-D3A9-433E-8216-CB0C4CAC38F5}"/>
              </a:ext>
            </a:extLst>
          </p:cNvPr>
          <p:cNvSpPr/>
          <p:nvPr/>
        </p:nvSpPr>
        <p:spPr>
          <a:xfrm>
            <a:off x="19983793" y="14003546"/>
            <a:ext cx="3800413" cy="1031454"/>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2" name="Picture 41">
            <a:extLst>
              <a:ext uri="{FF2B5EF4-FFF2-40B4-BE49-F238E27FC236}">
                <a16:creationId xmlns:a16="http://schemas.microsoft.com/office/drawing/2014/main" id="{9673ECC0-B86F-49DB-A3D1-099046C24E85}"/>
              </a:ext>
            </a:extLst>
          </p:cNvPr>
          <p:cNvPicPr>
            <a:picLocks noChangeAspect="1"/>
          </p:cNvPicPr>
          <p:nvPr/>
        </p:nvPicPr>
        <p:blipFill rotWithShape="1">
          <a:blip r:embed="rId23"/>
          <a:srcRect l="-947" t="-567" r="947" b="57958"/>
          <a:stretch/>
        </p:blipFill>
        <p:spPr>
          <a:xfrm>
            <a:off x="20026016" y="15234252"/>
            <a:ext cx="2483926" cy="1390876"/>
          </a:xfrm>
          <a:prstGeom prst="rect">
            <a:avLst/>
          </a:prstGeom>
        </p:spPr>
      </p:pic>
      <p:pic>
        <p:nvPicPr>
          <p:cNvPr id="87" name="Picture 86">
            <a:extLst>
              <a:ext uri="{FF2B5EF4-FFF2-40B4-BE49-F238E27FC236}">
                <a16:creationId xmlns:a16="http://schemas.microsoft.com/office/drawing/2014/main" id="{718C9B07-BF44-43FA-A1E9-02E1B76A9D8C}"/>
              </a:ext>
            </a:extLst>
          </p:cNvPr>
          <p:cNvPicPr>
            <a:picLocks noChangeAspect="1"/>
          </p:cNvPicPr>
          <p:nvPr/>
        </p:nvPicPr>
        <p:blipFill rotWithShape="1">
          <a:blip r:embed="rId23"/>
          <a:srcRect t="45789"/>
          <a:stretch/>
        </p:blipFill>
        <p:spPr>
          <a:xfrm>
            <a:off x="22509942" y="15225561"/>
            <a:ext cx="2483926" cy="1769593"/>
          </a:xfrm>
          <a:prstGeom prst="rect">
            <a:avLst/>
          </a:prstGeom>
        </p:spPr>
      </p:pic>
      <p:sp>
        <p:nvSpPr>
          <p:cNvPr id="91" name="Rectangle 90">
            <a:extLst>
              <a:ext uri="{FF2B5EF4-FFF2-40B4-BE49-F238E27FC236}">
                <a16:creationId xmlns:a16="http://schemas.microsoft.com/office/drawing/2014/main" id="{5316D236-5D63-44A1-9F3A-5E3AA05E677C}"/>
              </a:ext>
            </a:extLst>
          </p:cNvPr>
          <p:cNvSpPr/>
          <p:nvPr/>
        </p:nvSpPr>
        <p:spPr>
          <a:xfrm>
            <a:off x="20026016" y="15222562"/>
            <a:ext cx="4967851" cy="1882580"/>
          </a:xfrm>
          <a:prstGeom prst="rect">
            <a:avLst/>
          </a:prstGeom>
          <a:solidFill>
            <a:schemeClr val="tx1">
              <a:alpha val="7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44">
            <a:extLst>
              <a:ext uri="{FF2B5EF4-FFF2-40B4-BE49-F238E27FC236}">
                <a16:creationId xmlns:a16="http://schemas.microsoft.com/office/drawing/2014/main" id="{267729FF-E740-4D5D-B050-7EE4938DB329}"/>
              </a:ext>
            </a:extLst>
          </p:cNvPr>
          <p:cNvSpPr/>
          <p:nvPr/>
        </p:nvSpPr>
        <p:spPr>
          <a:xfrm>
            <a:off x="20038576" y="16636967"/>
            <a:ext cx="2585162" cy="92333"/>
          </a:xfrm>
          <a:prstGeom prst="rect">
            <a:avLst/>
          </a:prstGeom>
          <a:ln>
            <a:solidFill>
              <a:schemeClr val="bg2">
                <a:lumMod val="75000"/>
              </a:schemeClr>
            </a:solidFill>
          </a:ln>
        </p:spPr>
        <p:txBody>
          <a:bodyPr wrap="square" lIns="0" tIns="0" rIns="0" bIns="0">
            <a:spAutoFit/>
          </a:bodyPr>
          <a:lstStyle/>
          <a:p>
            <a:r>
              <a:rPr lang="en-IN" sz="600" dirty="0"/>
              <a:t> Each DNA fragment is attached to a single bead via a streptavidin–biotin linkage</a:t>
            </a:r>
          </a:p>
        </p:txBody>
      </p:sp>
      <p:sp>
        <p:nvSpPr>
          <p:cNvPr id="98" name="Rectangle 97">
            <a:extLst>
              <a:ext uri="{FF2B5EF4-FFF2-40B4-BE49-F238E27FC236}">
                <a16:creationId xmlns:a16="http://schemas.microsoft.com/office/drawing/2014/main" id="{02A9FC65-E7CC-4A9B-9038-51DB5DF0965A}"/>
              </a:ext>
            </a:extLst>
          </p:cNvPr>
          <p:cNvSpPr/>
          <p:nvPr/>
        </p:nvSpPr>
        <p:spPr>
          <a:xfrm>
            <a:off x="22505338" y="16889849"/>
            <a:ext cx="2483449" cy="246221"/>
          </a:xfrm>
          <a:prstGeom prst="rect">
            <a:avLst/>
          </a:prstGeom>
          <a:ln>
            <a:noFill/>
          </a:ln>
        </p:spPr>
        <p:txBody>
          <a:bodyPr wrap="square">
            <a:spAutoFit/>
          </a:bodyPr>
          <a:lstStyle/>
          <a:p>
            <a:r>
              <a:rPr lang="en-US" sz="500" dirty="0"/>
              <a:t> Individual beads, with their attached DNA fragments, are placed within water droplets in an oil–water emulsion</a:t>
            </a:r>
            <a:endParaRPr lang="en-IN" sz="500" dirty="0"/>
          </a:p>
        </p:txBody>
      </p:sp>
      <p:sp>
        <p:nvSpPr>
          <p:cNvPr id="86" name="Rectangle 85">
            <a:extLst>
              <a:ext uri="{FF2B5EF4-FFF2-40B4-BE49-F238E27FC236}">
                <a16:creationId xmlns:a16="http://schemas.microsoft.com/office/drawing/2014/main" id="{CE1CFD23-FB88-44B5-B470-961D7A0EEF64}"/>
              </a:ext>
            </a:extLst>
          </p:cNvPr>
          <p:cNvSpPr/>
          <p:nvPr/>
        </p:nvSpPr>
        <p:spPr>
          <a:xfrm>
            <a:off x="7811287" y="17219896"/>
            <a:ext cx="15172212" cy="3228444"/>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8" name="Picture 107">
            <a:extLst>
              <a:ext uri="{FF2B5EF4-FFF2-40B4-BE49-F238E27FC236}">
                <a16:creationId xmlns:a16="http://schemas.microsoft.com/office/drawing/2014/main" id="{75AAFA08-5682-4137-9AEC-BB4B426BEBB9}"/>
              </a:ext>
            </a:extLst>
          </p:cNvPr>
          <p:cNvPicPr>
            <a:picLocks noChangeAspect="1"/>
          </p:cNvPicPr>
          <p:nvPr/>
        </p:nvPicPr>
        <p:blipFill rotWithShape="1">
          <a:blip r:embed="rId6"/>
          <a:srcRect r="62316"/>
          <a:stretch/>
        </p:blipFill>
        <p:spPr>
          <a:xfrm flipV="1">
            <a:off x="17577644" y="18815464"/>
            <a:ext cx="3016448" cy="2325116"/>
          </a:xfrm>
          <a:prstGeom prst="rect">
            <a:avLst/>
          </a:prstGeom>
        </p:spPr>
      </p:pic>
      <p:pic>
        <p:nvPicPr>
          <p:cNvPr id="109" name="Picture 108">
            <a:extLst>
              <a:ext uri="{FF2B5EF4-FFF2-40B4-BE49-F238E27FC236}">
                <a16:creationId xmlns:a16="http://schemas.microsoft.com/office/drawing/2014/main" id="{18EAD7C9-008D-406D-9234-4D7CA65E1B52}"/>
              </a:ext>
            </a:extLst>
          </p:cNvPr>
          <p:cNvPicPr>
            <a:picLocks noChangeAspect="1"/>
          </p:cNvPicPr>
          <p:nvPr/>
        </p:nvPicPr>
        <p:blipFill rotWithShape="1">
          <a:blip r:embed="rId6"/>
          <a:srcRect r="62316"/>
          <a:stretch/>
        </p:blipFill>
        <p:spPr>
          <a:xfrm flipV="1">
            <a:off x="15829511" y="17430787"/>
            <a:ext cx="3016448" cy="2613471"/>
          </a:xfrm>
          <a:prstGeom prst="rect">
            <a:avLst/>
          </a:prstGeom>
        </p:spPr>
      </p:pic>
      <p:sp>
        <p:nvSpPr>
          <p:cNvPr id="114" name="Rectangle 113">
            <a:extLst>
              <a:ext uri="{FF2B5EF4-FFF2-40B4-BE49-F238E27FC236}">
                <a16:creationId xmlns:a16="http://schemas.microsoft.com/office/drawing/2014/main" id="{EC2E6B02-29DF-4DD4-8DA6-07E2D2E1217A}"/>
              </a:ext>
            </a:extLst>
          </p:cNvPr>
          <p:cNvSpPr/>
          <p:nvPr/>
        </p:nvSpPr>
        <p:spPr>
          <a:xfrm>
            <a:off x="7800546" y="17221231"/>
            <a:ext cx="15194250" cy="3228444"/>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5" name="Rectangle 114">
            <a:extLst>
              <a:ext uri="{FF2B5EF4-FFF2-40B4-BE49-F238E27FC236}">
                <a16:creationId xmlns:a16="http://schemas.microsoft.com/office/drawing/2014/main" id="{8D1B6AD5-CDAD-4225-80A6-D77D1B5FB5F9}"/>
              </a:ext>
            </a:extLst>
          </p:cNvPr>
          <p:cNvSpPr/>
          <p:nvPr/>
        </p:nvSpPr>
        <p:spPr>
          <a:xfrm>
            <a:off x="7804799" y="17483335"/>
            <a:ext cx="15178700" cy="3228444"/>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6" name="Rectangle 115">
            <a:extLst>
              <a:ext uri="{FF2B5EF4-FFF2-40B4-BE49-F238E27FC236}">
                <a16:creationId xmlns:a16="http://schemas.microsoft.com/office/drawing/2014/main" id="{FA8FB646-F461-4198-813F-A9CD1C4073F3}"/>
              </a:ext>
            </a:extLst>
          </p:cNvPr>
          <p:cNvSpPr/>
          <p:nvPr/>
        </p:nvSpPr>
        <p:spPr>
          <a:xfrm>
            <a:off x="7820335" y="17231002"/>
            <a:ext cx="15163164" cy="3708441"/>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7" name="Rectangle 116">
            <a:extLst>
              <a:ext uri="{FF2B5EF4-FFF2-40B4-BE49-F238E27FC236}">
                <a16:creationId xmlns:a16="http://schemas.microsoft.com/office/drawing/2014/main" id="{6D5C5E73-F455-4A45-B198-1596676DD0B6}"/>
              </a:ext>
            </a:extLst>
          </p:cNvPr>
          <p:cNvSpPr/>
          <p:nvPr/>
        </p:nvSpPr>
        <p:spPr>
          <a:xfrm>
            <a:off x="7820526" y="17306873"/>
            <a:ext cx="15131313" cy="3228444"/>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8" name="Rectangle 117">
            <a:extLst>
              <a:ext uri="{FF2B5EF4-FFF2-40B4-BE49-F238E27FC236}">
                <a16:creationId xmlns:a16="http://schemas.microsoft.com/office/drawing/2014/main" id="{441E3602-7882-4ABF-8706-DBE0F6CB9464}"/>
              </a:ext>
            </a:extLst>
          </p:cNvPr>
          <p:cNvSpPr/>
          <p:nvPr/>
        </p:nvSpPr>
        <p:spPr>
          <a:xfrm>
            <a:off x="7820144" y="17219896"/>
            <a:ext cx="15183700" cy="3228444"/>
          </a:xfrm>
          <a:prstGeom prst="rect">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7" name="Picture 56">
            <a:extLst>
              <a:ext uri="{FF2B5EF4-FFF2-40B4-BE49-F238E27FC236}">
                <a16:creationId xmlns:a16="http://schemas.microsoft.com/office/drawing/2014/main" id="{316723FD-8366-49CA-A00D-F1D6B239DBF7}"/>
              </a:ext>
            </a:extLst>
          </p:cNvPr>
          <p:cNvPicPr>
            <a:picLocks noChangeAspect="1"/>
          </p:cNvPicPr>
          <p:nvPr/>
        </p:nvPicPr>
        <p:blipFill rotWithShape="1">
          <a:blip r:embed="rId24"/>
          <a:srcRect b="10803"/>
          <a:stretch/>
        </p:blipFill>
        <p:spPr>
          <a:xfrm>
            <a:off x="7870071" y="16699062"/>
            <a:ext cx="9412041" cy="4656840"/>
          </a:xfrm>
          <a:prstGeom prst="rect">
            <a:avLst/>
          </a:prstGeom>
          <a:ln>
            <a:solidFill>
              <a:srgbClr val="7030A0"/>
            </a:solidFill>
          </a:ln>
        </p:spPr>
      </p:pic>
      <p:sp>
        <p:nvSpPr>
          <p:cNvPr id="58" name="Rectangle 57">
            <a:extLst>
              <a:ext uri="{FF2B5EF4-FFF2-40B4-BE49-F238E27FC236}">
                <a16:creationId xmlns:a16="http://schemas.microsoft.com/office/drawing/2014/main" id="{0BBB0D3F-2D04-443E-99F0-1FE050C2E98A}"/>
              </a:ext>
            </a:extLst>
          </p:cNvPr>
          <p:cNvSpPr/>
          <p:nvPr/>
        </p:nvSpPr>
        <p:spPr>
          <a:xfrm>
            <a:off x="17950232" y="18090476"/>
            <a:ext cx="3760388" cy="1631216"/>
          </a:xfrm>
          <a:prstGeom prst="rect">
            <a:avLst/>
          </a:prstGeom>
        </p:spPr>
        <p:txBody>
          <a:bodyPr wrap="square">
            <a:spAutoFit/>
          </a:bodyPr>
          <a:lstStyle/>
          <a:p>
            <a:pPr marL="285750" indent="-285750">
              <a:buFont typeface="Arial" panose="020B0604020202020204" pitchFamily="34" charset="0"/>
              <a:buChar char="•"/>
            </a:pPr>
            <a:r>
              <a:rPr lang="en-IN" sz="2000" dirty="0"/>
              <a:t>Pyrosequencing</a:t>
            </a:r>
          </a:p>
          <a:p>
            <a:pPr marL="285750" indent="-285750">
              <a:buFont typeface="Arial" panose="020B0604020202020204" pitchFamily="34" charset="0"/>
              <a:buChar char="•"/>
            </a:pPr>
            <a:r>
              <a:rPr lang="en-IN" sz="2000" dirty="0"/>
              <a:t>Sequencing by Synthesis</a:t>
            </a:r>
          </a:p>
          <a:p>
            <a:pPr marL="285750" indent="-285750">
              <a:buFont typeface="Arial" panose="020B0604020202020204" pitchFamily="34" charset="0"/>
              <a:buChar char="•"/>
            </a:pPr>
            <a:r>
              <a:rPr lang="en-IN" sz="2000" dirty="0"/>
              <a:t>Sequencing by Ligation</a:t>
            </a:r>
          </a:p>
          <a:p>
            <a:pPr marL="285750" indent="-285750">
              <a:buFont typeface="Arial" panose="020B0604020202020204" pitchFamily="34" charset="0"/>
              <a:buChar char="•"/>
            </a:pPr>
            <a:r>
              <a:rPr lang="en-IN" sz="2000" dirty="0"/>
              <a:t>Ion Semiconductor Sequencing</a:t>
            </a:r>
          </a:p>
          <a:p>
            <a:pPr marL="285750" indent="-285750">
              <a:buFont typeface="Arial" panose="020B0604020202020204" pitchFamily="34" charset="0"/>
              <a:buChar char="•"/>
            </a:pPr>
            <a:endParaRPr lang="en-IN" sz="2000" dirty="0"/>
          </a:p>
        </p:txBody>
      </p:sp>
      <p:sp>
        <p:nvSpPr>
          <p:cNvPr id="13" name="Rectangle 12">
            <a:extLst>
              <a:ext uri="{FF2B5EF4-FFF2-40B4-BE49-F238E27FC236}">
                <a16:creationId xmlns:a16="http://schemas.microsoft.com/office/drawing/2014/main" id="{FF659045-9B76-4F58-9641-1A28E525380E}"/>
              </a:ext>
            </a:extLst>
          </p:cNvPr>
          <p:cNvSpPr/>
          <p:nvPr/>
        </p:nvSpPr>
        <p:spPr>
          <a:xfrm>
            <a:off x="17455824" y="17825542"/>
            <a:ext cx="4041043" cy="369332"/>
          </a:xfrm>
          <a:prstGeom prst="rect">
            <a:avLst/>
          </a:prstGeom>
        </p:spPr>
        <p:txBody>
          <a:bodyPr wrap="none">
            <a:spAutoFit/>
          </a:bodyPr>
          <a:lstStyle/>
          <a:p>
            <a:r>
              <a:rPr lang="en-IN" b="1" spc="50" dirty="0">
                <a:ln w="0"/>
                <a:solidFill>
                  <a:schemeClr val="tx1">
                    <a:lumMod val="50000"/>
                    <a:lumOff val="50000"/>
                  </a:schemeClr>
                </a:solidFill>
                <a:effectLst>
                  <a:innerShdw blurRad="63500" dist="50800" dir="13500000">
                    <a:srgbClr val="000000">
                      <a:alpha val="50000"/>
                    </a:srgbClr>
                  </a:innerShdw>
                </a:effectLst>
              </a:rPr>
              <a:t> Next-generation sequencing methods</a:t>
            </a:r>
          </a:p>
        </p:txBody>
      </p:sp>
      <p:sp>
        <p:nvSpPr>
          <p:cNvPr id="122" name="Rectangle 121">
            <a:extLst>
              <a:ext uri="{FF2B5EF4-FFF2-40B4-BE49-F238E27FC236}">
                <a16:creationId xmlns:a16="http://schemas.microsoft.com/office/drawing/2014/main" id="{807D37A8-F58D-4A6F-ACAF-FA0DD9F436D6}"/>
              </a:ext>
            </a:extLst>
          </p:cNvPr>
          <p:cNvSpPr/>
          <p:nvPr/>
        </p:nvSpPr>
        <p:spPr>
          <a:xfrm>
            <a:off x="21307027" y="18009980"/>
            <a:ext cx="797013" cy="230832"/>
          </a:xfrm>
          <a:prstGeom prst="rect">
            <a:avLst/>
          </a:prstGeom>
        </p:spPr>
        <p:txBody>
          <a:bodyPr wrap="square">
            <a:spAutoFit/>
          </a:bodyPr>
          <a:lstStyle/>
          <a:p>
            <a:r>
              <a:rPr lang="en-US" sz="900" b="1" dirty="0"/>
              <a:t>Most Known</a:t>
            </a:r>
            <a:endParaRPr lang="en-IN" sz="900" b="1" dirty="0"/>
          </a:p>
        </p:txBody>
      </p:sp>
      <p:sp>
        <p:nvSpPr>
          <p:cNvPr id="61" name="Rectangle 60">
            <a:extLst>
              <a:ext uri="{FF2B5EF4-FFF2-40B4-BE49-F238E27FC236}">
                <a16:creationId xmlns:a16="http://schemas.microsoft.com/office/drawing/2014/main" id="{36A84B04-F8F5-4381-88CD-341AA57D69A5}"/>
              </a:ext>
            </a:extLst>
          </p:cNvPr>
          <p:cNvSpPr/>
          <p:nvPr/>
        </p:nvSpPr>
        <p:spPr>
          <a:xfrm>
            <a:off x="23561556" y="2418636"/>
            <a:ext cx="5130283" cy="3293209"/>
          </a:xfrm>
          <a:prstGeom prst="rect">
            <a:avLst/>
          </a:prstGeom>
        </p:spPr>
        <p:txBody>
          <a:bodyPr wrap="square">
            <a:spAutoFit/>
          </a:bodyPr>
          <a:lstStyle/>
          <a:p>
            <a:r>
              <a:rPr lang="en-US" sz="1600" b="1" dirty="0"/>
              <a:t>Pyrosequencing</a:t>
            </a:r>
          </a:p>
          <a:p>
            <a:r>
              <a:rPr lang="en-US" sz="1600" dirty="0"/>
              <a:t>In pyrosequencing, the sequencing reaction is monitored through the release of the pyrophosphate during nucleotide incorporation. A single nucleotide is added to the sequencing chip which will lead to its incorporation in a template dependent manner. This incorporation will result in the release of pyrophosphate which is used in a series of chemical reactions resulting in the generation of light. Light emission is detected by a camera which records the appropriate sequence of the cluster. Any unincorporated bases are degraded by apyrase before the addition of the next nucleotide. This cycle continues until the sequencing reaction is complete</a:t>
            </a:r>
          </a:p>
        </p:txBody>
      </p:sp>
      <p:sp>
        <p:nvSpPr>
          <p:cNvPr id="123" name="Rectangle 122">
            <a:extLst>
              <a:ext uri="{FF2B5EF4-FFF2-40B4-BE49-F238E27FC236}">
                <a16:creationId xmlns:a16="http://schemas.microsoft.com/office/drawing/2014/main" id="{AFD94346-ABED-40C6-9FEB-BDE14A5A1F02}"/>
              </a:ext>
            </a:extLst>
          </p:cNvPr>
          <p:cNvSpPr/>
          <p:nvPr/>
        </p:nvSpPr>
        <p:spPr>
          <a:xfrm flipH="1">
            <a:off x="22887875" y="3327532"/>
            <a:ext cx="107345" cy="2977079"/>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4" name="Rectangle 123">
            <a:extLst>
              <a:ext uri="{FF2B5EF4-FFF2-40B4-BE49-F238E27FC236}">
                <a16:creationId xmlns:a16="http://schemas.microsoft.com/office/drawing/2014/main" id="{FA3330DD-D875-4F3C-B457-C0B5052FD3DC}"/>
              </a:ext>
            </a:extLst>
          </p:cNvPr>
          <p:cNvSpPr/>
          <p:nvPr/>
        </p:nvSpPr>
        <p:spPr>
          <a:xfrm flipH="1">
            <a:off x="22893259" y="2090591"/>
            <a:ext cx="110584" cy="1236494"/>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5" name="Rectangle 124">
            <a:extLst>
              <a:ext uri="{FF2B5EF4-FFF2-40B4-BE49-F238E27FC236}">
                <a16:creationId xmlns:a16="http://schemas.microsoft.com/office/drawing/2014/main" id="{D6212DDC-5490-4CF1-9A3E-9F02E0961400}"/>
              </a:ext>
            </a:extLst>
          </p:cNvPr>
          <p:cNvSpPr/>
          <p:nvPr/>
        </p:nvSpPr>
        <p:spPr>
          <a:xfrm rot="5400000" flipH="1">
            <a:off x="23566407" y="1527250"/>
            <a:ext cx="110584" cy="1236494"/>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6" name="Rectangle 125">
            <a:extLst>
              <a:ext uri="{FF2B5EF4-FFF2-40B4-BE49-F238E27FC236}">
                <a16:creationId xmlns:a16="http://schemas.microsoft.com/office/drawing/2014/main" id="{7CCE89F0-B3BA-4D5E-BA2A-56F7F9C084A8}"/>
              </a:ext>
            </a:extLst>
          </p:cNvPr>
          <p:cNvSpPr/>
          <p:nvPr/>
        </p:nvSpPr>
        <p:spPr>
          <a:xfrm>
            <a:off x="23475085" y="6418853"/>
            <a:ext cx="5509978" cy="4031873"/>
          </a:xfrm>
          <a:prstGeom prst="rect">
            <a:avLst/>
          </a:prstGeom>
        </p:spPr>
        <p:txBody>
          <a:bodyPr wrap="square">
            <a:spAutoFit/>
          </a:bodyPr>
          <a:lstStyle/>
          <a:p>
            <a:r>
              <a:rPr lang="en-US" sz="1600" b="1" dirty="0"/>
              <a:t>Sequencing by Synthesis</a:t>
            </a:r>
          </a:p>
          <a:p>
            <a:r>
              <a:rPr lang="en-US" sz="1600" dirty="0"/>
              <a:t>Sequencing by synthesis utilizes the step-by-step incorporation of reversibly fluorescent and terminated nucleotides for DNA sequencing and is used by the Illumina NGS platforms. The nucleotides used in this method have been modified in two ways: </a:t>
            </a:r>
          </a:p>
          <a:p>
            <a:r>
              <a:rPr lang="en-US" sz="1600" dirty="0"/>
              <a:t>1) each nucleotide is reversibly attached to a single fluorescent molecule with unique emission wavelengths, and </a:t>
            </a:r>
          </a:p>
          <a:p>
            <a:r>
              <a:rPr lang="en-US" sz="1600" dirty="0"/>
              <a:t>2) each nucleotide is also reversibly terminated ensuring that only a single nucleotide will be incorporated per cycle.</a:t>
            </a:r>
          </a:p>
          <a:p>
            <a:r>
              <a:rPr lang="en-US" sz="1600" dirty="0"/>
              <a:t>All four nucleotides are added to the sequencing chip and after nucleotide incorporation the remaining DNA bases are washed away. The fluorescent signal is read at each cluster and recorded; both the fluorescent molecule and the terminator group are then cleaved and washed away. This process is repeated until the sequencing reaction is complete.</a:t>
            </a:r>
          </a:p>
        </p:txBody>
      </p:sp>
      <p:sp>
        <p:nvSpPr>
          <p:cNvPr id="128" name="Rectangle 127">
            <a:extLst>
              <a:ext uri="{FF2B5EF4-FFF2-40B4-BE49-F238E27FC236}">
                <a16:creationId xmlns:a16="http://schemas.microsoft.com/office/drawing/2014/main" id="{8E9661A5-3D2E-4245-B469-DBD3BBD26C9A}"/>
              </a:ext>
            </a:extLst>
          </p:cNvPr>
          <p:cNvSpPr/>
          <p:nvPr/>
        </p:nvSpPr>
        <p:spPr>
          <a:xfrm>
            <a:off x="26766679" y="10829210"/>
            <a:ext cx="3420682" cy="7725192"/>
          </a:xfrm>
          <a:prstGeom prst="rect">
            <a:avLst/>
          </a:prstGeom>
        </p:spPr>
        <p:txBody>
          <a:bodyPr wrap="square">
            <a:spAutoFit/>
          </a:bodyPr>
          <a:lstStyle/>
          <a:p>
            <a:r>
              <a:rPr lang="en-US" sz="1600" b="1" dirty="0"/>
              <a:t>Sequencing by Ligation</a:t>
            </a:r>
          </a:p>
          <a:p>
            <a:r>
              <a:rPr lang="en-US" sz="1600" dirty="0"/>
              <a:t>Sequencing by ligation does not utilize a DNA polymerase to incorporate nucleotides. Instead, it relies on short oligonucleotide probes that are ligated to one another. These oligonucleotides consist of 8 bases (from 3’-5’): two probe specific bases (there are a total of 16 8-mer probes which all differ at these two base positions) and six degenerate bases; one of four fluorescent dyes are attached at the 5’ end of the probe. The sequencing reaction commences by binding of the primer to the adapter sequence and then hybridization of the appropriate probe. This hybridization of the probe is guided by the two probe specific bases and upon annealing, is ligated to the primer sequence through a DNA ligase. Unbound oligonucleotides are washed away, the signal is detected and recorded, the fluorescent signal is cleaved (the last 3 bases), and then the next cycle commences. After approximately 7 cycles of ligation the DNA strand is denatured and another sequencing primer, offset by one base from the previous primer, is used to repeat these steps - in total 5 sequencing primers are used </a:t>
            </a:r>
          </a:p>
        </p:txBody>
      </p:sp>
      <p:sp>
        <p:nvSpPr>
          <p:cNvPr id="130" name="Rectangle 129">
            <a:extLst>
              <a:ext uri="{FF2B5EF4-FFF2-40B4-BE49-F238E27FC236}">
                <a16:creationId xmlns:a16="http://schemas.microsoft.com/office/drawing/2014/main" id="{D07E5AEB-9660-47B7-914D-B80E3A84DDD7}"/>
              </a:ext>
            </a:extLst>
          </p:cNvPr>
          <p:cNvSpPr/>
          <p:nvPr/>
        </p:nvSpPr>
        <p:spPr>
          <a:xfrm>
            <a:off x="23459692" y="19034004"/>
            <a:ext cx="4650267" cy="2246769"/>
          </a:xfrm>
          <a:prstGeom prst="rect">
            <a:avLst/>
          </a:prstGeom>
        </p:spPr>
        <p:txBody>
          <a:bodyPr wrap="square">
            <a:spAutoFit/>
          </a:bodyPr>
          <a:lstStyle/>
          <a:p>
            <a:r>
              <a:rPr lang="en-US" sz="1400" b="1" dirty="0"/>
              <a:t>Ion Semiconductor Sequencing</a:t>
            </a:r>
          </a:p>
          <a:p>
            <a:r>
              <a:rPr lang="en-US" sz="1400" dirty="0"/>
              <a:t>Ion semiconductor sequencing utilizes the release of hydrogen ions during the sequencing reaction to detect the sequence of a cluster. Each cluster is located directly above a semiconductor transistor which is capable of detecting changes in the pH of the solution. During nucleotide incorporation, a single H+ is released into the solution and it is detected by the semiconductor. The sequencing reaction itself proceeds similarly to pyrosequencing but at a fraction of the cost </a:t>
            </a:r>
          </a:p>
        </p:txBody>
      </p:sp>
      <p:pic>
        <p:nvPicPr>
          <p:cNvPr id="27" name="Picture 26">
            <a:extLst>
              <a:ext uri="{FF2B5EF4-FFF2-40B4-BE49-F238E27FC236}">
                <a16:creationId xmlns:a16="http://schemas.microsoft.com/office/drawing/2014/main" id="{AD949754-1EDD-4390-92EB-8C15FC28937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7441690" y="19387596"/>
            <a:ext cx="2705796" cy="1912506"/>
          </a:xfrm>
          <a:prstGeom prst="rect">
            <a:avLst/>
          </a:prstGeom>
        </p:spPr>
      </p:pic>
      <p:sp>
        <p:nvSpPr>
          <p:cNvPr id="31" name="Rectangle 30">
            <a:extLst>
              <a:ext uri="{FF2B5EF4-FFF2-40B4-BE49-F238E27FC236}">
                <a16:creationId xmlns:a16="http://schemas.microsoft.com/office/drawing/2014/main" id="{0F738201-864C-4DBA-9C1D-122C723FAB07}"/>
              </a:ext>
            </a:extLst>
          </p:cNvPr>
          <p:cNvSpPr/>
          <p:nvPr/>
        </p:nvSpPr>
        <p:spPr>
          <a:xfrm>
            <a:off x="28960158" y="6969806"/>
            <a:ext cx="122595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4" name="Rectangle 133">
            <a:extLst>
              <a:ext uri="{FF2B5EF4-FFF2-40B4-BE49-F238E27FC236}">
                <a16:creationId xmlns:a16="http://schemas.microsoft.com/office/drawing/2014/main" id="{68D5F240-1D74-4EB3-A96D-5CBEA9EF0E21}"/>
              </a:ext>
            </a:extLst>
          </p:cNvPr>
          <p:cNvSpPr/>
          <p:nvPr/>
        </p:nvSpPr>
        <p:spPr>
          <a:xfrm>
            <a:off x="455938" y="20855487"/>
            <a:ext cx="2236462" cy="490673"/>
          </a:xfrm>
          <a:prstGeom prst="rect">
            <a:avLst/>
          </a:prstGeom>
          <a:solidFill>
            <a:srgbClr val="CDB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Rectangle 118">
            <a:extLst>
              <a:ext uri="{FF2B5EF4-FFF2-40B4-BE49-F238E27FC236}">
                <a16:creationId xmlns:a16="http://schemas.microsoft.com/office/drawing/2014/main" id="{90251C7E-DA2E-44E8-B201-07485659754D}"/>
              </a:ext>
            </a:extLst>
          </p:cNvPr>
          <p:cNvSpPr/>
          <p:nvPr/>
        </p:nvSpPr>
        <p:spPr>
          <a:xfrm>
            <a:off x="27785924" y="6696746"/>
            <a:ext cx="1225959"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Rectangle 119">
            <a:extLst>
              <a:ext uri="{FF2B5EF4-FFF2-40B4-BE49-F238E27FC236}">
                <a16:creationId xmlns:a16="http://schemas.microsoft.com/office/drawing/2014/main" id="{EB643AB4-C849-4691-A10F-91C69C3F8808}"/>
              </a:ext>
            </a:extLst>
          </p:cNvPr>
          <p:cNvSpPr/>
          <p:nvPr/>
        </p:nvSpPr>
        <p:spPr>
          <a:xfrm>
            <a:off x="28960157" y="6705395"/>
            <a:ext cx="51726" cy="305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Rectangle 120">
            <a:extLst>
              <a:ext uri="{FF2B5EF4-FFF2-40B4-BE49-F238E27FC236}">
                <a16:creationId xmlns:a16="http://schemas.microsoft.com/office/drawing/2014/main" id="{52955370-996B-4118-8DB6-DFD58A0C438B}"/>
              </a:ext>
            </a:extLst>
          </p:cNvPr>
          <p:cNvSpPr/>
          <p:nvPr/>
        </p:nvSpPr>
        <p:spPr>
          <a:xfrm>
            <a:off x="17455824" y="19582490"/>
            <a:ext cx="5643661" cy="369332"/>
          </a:xfrm>
          <a:prstGeom prst="rect">
            <a:avLst/>
          </a:prstGeom>
        </p:spPr>
        <p:txBody>
          <a:bodyPr wrap="none">
            <a:spAutoFit/>
          </a:bodyPr>
          <a:lstStyle/>
          <a:p>
            <a:r>
              <a:rPr lang="en-IN" b="1" spc="50" dirty="0">
                <a:ln w="0"/>
                <a:solidFill>
                  <a:schemeClr val="tx1">
                    <a:lumMod val="50000"/>
                    <a:lumOff val="50000"/>
                  </a:schemeClr>
                </a:solidFill>
                <a:effectLst>
                  <a:innerShdw blurRad="63500" dist="50800" dir="13500000">
                    <a:srgbClr val="000000">
                      <a:alpha val="50000"/>
                    </a:srgbClr>
                  </a:innerShdw>
                </a:effectLst>
              </a:rPr>
              <a:t>Aligning the heavy output (sequence data) generated </a:t>
            </a:r>
          </a:p>
        </p:txBody>
      </p:sp>
      <p:sp>
        <p:nvSpPr>
          <p:cNvPr id="127" name="Rectangle 126">
            <a:extLst>
              <a:ext uri="{FF2B5EF4-FFF2-40B4-BE49-F238E27FC236}">
                <a16:creationId xmlns:a16="http://schemas.microsoft.com/office/drawing/2014/main" id="{51E79A63-732A-4EC0-819D-3A9E3712EC0D}"/>
              </a:ext>
            </a:extLst>
          </p:cNvPr>
          <p:cNvSpPr/>
          <p:nvPr/>
        </p:nvSpPr>
        <p:spPr>
          <a:xfrm>
            <a:off x="18216752" y="19924172"/>
            <a:ext cx="4505607" cy="584775"/>
          </a:xfrm>
          <a:prstGeom prst="rect">
            <a:avLst/>
          </a:prstGeom>
        </p:spPr>
        <p:txBody>
          <a:bodyPr wrap="square">
            <a:spAutoFit/>
          </a:bodyPr>
          <a:lstStyle/>
          <a:p>
            <a:r>
              <a:rPr lang="en-US" sz="1600" dirty="0"/>
              <a:t>Through the use of high end programs (software) generated data is synchronized and aligned</a:t>
            </a:r>
            <a:endParaRPr lang="en-IN" sz="1600" dirty="0"/>
          </a:p>
        </p:txBody>
      </p:sp>
      <p:pic>
        <p:nvPicPr>
          <p:cNvPr id="131" name="Picture 130">
            <a:extLst>
              <a:ext uri="{FF2B5EF4-FFF2-40B4-BE49-F238E27FC236}">
                <a16:creationId xmlns:a16="http://schemas.microsoft.com/office/drawing/2014/main" id="{C2B77431-121E-4654-8CDB-E16DCA73710A}"/>
              </a:ext>
            </a:extLst>
          </p:cNvPr>
          <p:cNvPicPr>
            <a:picLocks noChangeAspect="1"/>
          </p:cNvPicPr>
          <p:nvPr/>
        </p:nvPicPr>
        <p:blipFill>
          <a:blip r:embed="rId26"/>
          <a:stretch>
            <a:fillRect/>
          </a:stretch>
        </p:blipFill>
        <p:spPr>
          <a:xfrm>
            <a:off x="515813" y="20733152"/>
            <a:ext cx="2303106" cy="690932"/>
          </a:xfrm>
          <a:prstGeom prst="rect">
            <a:avLst/>
          </a:prstGeom>
        </p:spPr>
      </p:pic>
      <p:sp>
        <p:nvSpPr>
          <p:cNvPr id="136" name="Rectangle 135">
            <a:extLst>
              <a:ext uri="{FF2B5EF4-FFF2-40B4-BE49-F238E27FC236}">
                <a16:creationId xmlns:a16="http://schemas.microsoft.com/office/drawing/2014/main" id="{B7B199BE-23DB-47E7-A7B3-F4D11C86FD55}"/>
              </a:ext>
            </a:extLst>
          </p:cNvPr>
          <p:cNvSpPr/>
          <p:nvPr/>
        </p:nvSpPr>
        <p:spPr>
          <a:xfrm>
            <a:off x="-348867" y="21108496"/>
            <a:ext cx="800757" cy="112658"/>
          </a:xfrm>
          <a:prstGeom prst="rect">
            <a:avLst/>
          </a:prstGeom>
          <a:solidFill>
            <a:srgbClr val="CDB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A7E301F5-EBF8-4C6B-BF77-1AFB1DC0855B}"/>
              </a:ext>
            </a:extLst>
          </p:cNvPr>
          <p:cNvSpPr/>
          <p:nvPr/>
        </p:nvSpPr>
        <p:spPr>
          <a:xfrm>
            <a:off x="107150" y="21143676"/>
            <a:ext cx="1584490"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Rectangle 139">
            <a:extLst>
              <a:ext uri="{FF2B5EF4-FFF2-40B4-BE49-F238E27FC236}">
                <a16:creationId xmlns:a16="http://schemas.microsoft.com/office/drawing/2014/main" id="{DD275E5D-99CE-4347-932B-5C5BC265B501}"/>
              </a:ext>
            </a:extLst>
          </p:cNvPr>
          <p:cNvSpPr/>
          <p:nvPr/>
        </p:nvSpPr>
        <p:spPr>
          <a:xfrm>
            <a:off x="2288586" y="20840510"/>
            <a:ext cx="46368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Rectangle 140">
            <a:extLst>
              <a:ext uri="{FF2B5EF4-FFF2-40B4-BE49-F238E27FC236}">
                <a16:creationId xmlns:a16="http://schemas.microsoft.com/office/drawing/2014/main" id="{E71F4E04-AE15-4275-A02E-37F50C476356}"/>
              </a:ext>
            </a:extLst>
          </p:cNvPr>
          <p:cNvSpPr/>
          <p:nvPr/>
        </p:nvSpPr>
        <p:spPr>
          <a:xfrm>
            <a:off x="786946" y="20092648"/>
            <a:ext cx="252385"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ectangle 142">
            <a:extLst>
              <a:ext uri="{FF2B5EF4-FFF2-40B4-BE49-F238E27FC236}">
                <a16:creationId xmlns:a16="http://schemas.microsoft.com/office/drawing/2014/main" id="{F9AAC1E0-9EEE-4118-B33A-9E7016C560EB}"/>
              </a:ext>
            </a:extLst>
          </p:cNvPr>
          <p:cNvSpPr/>
          <p:nvPr/>
        </p:nvSpPr>
        <p:spPr>
          <a:xfrm>
            <a:off x="904486" y="20664966"/>
            <a:ext cx="252385"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Rectangle 143">
            <a:extLst>
              <a:ext uri="{FF2B5EF4-FFF2-40B4-BE49-F238E27FC236}">
                <a16:creationId xmlns:a16="http://schemas.microsoft.com/office/drawing/2014/main" id="{F0269873-FBE5-496C-9D44-D5A2E9CCA690}"/>
              </a:ext>
            </a:extLst>
          </p:cNvPr>
          <p:cNvSpPr/>
          <p:nvPr/>
        </p:nvSpPr>
        <p:spPr>
          <a:xfrm>
            <a:off x="1110688" y="20754574"/>
            <a:ext cx="4571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Rectangle 144">
            <a:extLst>
              <a:ext uri="{FF2B5EF4-FFF2-40B4-BE49-F238E27FC236}">
                <a16:creationId xmlns:a16="http://schemas.microsoft.com/office/drawing/2014/main" id="{A6CA8A8A-8F63-482E-B682-DF20AF0B17DB}"/>
              </a:ext>
            </a:extLst>
          </p:cNvPr>
          <p:cNvSpPr/>
          <p:nvPr/>
        </p:nvSpPr>
        <p:spPr>
          <a:xfrm>
            <a:off x="873315" y="20335743"/>
            <a:ext cx="4571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ectangle 145">
            <a:extLst>
              <a:ext uri="{FF2B5EF4-FFF2-40B4-BE49-F238E27FC236}">
                <a16:creationId xmlns:a16="http://schemas.microsoft.com/office/drawing/2014/main" id="{33C9D708-22AC-41B9-BFAA-C881C96EFDCC}"/>
              </a:ext>
            </a:extLst>
          </p:cNvPr>
          <p:cNvSpPr/>
          <p:nvPr/>
        </p:nvSpPr>
        <p:spPr>
          <a:xfrm>
            <a:off x="913139" y="21097648"/>
            <a:ext cx="4571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ectangle 146">
            <a:extLst>
              <a:ext uri="{FF2B5EF4-FFF2-40B4-BE49-F238E27FC236}">
                <a16:creationId xmlns:a16="http://schemas.microsoft.com/office/drawing/2014/main" id="{D6F17EDF-9F29-4BDC-8630-1D72B527755A}"/>
              </a:ext>
            </a:extLst>
          </p:cNvPr>
          <p:cNvSpPr/>
          <p:nvPr/>
        </p:nvSpPr>
        <p:spPr>
          <a:xfrm>
            <a:off x="1076631" y="21114153"/>
            <a:ext cx="4571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8" name="Rectangle 147">
            <a:extLst>
              <a:ext uri="{FF2B5EF4-FFF2-40B4-BE49-F238E27FC236}">
                <a16:creationId xmlns:a16="http://schemas.microsoft.com/office/drawing/2014/main" id="{D6A46404-1357-4A36-AF63-C82073D70117}"/>
              </a:ext>
            </a:extLst>
          </p:cNvPr>
          <p:cNvSpPr/>
          <p:nvPr/>
        </p:nvSpPr>
        <p:spPr>
          <a:xfrm>
            <a:off x="1242422" y="21114153"/>
            <a:ext cx="4571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Rectangle 148">
            <a:extLst>
              <a:ext uri="{FF2B5EF4-FFF2-40B4-BE49-F238E27FC236}">
                <a16:creationId xmlns:a16="http://schemas.microsoft.com/office/drawing/2014/main" id="{90BD010A-BF65-4B5B-B9A9-16E2286CC422}"/>
              </a:ext>
            </a:extLst>
          </p:cNvPr>
          <p:cNvSpPr/>
          <p:nvPr/>
        </p:nvSpPr>
        <p:spPr>
          <a:xfrm>
            <a:off x="475937" y="21055247"/>
            <a:ext cx="4571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Rectangle 149">
            <a:extLst>
              <a:ext uri="{FF2B5EF4-FFF2-40B4-BE49-F238E27FC236}">
                <a16:creationId xmlns:a16="http://schemas.microsoft.com/office/drawing/2014/main" id="{770DFF74-1191-4666-8339-B813F9A27773}"/>
              </a:ext>
            </a:extLst>
          </p:cNvPr>
          <p:cNvSpPr/>
          <p:nvPr/>
        </p:nvSpPr>
        <p:spPr>
          <a:xfrm>
            <a:off x="1669967" y="21130708"/>
            <a:ext cx="4571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Rectangle 150">
            <a:extLst>
              <a:ext uri="{FF2B5EF4-FFF2-40B4-BE49-F238E27FC236}">
                <a16:creationId xmlns:a16="http://schemas.microsoft.com/office/drawing/2014/main" id="{0B88A1FB-D9C9-4A71-8DD1-378D3E22B2C6}"/>
              </a:ext>
            </a:extLst>
          </p:cNvPr>
          <p:cNvSpPr/>
          <p:nvPr/>
        </p:nvSpPr>
        <p:spPr>
          <a:xfrm>
            <a:off x="1475693" y="20664966"/>
            <a:ext cx="84583"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2" name="Rectangle 151">
            <a:extLst>
              <a:ext uri="{FF2B5EF4-FFF2-40B4-BE49-F238E27FC236}">
                <a16:creationId xmlns:a16="http://schemas.microsoft.com/office/drawing/2014/main" id="{7C69F19C-2EB5-49CA-9D09-CEC14D1D17A5}"/>
              </a:ext>
            </a:extLst>
          </p:cNvPr>
          <p:cNvSpPr/>
          <p:nvPr/>
        </p:nvSpPr>
        <p:spPr>
          <a:xfrm>
            <a:off x="2623822" y="21100344"/>
            <a:ext cx="45719" cy="225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Rectangle 152">
            <a:extLst>
              <a:ext uri="{FF2B5EF4-FFF2-40B4-BE49-F238E27FC236}">
                <a16:creationId xmlns:a16="http://schemas.microsoft.com/office/drawing/2014/main" id="{EC803BD3-CDA5-455F-9E95-A0F4B4C3CBC4}"/>
              </a:ext>
            </a:extLst>
          </p:cNvPr>
          <p:cNvSpPr/>
          <p:nvPr/>
        </p:nvSpPr>
        <p:spPr>
          <a:xfrm>
            <a:off x="1698935" y="21246628"/>
            <a:ext cx="514832" cy="534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ectangle 137">
            <a:extLst>
              <a:ext uri="{FF2B5EF4-FFF2-40B4-BE49-F238E27FC236}">
                <a16:creationId xmlns:a16="http://schemas.microsoft.com/office/drawing/2014/main" id="{B989D9E4-A485-4F1A-82B2-C07108D3CEEB}"/>
              </a:ext>
            </a:extLst>
          </p:cNvPr>
          <p:cNvSpPr/>
          <p:nvPr/>
        </p:nvSpPr>
        <p:spPr>
          <a:xfrm>
            <a:off x="7854412" y="16458437"/>
            <a:ext cx="3453301" cy="344049"/>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2" name="Rectangle 141">
            <a:extLst>
              <a:ext uri="{FF2B5EF4-FFF2-40B4-BE49-F238E27FC236}">
                <a16:creationId xmlns:a16="http://schemas.microsoft.com/office/drawing/2014/main" id="{9D53C57D-FC46-455E-8AAB-41AA7008DE41}"/>
              </a:ext>
            </a:extLst>
          </p:cNvPr>
          <p:cNvSpPr/>
          <p:nvPr/>
        </p:nvSpPr>
        <p:spPr>
          <a:xfrm>
            <a:off x="7893194" y="16386420"/>
            <a:ext cx="3500382" cy="369332"/>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a:spAutoFit/>
          </a:bodyPr>
          <a:lstStyle/>
          <a:p>
            <a:r>
              <a:rPr lang="en-IN" dirty="0"/>
              <a:t>Various NGS platforms comparison</a:t>
            </a:r>
          </a:p>
        </p:txBody>
      </p:sp>
      <p:pic>
        <p:nvPicPr>
          <p:cNvPr id="154" name="Picture 153">
            <a:extLst>
              <a:ext uri="{FF2B5EF4-FFF2-40B4-BE49-F238E27FC236}">
                <a16:creationId xmlns:a16="http://schemas.microsoft.com/office/drawing/2014/main" id="{D7FC1098-2EFE-45E3-AB2F-12B0FA1CEB57}"/>
              </a:ext>
            </a:extLst>
          </p:cNvPr>
          <p:cNvPicPr>
            <a:picLocks noChangeAspect="1"/>
          </p:cNvPicPr>
          <p:nvPr/>
        </p:nvPicPr>
        <p:blipFill>
          <a:blip r:embed="rId27">
            <a:clrChange>
              <a:clrFrom>
                <a:srgbClr val="FFFFFF"/>
              </a:clrFrom>
              <a:clrTo>
                <a:srgbClr val="FFFFFF">
                  <a:alpha val="0"/>
                </a:srgbClr>
              </a:clrTo>
            </a:clrChange>
            <a:extLst>
              <a:ext uri="{BEBA8EAE-BF5A-486C-A8C5-ECC9F3942E4B}">
                <a14:imgProps xmlns:a14="http://schemas.microsoft.com/office/drawing/2010/main">
                  <a14:imgLayer r:embed="rId28">
                    <a14:imgEffect>
                      <a14:sharpenSoften amount="50000"/>
                    </a14:imgEffect>
                    <a14:imgEffect>
                      <a14:brightnessContrast bright="20000" contrast="-40000"/>
                    </a14:imgEffect>
                  </a14:imgLayer>
                </a14:imgProps>
              </a:ext>
            </a:extLst>
          </a:blip>
          <a:stretch>
            <a:fillRect/>
          </a:stretch>
        </p:blipFill>
        <p:spPr>
          <a:xfrm>
            <a:off x="7446150" y="7782206"/>
            <a:ext cx="2121618" cy="2181808"/>
          </a:xfrm>
          <a:prstGeom prst="rect">
            <a:avLst/>
          </a:prstGeom>
        </p:spPr>
      </p:pic>
      <p:sp>
        <p:nvSpPr>
          <p:cNvPr id="155" name="Rectangle 154">
            <a:extLst>
              <a:ext uri="{FF2B5EF4-FFF2-40B4-BE49-F238E27FC236}">
                <a16:creationId xmlns:a16="http://schemas.microsoft.com/office/drawing/2014/main" id="{51D51FE5-BEED-4830-BE61-35663FAC3B8A}"/>
              </a:ext>
            </a:extLst>
          </p:cNvPr>
          <p:cNvSpPr/>
          <p:nvPr/>
        </p:nvSpPr>
        <p:spPr>
          <a:xfrm>
            <a:off x="7364886" y="7591400"/>
            <a:ext cx="448687" cy="2372242"/>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6" name="Rectangle 155">
            <a:extLst>
              <a:ext uri="{FF2B5EF4-FFF2-40B4-BE49-F238E27FC236}">
                <a16:creationId xmlns:a16="http://schemas.microsoft.com/office/drawing/2014/main" id="{01BA540B-8714-4257-AA0B-8D5B48F9D5EC}"/>
              </a:ext>
            </a:extLst>
          </p:cNvPr>
          <p:cNvSpPr/>
          <p:nvPr/>
        </p:nvSpPr>
        <p:spPr>
          <a:xfrm>
            <a:off x="7429899" y="7837326"/>
            <a:ext cx="2064621" cy="2044042"/>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99068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716</TotalTime>
  <Words>3770</Words>
  <Application>Microsoft Office PowerPoint</Application>
  <PresentationFormat>Custom</PresentationFormat>
  <Paragraphs>138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Lucida Calligraphy</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Shruk</dc:creator>
  <cp:lastModifiedBy>shruk</cp:lastModifiedBy>
  <cp:revision>71</cp:revision>
  <dcterms:created xsi:type="dcterms:W3CDTF">2019-08-31T11:00:15Z</dcterms:created>
  <dcterms:modified xsi:type="dcterms:W3CDTF">2019-10-06T00:39:27Z</dcterms:modified>
</cp:coreProperties>
</file>