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1685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7E0-9666-4E00-99EC-FF39A114553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31E1-E89E-4D0E-82BF-031D6025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AF8967C-3CFD-491A-8504-05F765DE8DA6}"/>
              </a:ext>
            </a:extLst>
          </p:cNvPr>
          <p:cNvSpPr/>
          <p:nvPr/>
        </p:nvSpPr>
        <p:spPr>
          <a:xfrm>
            <a:off x="1386840" y="1769211"/>
            <a:ext cx="5471159" cy="1009650"/>
          </a:xfrm>
          <a:custGeom>
            <a:avLst/>
            <a:gdLst>
              <a:gd name="connsiteX0" fmla="*/ 1901190 w 4187190"/>
              <a:gd name="connsiteY0" fmla="*/ 0 h 1009650"/>
              <a:gd name="connsiteX1" fmla="*/ 0 w 4187190"/>
              <a:gd name="connsiteY1" fmla="*/ 944880 h 1009650"/>
              <a:gd name="connsiteX2" fmla="*/ 2994660 w 4187190"/>
              <a:gd name="connsiteY2" fmla="*/ 1009650 h 1009650"/>
              <a:gd name="connsiteX3" fmla="*/ 4187190 w 4187190"/>
              <a:gd name="connsiteY3" fmla="*/ 7620 h 1009650"/>
              <a:gd name="connsiteX4" fmla="*/ 1901190 w 4187190"/>
              <a:gd name="connsiteY4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7190" h="1009650">
                <a:moveTo>
                  <a:pt x="1901190" y="0"/>
                </a:moveTo>
                <a:lnTo>
                  <a:pt x="0" y="944880"/>
                </a:lnTo>
                <a:lnTo>
                  <a:pt x="2994660" y="1009650"/>
                </a:lnTo>
                <a:lnTo>
                  <a:pt x="4187190" y="7620"/>
                </a:lnTo>
                <a:lnTo>
                  <a:pt x="190119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DCB770-A383-407C-8C9D-23F587C4A1EE}"/>
              </a:ext>
            </a:extLst>
          </p:cNvPr>
          <p:cNvSpPr/>
          <p:nvPr/>
        </p:nvSpPr>
        <p:spPr>
          <a:xfrm>
            <a:off x="3911994" y="-116335"/>
            <a:ext cx="2946006" cy="18948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FBE96CA-6E91-4E9B-99B7-CD6DFAE9621D}"/>
              </a:ext>
            </a:extLst>
          </p:cNvPr>
          <p:cNvSpPr/>
          <p:nvPr/>
        </p:nvSpPr>
        <p:spPr>
          <a:xfrm>
            <a:off x="305914" y="-103785"/>
            <a:ext cx="3606080" cy="3701978"/>
          </a:xfrm>
          <a:custGeom>
            <a:avLst/>
            <a:gdLst>
              <a:gd name="connsiteX0" fmla="*/ 0 w 558800"/>
              <a:gd name="connsiteY0" fmla="*/ 284480 h 548640"/>
              <a:gd name="connsiteX1" fmla="*/ 0 w 558800"/>
              <a:gd name="connsiteY1" fmla="*/ 548640 h 548640"/>
              <a:gd name="connsiteX2" fmla="*/ 558800 w 558800"/>
              <a:gd name="connsiteY2" fmla="*/ 279400 h 548640"/>
              <a:gd name="connsiteX3" fmla="*/ 558800 w 558800"/>
              <a:gd name="connsiteY3" fmla="*/ 0 h 548640"/>
              <a:gd name="connsiteX4" fmla="*/ 0 w 558800"/>
              <a:gd name="connsiteY4" fmla="*/ 28448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48640">
                <a:moveTo>
                  <a:pt x="0" y="284480"/>
                </a:moveTo>
                <a:lnTo>
                  <a:pt x="0" y="548640"/>
                </a:lnTo>
                <a:lnTo>
                  <a:pt x="558800" y="279400"/>
                </a:lnTo>
                <a:lnTo>
                  <a:pt x="558800" y="0"/>
                </a:lnTo>
                <a:lnTo>
                  <a:pt x="0" y="2844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3C5045-339F-4364-A634-6D37CE41A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637" y="349530"/>
            <a:ext cx="516172" cy="4042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5A06B3E-EB48-4DB2-9AA5-D8C410D7C7B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637" y="631470"/>
            <a:ext cx="516172" cy="4042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0C1AA9-AD02-41D4-9A25-555E5B70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2937" y="700236"/>
            <a:ext cx="516172" cy="4042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063AA86-8552-4D6E-B854-F126FB7D5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4577" y="631469"/>
            <a:ext cx="516172" cy="4042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090FEC7-1129-49EC-9892-9B581EE2CC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637" y="913408"/>
            <a:ext cx="516172" cy="4042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D3CD64-17AE-4349-9F0D-19C98411F5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2937" y="982175"/>
            <a:ext cx="516172" cy="4042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416BC77-F61F-408E-8FFB-670AFDD825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0697" y="1050942"/>
            <a:ext cx="516172" cy="4042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6CB702-CDA7-4F38-85D8-9917D1DFCC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4577" y="913407"/>
            <a:ext cx="516172" cy="4042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5379458-C743-4047-8B15-B9013DA6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517" y="913406"/>
            <a:ext cx="516172" cy="4042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311EDF0-B5ED-45EE-B732-EED51679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613" y="982175"/>
            <a:ext cx="516172" cy="40423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7E38BA6-E447-4F71-A375-F3EF625C8C0A}"/>
              </a:ext>
            </a:extLst>
          </p:cNvPr>
          <p:cNvSpPr/>
          <p:nvPr/>
        </p:nvSpPr>
        <p:spPr>
          <a:xfrm>
            <a:off x="735152" y="208403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10A32FE-F32A-4985-AE7B-AD717625E0B7}"/>
              </a:ext>
            </a:extLst>
          </p:cNvPr>
          <p:cNvSpPr/>
          <p:nvPr/>
        </p:nvSpPr>
        <p:spPr>
          <a:xfrm>
            <a:off x="5159007" y="322860"/>
            <a:ext cx="27614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CA10FB-8E3E-4D0D-AF6A-53C58ED4392B}"/>
              </a:ext>
            </a:extLst>
          </p:cNvPr>
          <p:cNvSpPr/>
          <p:nvPr/>
        </p:nvSpPr>
        <p:spPr>
          <a:xfrm>
            <a:off x="5159007" y="611296"/>
            <a:ext cx="27614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57DB75-95AD-4D69-BCCB-14BBEA4725EC}"/>
              </a:ext>
            </a:extLst>
          </p:cNvPr>
          <p:cNvSpPr/>
          <p:nvPr/>
        </p:nvSpPr>
        <p:spPr>
          <a:xfrm>
            <a:off x="5159007" y="899731"/>
            <a:ext cx="27614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165498-373F-4FA5-8949-513FB50C200C}"/>
              </a:ext>
            </a:extLst>
          </p:cNvPr>
          <p:cNvSpPr/>
          <p:nvPr/>
        </p:nvSpPr>
        <p:spPr>
          <a:xfrm>
            <a:off x="5159007" y="1229038"/>
            <a:ext cx="38282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11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799BEA-659E-4D1E-84F7-23D5EA28CCF2}"/>
              </a:ext>
            </a:extLst>
          </p:cNvPr>
          <p:cNvSpPr/>
          <p:nvPr/>
        </p:nvSpPr>
        <p:spPr>
          <a:xfrm>
            <a:off x="5159007" y="1578589"/>
            <a:ext cx="38282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11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632ED4C-A159-4AC1-B953-B2462538A7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637" y="1195721"/>
            <a:ext cx="516172" cy="4042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BB9DD82-220F-4494-A1A9-61ABF08B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2937" y="1264488"/>
            <a:ext cx="516172" cy="4042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451FAB8-A83F-47EC-8047-B405146739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0697" y="1333255"/>
            <a:ext cx="516172" cy="40423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8B889E-368D-4068-B16C-89E0E3AD4C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4577" y="1195720"/>
            <a:ext cx="516172" cy="4042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F75F12-4237-4925-BE24-6F14B2AC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517" y="1195719"/>
            <a:ext cx="516172" cy="4042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9E5607-988D-4C86-872E-2D734789D2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613" y="1264488"/>
            <a:ext cx="516172" cy="4042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EDCDC92-81D7-451D-BA0E-C77E7B2709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8733" y="1402548"/>
            <a:ext cx="516172" cy="4042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8BFFD9E-09E6-48DB-BDD0-E86CFBEB51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7281" y="1333254"/>
            <a:ext cx="516172" cy="4042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73600F7-992F-4A60-876F-F020993E30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6817" y="1261576"/>
            <a:ext cx="516172" cy="40423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225C7F9-3A93-4F12-94EC-798AA0C2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457" y="1195343"/>
            <a:ext cx="516172" cy="40423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7EF36B-C889-4822-83DA-D705D9C46E77}"/>
              </a:ext>
            </a:extLst>
          </p:cNvPr>
          <p:cNvCxnSpPr/>
          <p:nvPr/>
        </p:nvCxnSpPr>
        <p:spPr>
          <a:xfrm>
            <a:off x="4286517" y="472789"/>
            <a:ext cx="89535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85CB2C-6287-4A00-9BDA-CFFE965ADC8C}"/>
              </a:ext>
            </a:extLst>
          </p:cNvPr>
          <p:cNvCxnSpPr>
            <a:cxnSpLocks/>
          </p:cNvCxnSpPr>
          <p:nvPr/>
        </p:nvCxnSpPr>
        <p:spPr>
          <a:xfrm>
            <a:off x="4619809" y="753761"/>
            <a:ext cx="630555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8C9628-DE7F-4FBE-90B6-F11CD04BFB31}"/>
              </a:ext>
            </a:extLst>
          </p:cNvPr>
          <p:cNvCxnSpPr>
            <a:cxnSpLocks/>
          </p:cNvCxnSpPr>
          <p:nvPr/>
        </p:nvCxnSpPr>
        <p:spPr>
          <a:xfrm>
            <a:off x="4799873" y="1037188"/>
            <a:ext cx="427631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EFCF19-3722-46A0-A98B-5F84B752E8E9}"/>
              </a:ext>
            </a:extLst>
          </p:cNvPr>
          <p:cNvCxnSpPr>
            <a:cxnSpLocks/>
          </p:cNvCxnSpPr>
          <p:nvPr/>
        </p:nvCxnSpPr>
        <p:spPr>
          <a:xfrm>
            <a:off x="5107489" y="1375495"/>
            <a:ext cx="142875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3FE11AF-65E1-4F83-A5B1-D0C375F5FEC8}"/>
              </a:ext>
            </a:extLst>
          </p:cNvPr>
          <p:cNvSpPr/>
          <p:nvPr/>
        </p:nvSpPr>
        <p:spPr>
          <a:xfrm>
            <a:off x="4779684" y="220426"/>
            <a:ext cx="1034788" cy="1846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number of cubes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EBFE3DD-2B0B-4672-9F28-3E00313F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637" y="1479459"/>
            <a:ext cx="516172" cy="40423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2F1444C-844F-4CA3-BB40-42B5526C06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2937" y="1548226"/>
            <a:ext cx="516172" cy="40423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5745D6E-439D-47E3-AA63-A678878235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0697" y="1616993"/>
            <a:ext cx="516172" cy="40423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F132484-33ED-44A4-AD4A-AC3AC327E8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4577" y="1479458"/>
            <a:ext cx="516172" cy="40423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4A2B1F-1B67-419E-A8AF-4F3E9D92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517" y="1479457"/>
            <a:ext cx="516172" cy="40423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89718AD-A2E9-4C6B-826F-EECA3FAC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613" y="1548226"/>
            <a:ext cx="516172" cy="40423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FEE4247-2A22-4A77-938A-6F34CA942E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8733" y="1686286"/>
            <a:ext cx="516172" cy="40423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64CD2B-147A-4863-B01B-86E0CAE5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7281" y="1616992"/>
            <a:ext cx="516172" cy="40423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8CFDDA0-A3FE-4430-90B9-C90C17FE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6817" y="1545314"/>
            <a:ext cx="516172" cy="40423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9F3D279-AF45-4820-B14A-A3954AE4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457" y="1479081"/>
            <a:ext cx="516172" cy="40423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303723B-BF8B-4065-B8FE-F4479A3B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493" y="1754154"/>
            <a:ext cx="516172" cy="40423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B7F6417-253A-453D-85C5-82AFCB316F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8989" y="1684860"/>
            <a:ext cx="516172" cy="40423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E6524C8-60AF-45D6-9165-1B6EFE0AB6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6123" y="1616991"/>
            <a:ext cx="516172" cy="4042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EA1A5B7-535F-483A-A13F-DE849B57F9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9889" y="1540167"/>
            <a:ext cx="516172" cy="40423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830DA82-5DB9-415B-99EA-0BC6A9FD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8851" y="1475846"/>
            <a:ext cx="516172" cy="40423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0A25238-9595-429A-A77A-D0EB8E96DF96}"/>
              </a:ext>
            </a:extLst>
          </p:cNvPr>
          <p:cNvSpPr/>
          <p:nvPr/>
        </p:nvSpPr>
        <p:spPr>
          <a:xfrm>
            <a:off x="5711464" y="322860"/>
            <a:ext cx="27614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2DE65E-D80F-4B1F-AEFB-3442BE11117A}"/>
              </a:ext>
            </a:extLst>
          </p:cNvPr>
          <p:cNvSpPr/>
          <p:nvPr/>
        </p:nvSpPr>
        <p:spPr>
          <a:xfrm>
            <a:off x="5854324" y="611296"/>
            <a:ext cx="27614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11D909-10DD-4FB2-A880-1EC7D9FB8EC5}"/>
              </a:ext>
            </a:extLst>
          </p:cNvPr>
          <p:cNvSpPr/>
          <p:nvPr/>
        </p:nvSpPr>
        <p:spPr>
          <a:xfrm>
            <a:off x="6000559" y="899731"/>
            <a:ext cx="382820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11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2982ED-EF28-4AAD-8616-DCBE9DA594A3}"/>
              </a:ext>
            </a:extLst>
          </p:cNvPr>
          <p:cNvSpPr/>
          <p:nvPr/>
        </p:nvSpPr>
        <p:spPr>
          <a:xfrm>
            <a:off x="6153471" y="1229038"/>
            <a:ext cx="38282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en-US" sz="11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0B85CCE-90AB-49AA-AF89-E969A891B1AF}"/>
              </a:ext>
            </a:extLst>
          </p:cNvPr>
          <p:cNvSpPr/>
          <p:nvPr/>
        </p:nvSpPr>
        <p:spPr>
          <a:xfrm>
            <a:off x="6319503" y="1578589"/>
            <a:ext cx="38282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en-US" sz="11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734B34-8E70-49F3-8E2A-F702823DD571}"/>
              </a:ext>
            </a:extLst>
          </p:cNvPr>
          <p:cNvSpPr/>
          <p:nvPr/>
        </p:nvSpPr>
        <p:spPr>
          <a:xfrm>
            <a:off x="5597542" y="220426"/>
            <a:ext cx="1034788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number of cubes used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278C2D-8EB2-473C-9260-02E9738C833E}"/>
              </a:ext>
            </a:extLst>
          </p:cNvPr>
          <p:cNvCxnSpPr/>
          <p:nvPr/>
        </p:nvCxnSpPr>
        <p:spPr>
          <a:xfrm>
            <a:off x="5682791" y="208047"/>
            <a:ext cx="0" cy="174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1D2ECD-C35E-452F-9F46-FFB37D8C249E}"/>
              </a:ext>
            </a:extLst>
          </p:cNvPr>
          <p:cNvCxnSpPr>
            <a:cxnSpLocks/>
          </p:cNvCxnSpPr>
          <p:nvPr/>
        </p:nvCxnSpPr>
        <p:spPr>
          <a:xfrm flipV="1">
            <a:off x="5378425" y="781050"/>
            <a:ext cx="543106" cy="246502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F4B5E13-E947-484D-A383-1AF2D1E47A24}"/>
              </a:ext>
            </a:extLst>
          </p:cNvPr>
          <p:cNvCxnSpPr>
            <a:cxnSpLocks/>
          </p:cNvCxnSpPr>
          <p:nvPr/>
        </p:nvCxnSpPr>
        <p:spPr>
          <a:xfrm flipV="1">
            <a:off x="5371373" y="494326"/>
            <a:ext cx="443099" cy="25152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44B901-58C9-4804-ABC8-4EF3B284388F}"/>
              </a:ext>
            </a:extLst>
          </p:cNvPr>
          <p:cNvCxnSpPr>
            <a:cxnSpLocks/>
          </p:cNvCxnSpPr>
          <p:nvPr/>
        </p:nvCxnSpPr>
        <p:spPr>
          <a:xfrm flipV="1">
            <a:off x="5459547" y="1101426"/>
            <a:ext cx="618059" cy="27407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61681D-26BE-48FE-8B4A-6C81240CCC3F}"/>
              </a:ext>
            </a:extLst>
          </p:cNvPr>
          <p:cNvCxnSpPr>
            <a:cxnSpLocks/>
          </p:cNvCxnSpPr>
          <p:nvPr/>
        </p:nvCxnSpPr>
        <p:spPr>
          <a:xfrm flipV="1">
            <a:off x="5459547" y="1475846"/>
            <a:ext cx="704676" cy="261639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B55BCB-C6BE-453A-BC99-A594F8A8C6F2}"/>
              </a:ext>
            </a:extLst>
          </p:cNvPr>
          <p:cNvSpPr/>
          <p:nvPr/>
        </p:nvSpPr>
        <p:spPr>
          <a:xfrm>
            <a:off x="5604945" y="577920"/>
            <a:ext cx="276142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ED85B0-1CE0-47F8-ABB9-0C327ED5B2EC}"/>
              </a:ext>
            </a:extLst>
          </p:cNvPr>
          <p:cNvSpPr/>
          <p:nvPr/>
        </p:nvSpPr>
        <p:spPr>
          <a:xfrm>
            <a:off x="5711464" y="887963"/>
            <a:ext cx="276142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6556A8-9CA6-45C8-9CDA-908FDF272CC7}"/>
              </a:ext>
            </a:extLst>
          </p:cNvPr>
          <p:cNvSpPr/>
          <p:nvPr/>
        </p:nvSpPr>
        <p:spPr>
          <a:xfrm>
            <a:off x="5807790" y="1150650"/>
            <a:ext cx="27614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D803E3B-9463-48D5-BB1F-4C6B103DB56E}"/>
              </a:ext>
            </a:extLst>
          </p:cNvPr>
          <p:cNvSpPr/>
          <p:nvPr/>
        </p:nvSpPr>
        <p:spPr>
          <a:xfrm>
            <a:off x="5823754" y="1515294"/>
            <a:ext cx="276142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1D4D53-9C31-44DA-9407-61D732CEE926}"/>
              </a:ext>
            </a:extLst>
          </p:cNvPr>
          <p:cNvSpPr/>
          <p:nvPr/>
        </p:nvSpPr>
        <p:spPr>
          <a:xfrm>
            <a:off x="5098668" y="2376342"/>
            <a:ext cx="595035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n(n+1)/2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A9481B-4BDE-4A91-A109-2B19E6E6A3A8}"/>
              </a:ext>
            </a:extLst>
          </p:cNvPr>
          <p:cNvCxnSpPr>
            <a:cxnSpLocks/>
          </p:cNvCxnSpPr>
          <p:nvPr/>
        </p:nvCxnSpPr>
        <p:spPr>
          <a:xfrm>
            <a:off x="5330741" y="1873290"/>
            <a:ext cx="1530" cy="4699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D3282F-F0F7-4E52-A1B5-31B2D08D9708}"/>
              </a:ext>
            </a:extLst>
          </p:cNvPr>
          <p:cNvCxnSpPr>
            <a:cxnSpLocks/>
          </p:cNvCxnSpPr>
          <p:nvPr/>
        </p:nvCxnSpPr>
        <p:spPr>
          <a:xfrm>
            <a:off x="5371373" y="1873290"/>
            <a:ext cx="1530" cy="4699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D891569-2D91-490D-A789-BBA1A1831232}"/>
              </a:ext>
            </a:extLst>
          </p:cNvPr>
          <p:cNvCxnSpPr>
            <a:cxnSpLocks/>
          </p:cNvCxnSpPr>
          <p:nvPr/>
        </p:nvCxnSpPr>
        <p:spPr>
          <a:xfrm>
            <a:off x="5278171" y="1873290"/>
            <a:ext cx="1530" cy="4699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8C352B-EB04-45AE-8AEA-E44C85CA6BAD}"/>
              </a:ext>
            </a:extLst>
          </p:cNvPr>
          <p:cNvSpPr/>
          <p:nvPr/>
        </p:nvSpPr>
        <p:spPr>
          <a:xfrm>
            <a:off x="4040298" y="2376342"/>
            <a:ext cx="1008610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Nth base cubes  =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6C33F12-1D43-44BE-A102-CD0010C902D3}"/>
              </a:ext>
            </a:extLst>
          </p:cNvPr>
          <p:cNvSpPr/>
          <p:nvPr/>
        </p:nvSpPr>
        <p:spPr>
          <a:xfrm>
            <a:off x="191628" y="319917"/>
            <a:ext cx="2304808" cy="2843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817E1D0-5909-410E-9AB2-930CBCB2E36F}"/>
              </a:ext>
            </a:extLst>
          </p:cNvPr>
          <p:cNvSpPr/>
          <p:nvPr/>
        </p:nvSpPr>
        <p:spPr>
          <a:xfrm>
            <a:off x="155675" y="2397398"/>
            <a:ext cx="1149491" cy="1532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07D22D-70EF-4349-9AD3-B920989193CC}"/>
              </a:ext>
            </a:extLst>
          </p:cNvPr>
          <p:cNvCxnSpPr>
            <a:cxnSpLocks/>
          </p:cNvCxnSpPr>
          <p:nvPr/>
        </p:nvCxnSpPr>
        <p:spPr>
          <a:xfrm>
            <a:off x="6472818" y="1928140"/>
            <a:ext cx="1" cy="18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5601932-CA02-451B-90BD-4B7429697428}"/>
              </a:ext>
            </a:extLst>
          </p:cNvPr>
          <p:cNvSpPr/>
          <p:nvPr/>
        </p:nvSpPr>
        <p:spPr>
          <a:xfrm>
            <a:off x="5712005" y="845390"/>
            <a:ext cx="27614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74F2964-4E76-43F9-924B-F79069BD4359}"/>
              </a:ext>
            </a:extLst>
          </p:cNvPr>
          <p:cNvSpPr/>
          <p:nvPr/>
        </p:nvSpPr>
        <p:spPr>
          <a:xfrm>
            <a:off x="5602829" y="540274"/>
            <a:ext cx="27614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06FD4AC-9BB0-4F36-9A13-D1C6FF88C1BE}"/>
              </a:ext>
            </a:extLst>
          </p:cNvPr>
          <p:cNvCxnSpPr>
            <a:cxnSpLocks/>
          </p:cNvCxnSpPr>
          <p:nvPr/>
        </p:nvCxnSpPr>
        <p:spPr>
          <a:xfrm>
            <a:off x="5767382" y="684560"/>
            <a:ext cx="160303" cy="29485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9BB0B54-861B-439F-A681-5D0361F59A78}"/>
              </a:ext>
            </a:extLst>
          </p:cNvPr>
          <p:cNvCxnSpPr>
            <a:cxnSpLocks/>
          </p:cNvCxnSpPr>
          <p:nvPr/>
        </p:nvCxnSpPr>
        <p:spPr>
          <a:xfrm>
            <a:off x="5913104" y="997406"/>
            <a:ext cx="160303" cy="29485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60650E7-A209-4C15-856D-14CF3DCFA8E5}"/>
              </a:ext>
            </a:extLst>
          </p:cNvPr>
          <p:cNvCxnSpPr>
            <a:cxnSpLocks/>
          </p:cNvCxnSpPr>
          <p:nvPr/>
        </p:nvCxnSpPr>
        <p:spPr>
          <a:xfrm>
            <a:off x="6008016" y="1301117"/>
            <a:ext cx="160303" cy="29485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5096FC3-38E9-4200-AA30-C211F44953E7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6036083" y="1674194"/>
            <a:ext cx="283420" cy="35200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4DAB8C0-60EB-4439-9D3B-D97F802C7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663928"/>
            <a:ext cx="2448898" cy="1847248"/>
          </a:xfrm>
          <a:prstGeom prst="rect">
            <a:avLst/>
          </a:prstGeom>
        </p:spPr>
      </p:pic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21466250-30DB-4E7B-95B7-640CF8594200}"/>
              </a:ext>
            </a:extLst>
          </p:cNvPr>
          <p:cNvSpPr/>
          <p:nvPr/>
        </p:nvSpPr>
        <p:spPr>
          <a:xfrm>
            <a:off x="-3438143" y="8329363"/>
            <a:ext cx="10820400" cy="1009650"/>
          </a:xfrm>
          <a:custGeom>
            <a:avLst/>
            <a:gdLst>
              <a:gd name="connsiteX0" fmla="*/ 1901190 w 4187190"/>
              <a:gd name="connsiteY0" fmla="*/ 0 h 1009650"/>
              <a:gd name="connsiteX1" fmla="*/ 0 w 4187190"/>
              <a:gd name="connsiteY1" fmla="*/ 944880 h 1009650"/>
              <a:gd name="connsiteX2" fmla="*/ 2994660 w 4187190"/>
              <a:gd name="connsiteY2" fmla="*/ 1009650 h 1009650"/>
              <a:gd name="connsiteX3" fmla="*/ 4187190 w 4187190"/>
              <a:gd name="connsiteY3" fmla="*/ 7620 h 1009650"/>
              <a:gd name="connsiteX4" fmla="*/ 1901190 w 4187190"/>
              <a:gd name="connsiteY4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7190" h="1009650">
                <a:moveTo>
                  <a:pt x="1901190" y="0"/>
                </a:moveTo>
                <a:lnTo>
                  <a:pt x="0" y="944880"/>
                </a:lnTo>
                <a:lnTo>
                  <a:pt x="2994660" y="1009650"/>
                </a:lnTo>
                <a:lnTo>
                  <a:pt x="4187190" y="7620"/>
                </a:lnTo>
                <a:lnTo>
                  <a:pt x="190119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7E070BC-0490-45D9-8F0F-1CB86F9F336E}"/>
              </a:ext>
            </a:extLst>
          </p:cNvPr>
          <p:cNvSpPr/>
          <p:nvPr/>
        </p:nvSpPr>
        <p:spPr>
          <a:xfrm>
            <a:off x="1741366" y="6443817"/>
            <a:ext cx="5528105" cy="18948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596A6227-1368-4F6B-9918-8318A8A77E03}"/>
              </a:ext>
            </a:extLst>
          </p:cNvPr>
          <p:cNvSpPr/>
          <p:nvPr/>
        </p:nvSpPr>
        <p:spPr>
          <a:xfrm>
            <a:off x="-1864713" y="6456367"/>
            <a:ext cx="3606080" cy="3701978"/>
          </a:xfrm>
          <a:custGeom>
            <a:avLst/>
            <a:gdLst>
              <a:gd name="connsiteX0" fmla="*/ 0 w 558800"/>
              <a:gd name="connsiteY0" fmla="*/ 284480 h 548640"/>
              <a:gd name="connsiteX1" fmla="*/ 0 w 558800"/>
              <a:gd name="connsiteY1" fmla="*/ 548640 h 548640"/>
              <a:gd name="connsiteX2" fmla="*/ 558800 w 558800"/>
              <a:gd name="connsiteY2" fmla="*/ 279400 h 548640"/>
              <a:gd name="connsiteX3" fmla="*/ 558800 w 558800"/>
              <a:gd name="connsiteY3" fmla="*/ 0 h 548640"/>
              <a:gd name="connsiteX4" fmla="*/ 0 w 558800"/>
              <a:gd name="connsiteY4" fmla="*/ 28448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48640">
                <a:moveTo>
                  <a:pt x="0" y="284480"/>
                </a:moveTo>
                <a:lnTo>
                  <a:pt x="0" y="548640"/>
                </a:lnTo>
                <a:lnTo>
                  <a:pt x="558800" y="279400"/>
                </a:lnTo>
                <a:lnTo>
                  <a:pt x="558800" y="0"/>
                </a:lnTo>
                <a:lnTo>
                  <a:pt x="0" y="2844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5DD2123D-EFD8-474C-ACB6-DA3D0921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2010" y="6909682"/>
            <a:ext cx="516172" cy="404231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FB4990CE-517F-4548-9733-14BC6FF78CC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2010" y="7191622"/>
            <a:ext cx="516172" cy="404231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D3399DC6-4C5A-4B65-8AC7-3AD4DB0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2310" y="7260388"/>
            <a:ext cx="516172" cy="404231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95397B0E-6541-446F-8F03-F3DD7F27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3950" y="7191621"/>
            <a:ext cx="516172" cy="404231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2F190006-BED6-4427-8363-47106B3331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2010" y="7473560"/>
            <a:ext cx="516172" cy="404231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2253EE73-DBEE-4AE4-8725-A7BFE35611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2310" y="7542327"/>
            <a:ext cx="516172" cy="404231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CEFDAD79-1EB8-465F-8306-4E12C13C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070" y="7611094"/>
            <a:ext cx="516172" cy="404231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A41C30C8-8DAE-431A-9418-26CF1DB5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3950" y="7473559"/>
            <a:ext cx="516172" cy="404231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275D4A1A-3EB0-463D-976E-42C14EC39F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5890" y="7473558"/>
            <a:ext cx="516172" cy="404231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B8ADA4B2-F209-44E1-B15C-B7E933C1F0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1986" y="7542327"/>
            <a:ext cx="516172" cy="404231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DD8708D0-88A9-493B-A4CA-3EA806FB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2010" y="7755873"/>
            <a:ext cx="516172" cy="404231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B8766BD6-0E20-4C5A-93D0-9E87BFCE2E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2310" y="7824640"/>
            <a:ext cx="516172" cy="404231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8C436409-9045-4C14-A672-16A1152D8B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070" y="7893407"/>
            <a:ext cx="516172" cy="404231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9F21AA99-CAEF-4CCE-BF1C-7FF158BB9D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3950" y="7755872"/>
            <a:ext cx="516172" cy="404231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C1B416FB-BA17-42ED-B338-25BF7007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5890" y="7755871"/>
            <a:ext cx="516172" cy="404231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945CA8C2-4583-4993-BD11-5F9A2286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1986" y="7824640"/>
            <a:ext cx="516172" cy="404231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CF01DD8B-8511-4414-9EA8-4F505728BC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106" y="7962700"/>
            <a:ext cx="516172" cy="404231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E22BB5AA-A997-468C-877F-88CBCDC1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6654" y="7893406"/>
            <a:ext cx="516172" cy="404231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D8E6B446-AA87-4DD8-99E7-6FEF3327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6190" y="7821728"/>
            <a:ext cx="516172" cy="404231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3A3AC51A-DF11-4F72-89A7-2980F73D62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830" y="7755495"/>
            <a:ext cx="516172" cy="404231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0AAC3D18-E19D-40B8-8EE0-15AFF036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2010" y="8039611"/>
            <a:ext cx="516172" cy="404231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E62B6529-CE64-43F0-8DD0-07D9706039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2310" y="8108378"/>
            <a:ext cx="516172" cy="404231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B7CD39A8-8289-4B99-8489-0A91AF1E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070" y="8177145"/>
            <a:ext cx="516172" cy="404231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FCFB0968-00E4-4B62-AB16-4A69055D18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3950" y="8039610"/>
            <a:ext cx="516172" cy="404231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A5FAB801-F6E8-44EC-B860-B7625F3B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5890" y="8039609"/>
            <a:ext cx="516172" cy="404231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CA9C3B2A-DEA1-491A-AEDF-13BCCB2B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1986" y="8108378"/>
            <a:ext cx="516172" cy="404231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9494F1F3-696B-4B19-9B3C-C64FF143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106" y="8246438"/>
            <a:ext cx="516172" cy="40423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733C249-1F82-4B70-BEC7-4116868EDE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6654" y="8177144"/>
            <a:ext cx="516172" cy="404231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C69A81D7-EE3C-41E3-9962-BCA6AC7F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6190" y="8105466"/>
            <a:ext cx="516172" cy="404231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988157D0-CB8A-4705-985A-8C620F6A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830" y="8039233"/>
            <a:ext cx="516172" cy="404231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43269792-05AF-4CF2-8404-6CBE7B6A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866" y="8314306"/>
            <a:ext cx="516172" cy="404231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BA639BAF-5C12-4828-99C7-6DA29EBB11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8362" y="8245012"/>
            <a:ext cx="516172" cy="404231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A7AF60BB-3847-46BF-9147-E881EDE244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496" y="8177143"/>
            <a:ext cx="516172" cy="404231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92F67A2B-6AAF-4E2A-9700-36FC968E5C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262" y="8100319"/>
            <a:ext cx="516172" cy="404231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3D09B4F9-FF18-4063-B0FE-763780C7A0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2535" y="8038749"/>
            <a:ext cx="516172" cy="404231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79DC8D20-769D-45F4-989E-95BAA4F29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966" y="10763730"/>
            <a:ext cx="2448898" cy="1847248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55665BB5-7016-4F01-92EF-5F00BD9ED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90" y="8384556"/>
            <a:ext cx="510726" cy="402230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623610B3-5549-4697-873D-31BB727EA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156" y="8315304"/>
            <a:ext cx="510726" cy="402230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E481F8F5-7BB0-42C8-8D8B-5363B51C5087}"/>
              </a:ext>
            </a:extLst>
          </p:cNvPr>
          <p:cNvSpPr txBox="1"/>
          <p:nvPr/>
        </p:nvSpPr>
        <p:spPr>
          <a:xfrm>
            <a:off x="3184607" y="7471266"/>
            <a:ext cx="469201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1 extra cube= 1space</a:t>
            </a:r>
          </a:p>
          <a:p>
            <a:pPr marL="228600" indent="-228600">
              <a:buAutoNum type="arabicPlain" startAt="2"/>
            </a:pPr>
            <a:r>
              <a:rPr lang="en-US" sz="700" dirty="0"/>
              <a:t>“” 	= 2 space</a:t>
            </a:r>
          </a:p>
          <a:p>
            <a:pPr marL="228600" indent="-228600">
              <a:buAutoNum type="arabicPlain" startAt="2"/>
            </a:pPr>
            <a:r>
              <a:rPr lang="en-US" sz="700" dirty="0"/>
              <a:t>“”	= 2 space</a:t>
            </a:r>
          </a:p>
          <a:p>
            <a:pPr marL="228600" indent="-228600">
              <a:buAutoNum type="arabicPlain" startAt="2"/>
            </a:pPr>
            <a:r>
              <a:rPr lang="en-US" sz="700" dirty="0"/>
              <a:t>“” 	= 3 space</a:t>
            </a:r>
          </a:p>
          <a:p>
            <a:pPr marL="228600" indent="-228600">
              <a:buAutoNum type="arabicPlain" startAt="2"/>
            </a:pPr>
            <a:r>
              <a:rPr lang="en-US" sz="700" dirty="0"/>
              <a:t>“” 	= 3 space</a:t>
            </a:r>
          </a:p>
          <a:p>
            <a:pPr marL="228600" indent="-228600">
              <a:buAutoNum type="arabicPlain" startAt="2"/>
            </a:pPr>
            <a:r>
              <a:rPr lang="en-US" sz="700" dirty="0"/>
              <a:t>“” 	= 3 space</a:t>
            </a:r>
          </a:p>
          <a:p>
            <a:pPr marL="228600" indent="-228600">
              <a:buAutoNum type="arabicPlain" startAt="2"/>
            </a:pPr>
            <a:r>
              <a:rPr lang="en-US" sz="700" dirty="0"/>
              <a:t>“” 	= 4 space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66ECED31-9D3C-4A3C-BCDB-1ED5BB8E0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889" y="8064548"/>
            <a:ext cx="411531" cy="336822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F0D7D3D8-DB7A-4AAE-8EA9-4EF4DADEE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306" y="8283492"/>
            <a:ext cx="411531" cy="336822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14794FB6-0A91-4D67-8319-76BAB8868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706" y="7999181"/>
            <a:ext cx="411531" cy="3368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D6807F70-7B31-4070-BF9B-EB22E5C65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040" y="7718056"/>
            <a:ext cx="411531" cy="336822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38EA72CF-4554-43EF-AD7B-D4B7591A9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211" y="8207134"/>
            <a:ext cx="411531" cy="336822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B81EE874-F703-460C-BB57-A190A0BFC225}"/>
              </a:ext>
            </a:extLst>
          </p:cNvPr>
          <p:cNvSpPr txBox="1"/>
          <p:nvPr/>
        </p:nvSpPr>
        <p:spPr>
          <a:xfrm>
            <a:off x="493922" y="8821007"/>
            <a:ext cx="51259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If Number of extra cubes =	1             2,3 	4,5,6	7,8,9,10       11,12,13,14,15 		…..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5EBC560-3E18-40FD-A180-40FC9F28E55D}"/>
              </a:ext>
            </a:extLst>
          </p:cNvPr>
          <p:cNvSpPr txBox="1"/>
          <p:nvPr/>
        </p:nvSpPr>
        <p:spPr>
          <a:xfrm>
            <a:off x="493922" y="8983580"/>
            <a:ext cx="5002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Space taken 	=	1              2 	  3	     4      		5		…..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9115445-A50B-4AD0-B845-E374CEDA9264}"/>
              </a:ext>
            </a:extLst>
          </p:cNvPr>
          <p:cNvSpPr txBox="1"/>
          <p:nvPr/>
        </p:nvSpPr>
        <p:spPr>
          <a:xfrm>
            <a:off x="2272288" y="3096148"/>
            <a:ext cx="521208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int[] ar =  new int[10];  </a:t>
            </a:r>
            <a:r>
              <a:rPr lang="en-US" sz="200" dirty="0"/>
              <a:t>/</a:t>
            </a:r>
            <a:r>
              <a:rPr lang="en-US" sz="500" dirty="0"/>
              <a:t>/  Consider this dynamically increasing not just 10</a:t>
            </a:r>
          </a:p>
          <a:p>
            <a:r>
              <a:rPr lang="en-US" sz="1050" dirty="0"/>
              <a:t>ar[0] = 1</a:t>
            </a:r>
          </a:p>
          <a:p>
            <a:r>
              <a:rPr lang="en-US" sz="1050" dirty="0"/>
              <a:t>for(int </a:t>
            </a:r>
            <a:r>
              <a:rPr lang="en-US" sz="1050" dirty="0" err="1"/>
              <a:t>i</a:t>
            </a:r>
            <a:r>
              <a:rPr lang="en-US" sz="1050" dirty="0"/>
              <a:t>=1;i++)	 {</a:t>
            </a:r>
          </a:p>
          <a:p>
            <a:r>
              <a:rPr lang="en-US" sz="1050" dirty="0"/>
              <a:t>	ar[</a:t>
            </a:r>
            <a:r>
              <a:rPr lang="en-US" sz="1050" dirty="0" err="1"/>
              <a:t>i</a:t>
            </a:r>
            <a:r>
              <a:rPr lang="en-US" sz="1050" dirty="0"/>
              <a:t>] = ar[i-1] + </a:t>
            </a:r>
            <a:r>
              <a:rPr lang="en-US" sz="1050" dirty="0" err="1"/>
              <a:t>i</a:t>
            </a:r>
            <a:r>
              <a:rPr lang="en-US" sz="1050" dirty="0"/>
              <a:t>(i+1)/2 </a:t>
            </a:r>
            <a:r>
              <a:rPr lang="en-US" sz="500" dirty="0"/>
              <a:t>//  previous + current</a:t>
            </a:r>
            <a:endParaRPr lang="en-US" sz="1200" dirty="0"/>
          </a:p>
          <a:p>
            <a:r>
              <a:rPr lang="en-US" sz="1050" dirty="0"/>
              <a:t>	if(ar[</a:t>
            </a:r>
            <a:r>
              <a:rPr lang="en-US" sz="1050" dirty="0" err="1"/>
              <a:t>i</a:t>
            </a:r>
            <a:r>
              <a:rPr lang="en-US" sz="1050" dirty="0"/>
              <a:t>]&gt;&gt;nCubes)</a:t>
            </a:r>
          </a:p>
          <a:p>
            <a:r>
              <a:rPr lang="en-US" sz="1050" dirty="0"/>
              <a:t>		break;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	</a:t>
            </a:r>
            <a:r>
              <a:rPr lang="en-US" sz="700" dirty="0"/>
              <a:t>// int i would have added extra base to array  before loop break</a:t>
            </a:r>
          </a:p>
          <a:p>
            <a:r>
              <a:rPr lang="en-US" sz="700" dirty="0"/>
              <a:t>	// also here </a:t>
            </a:r>
            <a:r>
              <a:rPr lang="en-US" sz="700" dirty="0" err="1"/>
              <a:t>i</a:t>
            </a:r>
            <a:r>
              <a:rPr lang="en-US" sz="700" dirty="0"/>
              <a:t> gives max height of the cube </a:t>
            </a:r>
          </a:p>
          <a:p>
            <a:r>
              <a:rPr lang="en-US" sz="700" dirty="0"/>
              <a:t>	</a:t>
            </a:r>
            <a:endParaRPr lang="en-US" sz="1050" dirty="0"/>
          </a:p>
          <a:p>
            <a:r>
              <a:rPr lang="en-US" sz="1050" dirty="0"/>
              <a:t>int extraCubes = nCubes - ar[i-1] ;</a:t>
            </a:r>
          </a:p>
          <a:p>
            <a:endParaRPr lang="en-US" sz="1050" dirty="0"/>
          </a:p>
          <a:p>
            <a:r>
              <a:rPr lang="en-US" sz="1050" dirty="0"/>
              <a:t>if(extraCubes==0)  </a:t>
            </a:r>
          </a:p>
          <a:p>
            <a:r>
              <a:rPr lang="en-US" sz="1050" dirty="0"/>
              <a:t>	return ar[i-1];</a:t>
            </a:r>
          </a:p>
          <a:p>
            <a:r>
              <a:rPr lang="en-US" sz="1050" dirty="0"/>
              <a:t>	</a:t>
            </a:r>
          </a:p>
          <a:p>
            <a:r>
              <a:rPr lang="en-US" sz="1050" dirty="0"/>
              <a:t>for(int j=1;j++)	  {</a:t>
            </a:r>
          </a:p>
          <a:p>
            <a:r>
              <a:rPr lang="en-US" sz="1050" dirty="0"/>
              <a:t>	if (  j(j+1)/2  &gt;= extraCubes )</a:t>
            </a:r>
          </a:p>
          <a:p>
            <a:r>
              <a:rPr lang="en-US" sz="1050" dirty="0"/>
              <a:t>		break;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	</a:t>
            </a:r>
          </a:p>
          <a:p>
            <a:r>
              <a:rPr lang="en-US" sz="1050" dirty="0"/>
              <a:t>Return  ar[i-1]+j;</a:t>
            </a:r>
          </a:p>
          <a:p>
            <a:r>
              <a:rPr lang="en-US" sz="1050" dirty="0"/>
              <a:t>	</a:t>
            </a:r>
          </a:p>
          <a:p>
            <a:endParaRPr lang="en-US" sz="1050" dirty="0"/>
          </a:p>
          <a:p>
            <a:endParaRPr lang="en-US" sz="105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060CB95-AA90-417F-AEF7-9B45BBE291F3}"/>
              </a:ext>
            </a:extLst>
          </p:cNvPr>
          <p:cNvCxnSpPr>
            <a:cxnSpLocks/>
          </p:cNvCxnSpPr>
          <p:nvPr/>
        </p:nvCxnSpPr>
        <p:spPr>
          <a:xfrm>
            <a:off x="5140830" y="3775852"/>
            <a:ext cx="1331988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Picture 325">
            <a:extLst>
              <a:ext uri="{FF2B5EF4-FFF2-40B4-BE49-F238E27FC236}">
                <a16:creationId xmlns:a16="http://schemas.microsoft.com/office/drawing/2014/main" id="{347A0488-11CC-4DF6-943E-CC55AC6EE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624" y="7932437"/>
            <a:ext cx="411531" cy="336822"/>
          </a:xfrm>
          <a:prstGeom prst="rect">
            <a:avLst/>
          </a:prstGeom>
        </p:spPr>
      </p:pic>
      <p:sp>
        <p:nvSpPr>
          <p:cNvPr id="327" name="TextBox 326">
            <a:extLst>
              <a:ext uri="{FF2B5EF4-FFF2-40B4-BE49-F238E27FC236}">
                <a16:creationId xmlns:a16="http://schemas.microsoft.com/office/drawing/2014/main" id="{8B83ACCF-2DB5-4318-AEA9-9C9E6443AF5D}"/>
              </a:ext>
            </a:extLst>
          </p:cNvPr>
          <p:cNvSpPr txBox="1"/>
          <p:nvPr/>
        </p:nvSpPr>
        <p:spPr>
          <a:xfrm>
            <a:off x="1799502" y="6327833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}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D4D7E97-A766-49C6-9F92-A31DA31D0CC4}"/>
              </a:ext>
            </a:extLst>
          </p:cNvPr>
          <p:cNvSpPr/>
          <p:nvPr/>
        </p:nvSpPr>
        <p:spPr>
          <a:xfrm>
            <a:off x="2168211" y="5356860"/>
            <a:ext cx="2451598" cy="76075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722E698-5766-4445-B39D-4A137B30FCC4}"/>
              </a:ext>
            </a:extLst>
          </p:cNvPr>
          <p:cNvCxnSpPr>
            <a:stCxn id="329" idx="3"/>
          </p:cNvCxnSpPr>
          <p:nvPr/>
        </p:nvCxnSpPr>
        <p:spPr>
          <a:xfrm>
            <a:off x="4619809" y="5737235"/>
            <a:ext cx="1533662" cy="2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3CC636CB-8F23-4045-AC67-F83E06DBC3AD}"/>
              </a:ext>
            </a:extLst>
          </p:cNvPr>
          <p:cNvCxnSpPr>
            <a:cxnSpLocks/>
          </p:cNvCxnSpPr>
          <p:nvPr/>
        </p:nvCxnSpPr>
        <p:spPr>
          <a:xfrm>
            <a:off x="6153471" y="5758445"/>
            <a:ext cx="0" cy="308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A99ED244-ED5E-441E-AA02-A33B7725603D}"/>
              </a:ext>
            </a:extLst>
          </p:cNvPr>
          <p:cNvCxnSpPr>
            <a:cxnSpLocks/>
          </p:cNvCxnSpPr>
          <p:nvPr/>
        </p:nvCxnSpPr>
        <p:spPr>
          <a:xfrm flipV="1">
            <a:off x="1943073" y="8839468"/>
            <a:ext cx="4187393" cy="1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4C8DBB06-F80B-4DF5-85F7-EFAB63A91433}"/>
              </a:ext>
            </a:extLst>
          </p:cNvPr>
          <p:cNvSpPr/>
          <p:nvPr/>
        </p:nvSpPr>
        <p:spPr>
          <a:xfrm>
            <a:off x="2418568" y="8863313"/>
            <a:ext cx="161174" cy="13918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D9DC5E7-810A-47D3-AF10-7AC57CC611AB}"/>
              </a:ext>
            </a:extLst>
          </p:cNvPr>
          <p:cNvSpPr/>
          <p:nvPr/>
        </p:nvSpPr>
        <p:spPr>
          <a:xfrm>
            <a:off x="3005817" y="8860249"/>
            <a:ext cx="161174" cy="13918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E5DB0B2-68A7-4CDE-AF9D-2DFF815E0D28}"/>
              </a:ext>
            </a:extLst>
          </p:cNvPr>
          <p:cNvSpPr/>
          <p:nvPr/>
        </p:nvSpPr>
        <p:spPr>
          <a:xfrm>
            <a:off x="3592379" y="8858122"/>
            <a:ext cx="161174" cy="13918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48FF7969-094B-43BE-B911-803310855ACB}"/>
              </a:ext>
            </a:extLst>
          </p:cNvPr>
          <p:cNvSpPr/>
          <p:nvPr/>
        </p:nvSpPr>
        <p:spPr>
          <a:xfrm>
            <a:off x="4444934" y="8853853"/>
            <a:ext cx="161174" cy="13918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40F5B77D-97BB-4577-98C3-8B9DCB14F8AC}"/>
              </a:ext>
            </a:extLst>
          </p:cNvPr>
          <p:cNvSpPr/>
          <p:nvPr/>
        </p:nvSpPr>
        <p:spPr>
          <a:xfrm>
            <a:off x="1915643" y="8860249"/>
            <a:ext cx="161174" cy="13918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430D3F74-53C4-4920-9052-496FF998F875}"/>
              </a:ext>
            </a:extLst>
          </p:cNvPr>
          <p:cNvSpPr txBox="1"/>
          <p:nvPr/>
        </p:nvSpPr>
        <p:spPr>
          <a:xfrm>
            <a:off x="3477747" y="8602934"/>
            <a:ext cx="4692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j(j+1)/2 will return these shaded blue part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4E3E7020-099B-4105-A626-E471F9500CE6}"/>
              </a:ext>
            </a:extLst>
          </p:cNvPr>
          <p:cNvSpPr txBox="1"/>
          <p:nvPr/>
        </p:nvSpPr>
        <p:spPr>
          <a:xfrm>
            <a:off x="2712001" y="9128443"/>
            <a:ext cx="4692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Value of j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2A5DFD-2923-4745-BE93-B8460E070A70}"/>
              </a:ext>
            </a:extLst>
          </p:cNvPr>
          <p:cNvSpPr txBox="1"/>
          <p:nvPr/>
        </p:nvSpPr>
        <p:spPr>
          <a:xfrm>
            <a:off x="1531356" y="2836735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int baseArea(int nCubes) 	{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76F1A052-84FC-47DA-B55B-753466824CFE}"/>
              </a:ext>
            </a:extLst>
          </p:cNvPr>
          <p:cNvSpPr txBox="1"/>
          <p:nvPr/>
        </p:nvSpPr>
        <p:spPr>
          <a:xfrm>
            <a:off x="318781" y="2747113"/>
            <a:ext cx="5301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Consider Loop variable </a:t>
            </a:r>
            <a:r>
              <a:rPr lang="en-US" sz="700" dirty="0" err="1">
                <a:solidFill>
                  <a:srgbClr val="FF0000"/>
                </a:solidFill>
              </a:rPr>
              <a:t>i,j</a:t>
            </a:r>
            <a:r>
              <a:rPr lang="en-US" sz="700" dirty="0">
                <a:solidFill>
                  <a:srgbClr val="FF0000"/>
                </a:solidFill>
              </a:rPr>
              <a:t> to be function scoped not just local loop scoped variable + array is not necessary because only last calculated value is needed</a:t>
            </a:r>
          </a:p>
        </p:txBody>
      </p:sp>
    </p:spTree>
    <p:extLst>
      <p:ext uri="{BB962C8B-B14F-4D97-AF65-F5344CB8AC3E}">
        <p14:creationId xmlns:p14="http://schemas.microsoft.com/office/powerpoint/2010/main" val="295836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F5528-0A61-4CD8-8C28-8993F293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0220" y="320040"/>
            <a:ext cx="2357120" cy="185426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647D54-2974-42D9-9A58-19D34BBEABA6}"/>
              </a:ext>
            </a:extLst>
          </p:cNvPr>
          <p:cNvSpPr/>
          <p:nvPr/>
        </p:nvSpPr>
        <p:spPr>
          <a:xfrm>
            <a:off x="994410" y="160020"/>
            <a:ext cx="1924050" cy="320040"/>
          </a:xfrm>
          <a:custGeom>
            <a:avLst/>
            <a:gdLst>
              <a:gd name="connsiteX0" fmla="*/ 0 w 1924050"/>
              <a:gd name="connsiteY0" fmla="*/ 308610 h 320040"/>
              <a:gd name="connsiteX1" fmla="*/ 647700 w 1924050"/>
              <a:gd name="connsiteY1" fmla="*/ 0 h 320040"/>
              <a:gd name="connsiteX2" fmla="*/ 1924050 w 1924050"/>
              <a:gd name="connsiteY2" fmla="*/ 0 h 320040"/>
              <a:gd name="connsiteX3" fmla="*/ 1287780 w 1924050"/>
              <a:gd name="connsiteY3" fmla="*/ 320040 h 320040"/>
              <a:gd name="connsiteX4" fmla="*/ 0 w 1924050"/>
              <a:gd name="connsiteY4" fmla="*/ 30861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320040">
                <a:moveTo>
                  <a:pt x="0" y="308610"/>
                </a:moveTo>
                <a:lnTo>
                  <a:pt x="647700" y="0"/>
                </a:lnTo>
                <a:lnTo>
                  <a:pt x="1924050" y="0"/>
                </a:lnTo>
                <a:lnTo>
                  <a:pt x="1287780" y="320040"/>
                </a:lnTo>
                <a:lnTo>
                  <a:pt x="0" y="30861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03A714-3E03-4433-B976-36B4891C002D}"/>
              </a:ext>
            </a:extLst>
          </p:cNvPr>
          <p:cNvSpPr/>
          <p:nvPr/>
        </p:nvSpPr>
        <p:spPr>
          <a:xfrm>
            <a:off x="5577078" y="1142238"/>
            <a:ext cx="655320" cy="1596390"/>
          </a:xfrm>
          <a:custGeom>
            <a:avLst/>
            <a:gdLst>
              <a:gd name="connsiteX0" fmla="*/ 0 w 655320"/>
              <a:gd name="connsiteY0" fmla="*/ 320040 h 1596390"/>
              <a:gd name="connsiteX1" fmla="*/ 3810 w 655320"/>
              <a:gd name="connsiteY1" fmla="*/ 1596390 h 1596390"/>
              <a:gd name="connsiteX2" fmla="*/ 655320 w 655320"/>
              <a:gd name="connsiteY2" fmla="*/ 1276350 h 1596390"/>
              <a:gd name="connsiteX3" fmla="*/ 647700 w 655320"/>
              <a:gd name="connsiteY3" fmla="*/ 0 h 1596390"/>
              <a:gd name="connsiteX4" fmla="*/ 0 w 655320"/>
              <a:gd name="connsiteY4" fmla="*/ 320040 h 159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" h="1596390">
                <a:moveTo>
                  <a:pt x="0" y="320040"/>
                </a:moveTo>
                <a:lnTo>
                  <a:pt x="3810" y="1596390"/>
                </a:lnTo>
                <a:lnTo>
                  <a:pt x="655320" y="1276350"/>
                </a:lnTo>
                <a:lnTo>
                  <a:pt x="647700" y="0"/>
                </a:lnTo>
                <a:lnTo>
                  <a:pt x="0" y="32004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8C7294-B926-45EB-89ED-C579A819445C}"/>
              </a:ext>
            </a:extLst>
          </p:cNvPr>
          <p:cNvSpPr/>
          <p:nvPr/>
        </p:nvSpPr>
        <p:spPr>
          <a:xfrm>
            <a:off x="-332232" y="2315498"/>
            <a:ext cx="1268730" cy="1282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34B961-C5A4-4445-8F0C-3C7E935837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636" y="3598164"/>
            <a:ext cx="2357120" cy="1854268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D5249A-0FF3-4F4B-9D11-2C46063B6194}"/>
              </a:ext>
            </a:extLst>
          </p:cNvPr>
          <p:cNvSpPr/>
          <p:nvPr/>
        </p:nvSpPr>
        <p:spPr>
          <a:xfrm>
            <a:off x="2006346" y="3723894"/>
            <a:ext cx="1924050" cy="320040"/>
          </a:xfrm>
          <a:custGeom>
            <a:avLst/>
            <a:gdLst>
              <a:gd name="connsiteX0" fmla="*/ 0 w 1924050"/>
              <a:gd name="connsiteY0" fmla="*/ 308610 h 320040"/>
              <a:gd name="connsiteX1" fmla="*/ 647700 w 1924050"/>
              <a:gd name="connsiteY1" fmla="*/ 0 h 320040"/>
              <a:gd name="connsiteX2" fmla="*/ 1924050 w 1924050"/>
              <a:gd name="connsiteY2" fmla="*/ 0 h 320040"/>
              <a:gd name="connsiteX3" fmla="*/ 1287780 w 1924050"/>
              <a:gd name="connsiteY3" fmla="*/ 320040 h 320040"/>
              <a:gd name="connsiteX4" fmla="*/ 0 w 1924050"/>
              <a:gd name="connsiteY4" fmla="*/ 30861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320040">
                <a:moveTo>
                  <a:pt x="0" y="308610"/>
                </a:moveTo>
                <a:lnTo>
                  <a:pt x="647700" y="0"/>
                </a:lnTo>
                <a:lnTo>
                  <a:pt x="1924050" y="0"/>
                </a:lnTo>
                <a:lnTo>
                  <a:pt x="1287780" y="320040"/>
                </a:lnTo>
                <a:lnTo>
                  <a:pt x="0" y="30861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4FAB64C-7FC2-4133-A207-314BA80B358A}"/>
              </a:ext>
            </a:extLst>
          </p:cNvPr>
          <p:cNvSpPr/>
          <p:nvPr/>
        </p:nvSpPr>
        <p:spPr>
          <a:xfrm>
            <a:off x="3278886" y="3731514"/>
            <a:ext cx="655320" cy="1596390"/>
          </a:xfrm>
          <a:custGeom>
            <a:avLst/>
            <a:gdLst>
              <a:gd name="connsiteX0" fmla="*/ 0 w 655320"/>
              <a:gd name="connsiteY0" fmla="*/ 320040 h 1596390"/>
              <a:gd name="connsiteX1" fmla="*/ 3810 w 655320"/>
              <a:gd name="connsiteY1" fmla="*/ 1596390 h 1596390"/>
              <a:gd name="connsiteX2" fmla="*/ 655320 w 655320"/>
              <a:gd name="connsiteY2" fmla="*/ 1276350 h 1596390"/>
              <a:gd name="connsiteX3" fmla="*/ 647700 w 655320"/>
              <a:gd name="connsiteY3" fmla="*/ 0 h 1596390"/>
              <a:gd name="connsiteX4" fmla="*/ 0 w 655320"/>
              <a:gd name="connsiteY4" fmla="*/ 320040 h 159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" h="1596390">
                <a:moveTo>
                  <a:pt x="0" y="320040"/>
                </a:moveTo>
                <a:lnTo>
                  <a:pt x="3810" y="1596390"/>
                </a:lnTo>
                <a:lnTo>
                  <a:pt x="655320" y="1276350"/>
                </a:lnTo>
                <a:lnTo>
                  <a:pt x="647700" y="0"/>
                </a:lnTo>
                <a:lnTo>
                  <a:pt x="0" y="32004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6CDE1A-52B2-40ED-9498-0FEDC12C7038}"/>
              </a:ext>
            </a:extLst>
          </p:cNvPr>
          <p:cNvSpPr/>
          <p:nvPr/>
        </p:nvSpPr>
        <p:spPr>
          <a:xfrm>
            <a:off x="2002536" y="4045238"/>
            <a:ext cx="1268730" cy="1282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1B6079-B13B-4813-B729-D4B0E6F2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3" y="656607"/>
            <a:ext cx="1011264" cy="79552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698A07-6FED-46E3-A457-EC27A11DF6A4}"/>
              </a:ext>
            </a:extLst>
          </p:cNvPr>
          <p:cNvSpPr/>
          <p:nvPr/>
        </p:nvSpPr>
        <p:spPr>
          <a:xfrm>
            <a:off x="2144879" y="8582373"/>
            <a:ext cx="1924050" cy="320040"/>
          </a:xfrm>
          <a:custGeom>
            <a:avLst/>
            <a:gdLst>
              <a:gd name="connsiteX0" fmla="*/ 0 w 1924050"/>
              <a:gd name="connsiteY0" fmla="*/ 308610 h 320040"/>
              <a:gd name="connsiteX1" fmla="*/ 647700 w 1924050"/>
              <a:gd name="connsiteY1" fmla="*/ 0 h 320040"/>
              <a:gd name="connsiteX2" fmla="*/ 1924050 w 1924050"/>
              <a:gd name="connsiteY2" fmla="*/ 0 h 320040"/>
              <a:gd name="connsiteX3" fmla="*/ 1287780 w 1924050"/>
              <a:gd name="connsiteY3" fmla="*/ 320040 h 320040"/>
              <a:gd name="connsiteX4" fmla="*/ 0 w 1924050"/>
              <a:gd name="connsiteY4" fmla="*/ 30861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320040">
                <a:moveTo>
                  <a:pt x="0" y="308610"/>
                </a:moveTo>
                <a:lnTo>
                  <a:pt x="647700" y="0"/>
                </a:lnTo>
                <a:lnTo>
                  <a:pt x="1924050" y="0"/>
                </a:lnTo>
                <a:lnTo>
                  <a:pt x="1287780" y="320040"/>
                </a:lnTo>
                <a:lnTo>
                  <a:pt x="0" y="30861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10B2FFE-E49C-475D-930F-2BCBF8F6657B}"/>
              </a:ext>
            </a:extLst>
          </p:cNvPr>
          <p:cNvSpPr/>
          <p:nvPr/>
        </p:nvSpPr>
        <p:spPr>
          <a:xfrm>
            <a:off x="3417419" y="8589993"/>
            <a:ext cx="655320" cy="1596390"/>
          </a:xfrm>
          <a:custGeom>
            <a:avLst/>
            <a:gdLst>
              <a:gd name="connsiteX0" fmla="*/ 0 w 655320"/>
              <a:gd name="connsiteY0" fmla="*/ 320040 h 1596390"/>
              <a:gd name="connsiteX1" fmla="*/ 3810 w 655320"/>
              <a:gd name="connsiteY1" fmla="*/ 1596390 h 1596390"/>
              <a:gd name="connsiteX2" fmla="*/ 655320 w 655320"/>
              <a:gd name="connsiteY2" fmla="*/ 1276350 h 1596390"/>
              <a:gd name="connsiteX3" fmla="*/ 647700 w 655320"/>
              <a:gd name="connsiteY3" fmla="*/ 0 h 1596390"/>
              <a:gd name="connsiteX4" fmla="*/ 0 w 655320"/>
              <a:gd name="connsiteY4" fmla="*/ 320040 h 159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" h="1596390">
                <a:moveTo>
                  <a:pt x="0" y="320040"/>
                </a:moveTo>
                <a:lnTo>
                  <a:pt x="3810" y="1596390"/>
                </a:lnTo>
                <a:lnTo>
                  <a:pt x="655320" y="1276350"/>
                </a:lnTo>
                <a:lnTo>
                  <a:pt x="647700" y="0"/>
                </a:lnTo>
                <a:lnTo>
                  <a:pt x="0" y="32004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CBE6B6-8EC7-4644-8490-5E1C50A685E2}"/>
              </a:ext>
            </a:extLst>
          </p:cNvPr>
          <p:cNvSpPr/>
          <p:nvPr/>
        </p:nvSpPr>
        <p:spPr>
          <a:xfrm>
            <a:off x="2141069" y="8903717"/>
            <a:ext cx="1268730" cy="1282666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320</Words>
  <Application>Microsoft Office PowerPoint</Application>
  <PresentationFormat>A4 Paper (210x297 mm)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shrukanasa@gmail.com</dc:creator>
  <cp:lastModifiedBy>shrukanasa@gmail.com</cp:lastModifiedBy>
  <cp:revision>30</cp:revision>
  <dcterms:created xsi:type="dcterms:W3CDTF">2020-08-19T03:49:16Z</dcterms:created>
  <dcterms:modified xsi:type="dcterms:W3CDTF">2020-08-19T05:41:52Z</dcterms:modified>
</cp:coreProperties>
</file>