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495c65e2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495c65e2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41250" y="142900"/>
            <a:ext cx="8461500" cy="57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GB" sz="2400"/>
              <a:t>What Is Vector Database? </a:t>
            </a:r>
            <a:endParaRPr b="1" sz="2400"/>
          </a:p>
        </p:txBody>
      </p:sp>
      <p:sp>
        <p:nvSpPr>
          <p:cNvPr id="55" name="Google Shape;55;p13"/>
          <p:cNvSpPr txBox="1"/>
          <p:nvPr>
            <p:ph idx="1" type="subTitle"/>
          </p:nvPr>
        </p:nvSpPr>
        <p:spPr>
          <a:xfrm>
            <a:off x="254000" y="714400"/>
            <a:ext cx="8683500" cy="42069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Clr>
                <a:srgbClr val="1F1F1F"/>
              </a:buClr>
              <a:buSzPts val="1200"/>
              <a:buChar char="●"/>
            </a:pPr>
            <a:r>
              <a:rPr lang="en-GB" sz="1200">
                <a:solidFill>
                  <a:srgbClr val="1F1F1F"/>
                </a:solidFill>
                <a:highlight>
                  <a:srgbClr val="FFFFFF"/>
                </a:highlight>
              </a:rPr>
              <a:t>Imagine a library where we don't just shelve books by title or author, but also by their content and themes. That's kind of what</a:t>
            </a:r>
            <a:r>
              <a:rPr lang="en-GB" sz="1200">
                <a:solidFill>
                  <a:srgbClr val="1F1F1F"/>
                </a:solidFill>
                <a:highlight>
                  <a:srgbClr val="FFFFFF"/>
                </a:highlight>
              </a:rPr>
              <a:t> </a:t>
            </a:r>
            <a:r>
              <a:rPr lang="en-GB" sz="1200">
                <a:solidFill>
                  <a:srgbClr val="1F1F1F"/>
                </a:solidFill>
                <a:highlight>
                  <a:srgbClr val="FFFFFF"/>
                </a:highlight>
              </a:rPr>
              <a:t>vector databases do for data!</a:t>
            </a:r>
            <a:endParaRPr sz="1200">
              <a:solidFill>
                <a:srgbClr val="1F1F1F"/>
              </a:solidFill>
              <a:highlight>
                <a:srgbClr val="FFFFFF"/>
              </a:highlight>
            </a:endParaRPr>
          </a:p>
          <a:p>
            <a:pPr indent="0" lvl="0" marL="457200" rtl="0" algn="l">
              <a:spcBef>
                <a:spcPts val="0"/>
              </a:spcBef>
              <a:spcAft>
                <a:spcPts val="0"/>
              </a:spcAft>
              <a:buNone/>
            </a:pPr>
            <a:r>
              <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en-GB" sz="1200">
                <a:solidFill>
                  <a:srgbClr val="1F1F1F"/>
                </a:solidFill>
                <a:highlight>
                  <a:srgbClr val="FFFFFF"/>
                </a:highlight>
              </a:rPr>
              <a:t>Relational databases have been the backbone of data storage for a long time they struggle with certain data types, limited search </a:t>
            </a:r>
            <a:r>
              <a:rPr lang="en-GB" sz="1200">
                <a:solidFill>
                  <a:srgbClr val="1F1F1F"/>
                </a:solidFill>
                <a:highlight>
                  <a:srgbClr val="FFFFFF"/>
                </a:highlight>
              </a:rPr>
              <a:t>capabilities and performance bottlenecks.</a:t>
            </a:r>
            <a:endParaRPr sz="1200">
              <a:solidFill>
                <a:srgbClr val="1F1F1F"/>
              </a:solidFill>
              <a:highlight>
                <a:srgbClr val="FFFFFF"/>
              </a:highlight>
            </a:endParaRPr>
          </a:p>
          <a:p>
            <a:pPr indent="0" lvl="0" marL="457200" rtl="0" algn="l">
              <a:spcBef>
                <a:spcPts val="0"/>
              </a:spcBef>
              <a:spcAft>
                <a:spcPts val="0"/>
              </a:spcAft>
              <a:buNone/>
            </a:pPr>
            <a:r>
              <a:t/>
            </a:r>
            <a:endParaRPr sz="1200">
              <a:solidFill>
                <a:srgbClr val="1F1F1F"/>
              </a:solidFill>
              <a:highlight>
                <a:srgbClr val="FFFFFF"/>
              </a:highlight>
            </a:endParaRPr>
          </a:p>
          <a:p>
            <a:pPr indent="-304800" lvl="0" marL="457200" rtl="0" algn="l">
              <a:spcBef>
                <a:spcPts val="0"/>
              </a:spcBef>
              <a:spcAft>
                <a:spcPts val="0"/>
              </a:spcAft>
              <a:buClr>
                <a:srgbClr val="161616"/>
              </a:buClr>
              <a:buSzPts val="1200"/>
              <a:buChar char="●"/>
            </a:pPr>
            <a:r>
              <a:rPr lang="en-GB" sz="1200">
                <a:solidFill>
                  <a:srgbClr val="161616"/>
                </a:solidFill>
                <a:highlight>
                  <a:srgbClr val="FFFFFF"/>
                </a:highlight>
              </a:rPr>
              <a:t>A vector database </a:t>
            </a:r>
            <a:r>
              <a:rPr lang="en-GB" sz="1200">
                <a:solidFill>
                  <a:srgbClr val="1F1F1F"/>
                </a:solidFill>
                <a:highlight>
                  <a:srgbClr val="FFFFFF"/>
                </a:highlight>
              </a:rPr>
              <a:t>represent data points as numerical vectors, essentially summaries of the data using numbers</a:t>
            </a:r>
            <a:r>
              <a:rPr lang="en-GB" sz="1200">
                <a:solidFill>
                  <a:srgbClr val="161616"/>
                </a:solidFill>
                <a:highlight>
                  <a:srgbClr val="FFFFFF"/>
                </a:highlight>
              </a:rPr>
              <a:t>.</a:t>
            </a:r>
            <a:r>
              <a:rPr lang="en-GB" sz="1200">
                <a:solidFill>
                  <a:srgbClr val="1F1F1F"/>
                </a:solidFill>
                <a:highlight>
                  <a:srgbClr val="FFFFFF"/>
                </a:highlight>
              </a:rPr>
              <a:t>These vectors are then stored in a multi-dimensional space. This allows vector databases to efficiently handle </a:t>
            </a:r>
            <a:r>
              <a:rPr lang="en-GB" sz="1200">
                <a:solidFill>
                  <a:srgbClr val="1F1F1F"/>
                </a:solidFill>
                <a:highlight>
                  <a:srgbClr val="FFFFFF"/>
                </a:highlight>
              </a:rPr>
              <a:t>unstructured</a:t>
            </a:r>
            <a:r>
              <a:rPr lang="en-GB" sz="1200">
                <a:solidFill>
                  <a:srgbClr val="1F1F1F"/>
                </a:solidFill>
                <a:highlight>
                  <a:srgbClr val="FFFFFF"/>
                </a:highlight>
              </a:rPr>
              <a:t> data,perform faster similarity searches and analysing complex data.</a:t>
            </a:r>
            <a:endParaRPr sz="1200">
              <a:solidFill>
                <a:srgbClr val="1F1F1F"/>
              </a:solidFill>
              <a:highlight>
                <a:srgbClr val="FFFFFF"/>
              </a:highlight>
            </a:endParaRPr>
          </a:p>
          <a:p>
            <a:pPr indent="0" lvl="0" marL="457200" rtl="0" algn="l">
              <a:spcBef>
                <a:spcPts val="0"/>
              </a:spcBef>
              <a:spcAft>
                <a:spcPts val="0"/>
              </a:spcAft>
              <a:buNone/>
            </a:pPr>
            <a:r>
              <a:t/>
            </a:r>
            <a:endParaRPr sz="1200">
              <a:solidFill>
                <a:srgbClr val="1F1F1F"/>
              </a:solidFill>
              <a:highlight>
                <a:srgbClr val="FFFFFF"/>
              </a:highlight>
            </a:endParaRPr>
          </a:p>
          <a:p>
            <a:pPr indent="-304800" lvl="0" marL="457200" rtl="0" algn="l">
              <a:spcBef>
                <a:spcPts val="0"/>
              </a:spcBef>
              <a:spcAft>
                <a:spcPts val="0"/>
              </a:spcAft>
              <a:buClr>
                <a:schemeClr val="dk1"/>
              </a:buClr>
              <a:buSzPts val="1200"/>
              <a:buChar char="●"/>
            </a:pPr>
            <a:r>
              <a:rPr lang="en-GB" sz="1200">
                <a:solidFill>
                  <a:schemeClr val="dk1"/>
                </a:solidFill>
                <a:highlight>
                  <a:srgbClr val="FFFFFF"/>
                </a:highlight>
              </a:rPr>
              <a:t>A vector database indexes and stores vector embeddings for fast retrieval. Vector embeddings are </a:t>
            </a:r>
            <a:r>
              <a:rPr lang="en-GB" sz="1200">
                <a:solidFill>
                  <a:schemeClr val="dk1"/>
                </a:solidFill>
                <a:highlight>
                  <a:srgbClr val="FFFFFF"/>
                </a:highlight>
              </a:rPr>
              <a:t>summarization</a:t>
            </a:r>
            <a:r>
              <a:rPr lang="en-GB" sz="1200">
                <a:solidFill>
                  <a:schemeClr val="dk1"/>
                </a:solidFill>
                <a:highlight>
                  <a:srgbClr val="FFFFFF"/>
                </a:highlight>
              </a:rPr>
              <a:t> of numerical representation of complex data, with capabilities like CRUD operations, metadata filtering, horizontal scaling, and serverless.</a:t>
            </a:r>
            <a:endParaRPr sz="1200">
              <a:solidFill>
                <a:schemeClr val="dk1"/>
              </a:solidFill>
              <a:highlight>
                <a:srgbClr val="FFFFFF"/>
              </a:highlight>
            </a:endParaRPr>
          </a:p>
          <a:p>
            <a:pPr indent="0" lvl="0" marL="457200" rtl="0" algn="l">
              <a:spcBef>
                <a:spcPts val="0"/>
              </a:spcBef>
              <a:spcAft>
                <a:spcPts val="0"/>
              </a:spcAft>
              <a:buNone/>
            </a:pPr>
            <a:r>
              <a:t/>
            </a:r>
            <a:endParaRPr sz="1200">
              <a:solidFill>
                <a:schemeClr val="dk1"/>
              </a:solidFill>
              <a:highlight>
                <a:srgbClr val="FFFFFF"/>
              </a:highlight>
            </a:endParaRPr>
          </a:p>
          <a:p>
            <a:pPr indent="-304800" lvl="0" marL="457200" rtl="0" algn="l">
              <a:lnSpc>
                <a:spcPct val="115000"/>
              </a:lnSpc>
              <a:spcBef>
                <a:spcPts val="300"/>
              </a:spcBef>
              <a:spcAft>
                <a:spcPts val="0"/>
              </a:spcAft>
              <a:buClr>
                <a:schemeClr val="dk1"/>
              </a:buClr>
              <a:buSzPts val="1200"/>
              <a:buChar char="●"/>
            </a:pPr>
            <a:r>
              <a:rPr lang="en-GB" sz="1200">
                <a:solidFill>
                  <a:schemeClr val="dk1"/>
                </a:solidFill>
                <a:highlight>
                  <a:srgbClr val="FFFFFF"/>
                </a:highlight>
              </a:rPr>
              <a:t>Vector embeddings are </a:t>
            </a:r>
            <a:r>
              <a:rPr lang="en-GB" sz="1200">
                <a:solidFill>
                  <a:schemeClr val="dk1"/>
                </a:solidFill>
                <a:highlight>
                  <a:srgbClr val="FFFFFF"/>
                </a:highlight>
              </a:rPr>
              <a:t>generated</a:t>
            </a:r>
            <a:r>
              <a:rPr lang="en-GB" sz="1200">
                <a:solidFill>
                  <a:schemeClr val="dk1"/>
                </a:solidFill>
                <a:highlight>
                  <a:srgbClr val="FFFFFF"/>
                </a:highlight>
              </a:rPr>
              <a:t> by AI models (such as Large language models)The model processes the data (text, images) and identifies patterns in how different data points relate to each other. These patterns are then used to create numerical vectors that capture the meaning and relationships within the data.</a:t>
            </a:r>
            <a:endParaRPr sz="1200">
              <a:solidFill>
                <a:schemeClr val="dk1"/>
              </a:solidFill>
              <a:highlight>
                <a:srgbClr val="FFFFFF"/>
              </a:highlight>
            </a:endParaRPr>
          </a:p>
          <a:p>
            <a:pPr indent="0" lvl="0" marL="457200" rtl="0" algn="l">
              <a:spcBef>
                <a:spcPts val="300"/>
              </a:spcBef>
              <a:spcAft>
                <a:spcPts val="0"/>
              </a:spcAft>
              <a:buNone/>
            </a:pPr>
            <a:r>
              <a:t/>
            </a:r>
            <a:endParaRPr sz="1200">
              <a:solidFill>
                <a:schemeClr val="dk1"/>
              </a:solidFill>
              <a:highlight>
                <a:srgbClr val="FFFFFF"/>
              </a:highlight>
            </a:endParaRPr>
          </a:p>
          <a:p>
            <a:pPr indent="-304800" lvl="0" marL="457200" rtl="0" algn="l">
              <a:spcBef>
                <a:spcPts val="0"/>
              </a:spcBef>
              <a:spcAft>
                <a:spcPts val="0"/>
              </a:spcAft>
              <a:buClr>
                <a:schemeClr val="dk1"/>
              </a:buClr>
              <a:buSzPts val="1200"/>
              <a:buChar char="●"/>
            </a:pPr>
            <a:r>
              <a:rPr lang="en-GB" sz="1200">
                <a:solidFill>
                  <a:schemeClr val="dk1"/>
                </a:solidFill>
                <a:highlight>
                  <a:srgbClr val="FFFFFF"/>
                </a:highlight>
              </a:rPr>
              <a:t>Next generation of vector databases introduce more sophisticated architectures to handle the efficient cost and scaling of intelligence. This ability is handled by serverless vector databases, that can separate the cost of storage and compute to enable low-cost knowledge support for AI.</a:t>
            </a:r>
            <a:endParaRPr sz="900">
              <a:solidFill>
                <a:schemeClr val="dk1"/>
              </a:solidFill>
              <a:highlight>
                <a:srgbClr val="FFFFFF"/>
              </a:highlight>
            </a:endParaRPr>
          </a:p>
          <a:p>
            <a:pPr indent="0" lvl="0" marL="0" rtl="0" algn="l">
              <a:spcBef>
                <a:spcPts val="0"/>
              </a:spcBef>
              <a:spcAft>
                <a:spcPts val="0"/>
              </a:spcAft>
              <a:buNone/>
            </a:pPr>
            <a:r>
              <a:t/>
            </a:r>
            <a:endParaRPr sz="1200">
              <a:solidFill>
                <a:srgbClr val="1F1F1F"/>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79375"/>
            <a:ext cx="8520600" cy="7383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GB" sz="2400">
                <a:highlight>
                  <a:srgbClr val="FFFFFF"/>
                </a:highlight>
              </a:rPr>
              <a:t>                   How does a vector database work?</a:t>
            </a:r>
            <a:endParaRPr b="1" sz="2400">
              <a:highlight>
                <a:srgbClr val="FFFFFF"/>
              </a:highlight>
            </a:endParaRPr>
          </a:p>
          <a:p>
            <a:pPr indent="0" lvl="0" marL="0" rtl="0" algn="l">
              <a:spcBef>
                <a:spcPts val="0"/>
              </a:spcBef>
              <a:spcAft>
                <a:spcPts val="0"/>
              </a:spcAft>
              <a:buNone/>
            </a:pPr>
            <a:r>
              <a:t/>
            </a:r>
            <a:endParaRPr sz="2400"/>
          </a:p>
        </p:txBody>
      </p:sp>
      <p:sp>
        <p:nvSpPr>
          <p:cNvPr id="61" name="Google Shape;61;p14"/>
          <p:cNvSpPr txBox="1"/>
          <p:nvPr>
            <p:ph idx="1" type="body"/>
          </p:nvPr>
        </p:nvSpPr>
        <p:spPr>
          <a:xfrm>
            <a:off x="277825" y="554050"/>
            <a:ext cx="8675700" cy="4446600"/>
          </a:xfrm>
          <a:prstGeom prst="rect">
            <a:avLst/>
          </a:prstGeom>
        </p:spPr>
        <p:txBody>
          <a:bodyPr anchorCtr="0" anchor="t" bIns="91425" lIns="91425" spcFirstLastPara="1" rIns="91425" wrap="square" tIns="91425">
            <a:noAutofit/>
          </a:bodyPr>
          <a:lstStyle/>
          <a:p>
            <a:pPr indent="-298450" lvl="0" marL="457200" rtl="0" algn="l">
              <a:spcBef>
                <a:spcPts val="2400"/>
              </a:spcBef>
              <a:spcAft>
                <a:spcPts val="0"/>
              </a:spcAft>
              <a:buClr>
                <a:schemeClr val="dk1"/>
              </a:buClr>
              <a:buSzPts val="1100"/>
              <a:buChar char="●"/>
            </a:pPr>
            <a:r>
              <a:rPr lang="en-GB" sz="1100">
                <a:solidFill>
                  <a:schemeClr val="dk1"/>
                </a:solidFill>
                <a:highlight>
                  <a:srgbClr val="FFFFFF"/>
                </a:highlight>
              </a:rPr>
              <a:t>In traditional databases, are usually querying for rows in the database where the value usually exactly matches our query. In vector databases, similarity metric is applied to find a vector that is the most similar to our query.</a:t>
            </a:r>
            <a:endParaRPr sz="1100">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GB" sz="1100">
                <a:solidFill>
                  <a:schemeClr val="dk1"/>
                </a:solidFill>
                <a:highlight>
                  <a:srgbClr val="FFFFFF"/>
                </a:highlight>
              </a:rPr>
              <a:t>A vector database uses a combination of different algorithms that all participate in Approximate Nearest Neighbor search. These algorithms optimize the search through hashing, quantization, or graph-based search.</a:t>
            </a:r>
            <a:endParaRPr sz="1100">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GB" sz="1100">
                <a:solidFill>
                  <a:schemeClr val="dk1"/>
                </a:solidFill>
                <a:highlight>
                  <a:srgbClr val="FFFFFF"/>
                </a:highlight>
              </a:rPr>
              <a:t>These algorithms are assembled into a pipeline that provides fast and accurate retrieval of the neighbors of a queried vector. Since the vector database provides approximate results, the main trade-offs considered are between accuracy and speed. The more accurate the result, the slower the query will be. However, a good system provides ultra-fast search with near-perfect accuracy.</a:t>
            </a:r>
            <a:endParaRPr sz="1100">
              <a:solidFill>
                <a:schemeClr val="dk1"/>
              </a:solidFill>
              <a:highlight>
                <a:srgbClr val="FFFFFF"/>
              </a:highlight>
            </a:endParaRPr>
          </a:p>
          <a:p>
            <a:pPr indent="0" lvl="0" marL="0" rtl="0" algn="l">
              <a:spcBef>
                <a:spcPts val="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298450" lvl="0" marL="457200" rtl="0" algn="l">
              <a:spcBef>
                <a:spcPts val="2400"/>
              </a:spcBef>
              <a:spcAft>
                <a:spcPts val="0"/>
              </a:spcAft>
              <a:buClr>
                <a:schemeClr val="dk1"/>
              </a:buClr>
              <a:buSzPts val="1100"/>
              <a:buAutoNum type="arabicPeriod"/>
            </a:pPr>
            <a:r>
              <a:rPr b="1" lang="en-GB" sz="1100">
                <a:solidFill>
                  <a:schemeClr val="dk1"/>
                </a:solidFill>
                <a:highlight>
                  <a:srgbClr val="FFFFFF"/>
                </a:highlight>
              </a:rPr>
              <a:t>Indexing: </a:t>
            </a:r>
            <a:r>
              <a:rPr lang="en-GB" sz="1100">
                <a:solidFill>
                  <a:schemeClr val="dk1"/>
                </a:solidFill>
                <a:highlight>
                  <a:srgbClr val="FFFFFF"/>
                </a:highlight>
              </a:rPr>
              <a:t>The vector database indexes vectors using </a:t>
            </a:r>
            <a:r>
              <a:rPr lang="en-GB" sz="1100">
                <a:solidFill>
                  <a:schemeClr val="dk1"/>
                </a:solidFill>
                <a:highlight>
                  <a:srgbClr val="FFFFFF"/>
                </a:highlight>
              </a:rPr>
              <a:t>different</a:t>
            </a:r>
            <a:r>
              <a:rPr lang="en-GB" sz="1100">
                <a:solidFill>
                  <a:schemeClr val="dk1"/>
                </a:solidFill>
                <a:highlight>
                  <a:srgbClr val="FFFFFF"/>
                </a:highlight>
              </a:rPr>
              <a:t> algorithms. This step maps the vectors to a data structure that will enable faster searching.</a:t>
            </a:r>
            <a:endParaRPr sz="1100">
              <a:solidFill>
                <a:schemeClr val="dk1"/>
              </a:solidFill>
              <a:highlight>
                <a:srgbClr val="FFFFFF"/>
              </a:highlight>
            </a:endParaRPr>
          </a:p>
          <a:p>
            <a:pPr indent="-298450" lvl="0" marL="457200" rtl="0" algn="l">
              <a:spcBef>
                <a:spcPts val="0"/>
              </a:spcBef>
              <a:spcAft>
                <a:spcPts val="0"/>
              </a:spcAft>
              <a:buClr>
                <a:schemeClr val="dk1"/>
              </a:buClr>
              <a:buSzPts val="1100"/>
              <a:buAutoNum type="arabicPeriod"/>
            </a:pPr>
            <a:r>
              <a:rPr b="1" lang="en-GB" sz="1100">
                <a:solidFill>
                  <a:schemeClr val="dk1"/>
                </a:solidFill>
                <a:highlight>
                  <a:srgbClr val="FFFFFF"/>
                </a:highlight>
              </a:rPr>
              <a:t>Querying: </a:t>
            </a:r>
            <a:r>
              <a:rPr lang="en-GB" sz="1100">
                <a:solidFill>
                  <a:schemeClr val="dk1"/>
                </a:solidFill>
                <a:highlight>
                  <a:srgbClr val="FFFFFF"/>
                </a:highlight>
              </a:rPr>
              <a:t>The vector database compares the indexed query vector to the indexed vectors in the dataset to find the nearest neighbors (applying a similarity metric used by that index)</a:t>
            </a:r>
            <a:endParaRPr sz="1100">
              <a:solidFill>
                <a:schemeClr val="dk1"/>
              </a:solidFill>
              <a:highlight>
                <a:srgbClr val="FFFFFF"/>
              </a:highlight>
            </a:endParaRPr>
          </a:p>
          <a:p>
            <a:pPr indent="-298450" lvl="0" marL="457200" rtl="0" algn="l">
              <a:spcBef>
                <a:spcPts val="0"/>
              </a:spcBef>
              <a:spcAft>
                <a:spcPts val="0"/>
              </a:spcAft>
              <a:buClr>
                <a:schemeClr val="dk1"/>
              </a:buClr>
              <a:buSzPts val="1100"/>
              <a:buAutoNum type="arabicPeriod"/>
            </a:pPr>
            <a:r>
              <a:rPr b="1" lang="en-GB" sz="1100">
                <a:solidFill>
                  <a:schemeClr val="dk1"/>
                </a:solidFill>
                <a:highlight>
                  <a:srgbClr val="FFFFFF"/>
                </a:highlight>
              </a:rPr>
              <a:t>Post Processing:</a:t>
            </a:r>
            <a:r>
              <a:rPr lang="en-GB" sz="1100">
                <a:solidFill>
                  <a:schemeClr val="dk1"/>
                </a:solidFill>
                <a:highlight>
                  <a:srgbClr val="FFFFFF"/>
                </a:highlight>
              </a:rPr>
              <a:t> The vector database retrieves the final nearest neighbors from the dataset and post-processes them to return the final results. This step can include re-ranking the nearest neighbors using a different similarity measure.</a:t>
            </a:r>
            <a:endParaRPr sz="1100">
              <a:solidFill>
                <a:schemeClr val="dk1"/>
              </a:solidFill>
              <a:highlight>
                <a:srgbClr val="FFFFFF"/>
              </a:highlight>
            </a:endParaRPr>
          </a:p>
          <a:p>
            <a:pPr indent="0" lvl="0" marL="0" rtl="0" algn="l">
              <a:spcBef>
                <a:spcPts val="0"/>
              </a:spcBef>
              <a:spcAft>
                <a:spcPts val="1200"/>
              </a:spcAft>
              <a:buNone/>
            </a:pPr>
            <a:r>
              <a:t/>
            </a:r>
            <a:endParaRPr/>
          </a:p>
        </p:txBody>
      </p:sp>
      <p:sp>
        <p:nvSpPr>
          <p:cNvPr id="62" name="Google Shape;62;p14"/>
          <p:cNvSpPr/>
          <p:nvPr/>
        </p:nvSpPr>
        <p:spPr>
          <a:xfrm>
            <a:off x="706450" y="2744800"/>
            <a:ext cx="611100" cy="6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 name="Google Shape;63;p14"/>
          <p:cNvSpPr/>
          <p:nvPr/>
        </p:nvSpPr>
        <p:spPr>
          <a:xfrm>
            <a:off x="801700" y="2665425"/>
            <a:ext cx="611100" cy="6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 name="Google Shape;64;p14"/>
          <p:cNvSpPr/>
          <p:nvPr/>
        </p:nvSpPr>
        <p:spPr>
          <a:xfrm>
            <a:off x="889025" y="2578100"/>
            <a:ext cx="611100" cy="6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Vectors </a:t>
            </a:r>
            <a:endParaRPr sz="1000"/>
          </a:p>
        </p:txBody>
      </p:sp>
      <p:cxnSp>
        <p:nvCxnSpPr>
          <p:cNvPr id="65" name="Google Shape;65;p14"/>
          <p:cNvCxnSpPr/>
          <p:nvPr/>
        </p:nvCxnSpPr>
        <p:spPr>
          <a:xfrm>
            <a:off x="1635125" y="2903550"/>
            <a:ext cx="555600" cy="0"/>
          </a:xfrm>
          <a:prstGeom prst="straightConnector1">
            <a:avLst/>
          </a:prstGeom>
          <a:noFill/>
          <a:ln cap="flat" cmpd="sng" w="9525">
            <a:solidFill>
              <a:schemeClr val="dk2"/>
            </a:solidFill>
            <a:prstDash val="solid"/>
            <a:round/>
            <a:headEnd len="med" w="med" type="none"/>
            <a:tailEnd len="med" w="med" type="triangle"/>
          </a:ln>
        </p:spPr>
      </p:cxnSp>
      <p:sp>
        <p:nvSpPr>
          <p:cNvPr id="66" name="Google Shape;66;p14"/>
          <p:cNvSpPr/>
          <p:nvPr/>
        </p:nvSpPr>
        <p:spPr>
          <a:xfrm>
            <a:off x="2325725" y="2677275"/>
            <a:ext cx="881100" cy="59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Indexing</a:t>
            </a:r>
            <a:endParaRPr sz="1000"/>
          </a:p>
        </p:txBody>
      </p:sp>
      <p:cxnSp>
        <p:nvCxnSpPr>
          <p:cNvPr id="67" name="Google Shape;67;p14"/>
          <p:cNvCxnSpPr/>
          <p:nvPr/>
        </p:nvCxnSpPr>
        <p:spPr>
          <a:xfrm>
            <a:off x="3325863" y="2903550"/>
            <a:ext cx="555600" cy="0"/>
          </a:xfrm>
          <a:prstGeom prst="straightConnector1">
            <a:avLst/>
          </a:prstGeom>
          <a:noFill/>
          <a:ln cap="flat" cmpd="sng" w="9525">
            <a:solidFill>
              <a:schemeClr val="dk2"/>
            </a:solidFill>
            <a:prstDash val="solid"/>
            <a:round/>
            <a:headEnd len="med" w="med" type="none"/>
            <a:tailEnd len="med" w="med" type="triangle"/>
          </a:ln>
        </p:spPr>
      </p:cxnSp>
      <p:sp>
        <p:nvSpPr>
          <p:cNvPr id="68" name="Google Shape;68;p14"/>
          <p:cNvSpPr/>
          <p:nvPr/>
        </p:nvSpPr>
        <p:spPr>
          <a:xfrm>
            <a:off x="4000500" y="2665425"/>
            <a:ext cx="881100" cy="59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Vector Database</a:t>
            </a:r>
            <a:endParaRPr sz="1000"/>
          </a:p>
        </p:txBody>
      </p:sp>
      <p:cxnSp>
        <p:nvCxnSpPr>
          <p:cNvPr id="69" name="Google Shape;69;p14"/>
          <p:cNvCxnSpPr/>
          <p:nvPr/>
        </p:nvCxnSpPr>
        <p:spPr>
          <a:xfrm>
            <a:off x="5018138" y="2903550"/>
            <a:ext cx="555600" cy="0"/>
          </a:xfrm>
          <a:prstGeom prst="straightConnector1">
            <a:avLst/>
          </a:prstGeom>
          <a:noFill/>
          <a:ln cap="flat" cmpd="sng" w="9525">
            <a:solidFill>
              <a:schemeClr val="dk2"/>
            </a:solidFill>
            <a:prstDash val="solid"/>
            <a:round/>
            <a:headEnd len="med" w="med" type="none"/>
            <a:tailEnd len="med" w="med" type="triangle"/>
          </a:ln>
        </p:spPr>
      </p:cxnSp>
      <p:sp>
        <p:nvSpPr>
          <p:cNvPr id="70" name="Google Shape;70;p14"/>
          <p:cNvSpPr/>
          <p:nvPr/>
        </p:nvSpPr>
        <p:spPr>
          <a:xfrm>
            <a:off x="5710300" y="2605800"/>
            <a:ext cx="881100" cy="59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Querying </a:t>
            </a:r>
            <a:endParaRPr sz="1000"/>
          </a:p>
        </p:txBody>
      </p:sp>
      <p:cxnSp>
        <p:nvCxnSpPr>
          <p:cNvPr id="71" name="Google Shape;71;p14"/>
          <p:cNvCxnSpPr/>
          <p:nvPr/>
        </p:nvCxnSpPr>
        <p:spPr>
          <a:xfrm>
            <a:off x="6710425" y="2887700"/>
            <a:ext cx="555600" cy="0"/>
          </a:xfrm>
          <a:prstGeom prst="straightConnector1">
            <a:avLst/>
          </a:prstGeom>
          <a:noFill/>
          <a:ln cap="flat" cmpd="sng" w="9525">
            <a:solidFill>
              <a:schemeClr val="dk2"/>
            </a:solidFill>
            <a:prstDash val="solid"/>
            <a:round/>
            <a:headEnd len="med" w="med" type="none"/>
            <a:tailEnd len="med" w="med" type="triangle"/>
          </a:ln>
        </p:spPr>
      </p:cxnSp>
      <p:sp>
        <p:nvSpPr>
          <p:cNvPr id="72" name="Google Shape;72;p14"/>
          <p:cNvSpPr/>
          <p:nvPr/>
        </p:nvSpPr>
        <p:spPr>
          <a:xfrm>
            <a:off x="7385075" y="2589950"/>
            <a:ext cx="881100" cy="59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Post processing</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