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77" r:id="rId2"/>
    <p:sldId id="278" r:id="rId3"/>
    <p:sldId id="279" r:id="rId4"/>
    <p:sldId id="280" r:id="rId5"/>
    <p:sldId id="281" r:id="rId6"/>
    <p:sldId id="282" r:id="rId7"/>
    <p:sldId id="283" r:id="rId8"/>
    <p:sldId id="260" r:id="rId9"/>
    <p:sldId id="264" r:id="rId10"/>
    <p:sldId id="265" r:id="rId11"/>
    <p:sldId id="266" r:id="rId12"/>
    <p:sldId id="267" r:id="rId13"/>
    <p:sldId id="268" r:id="rId14"/>
    <p:sldId id="296" r:id="rId15"/>
    <p:sldId id="297" r:id="rId16"/>
    <p:sldId id="298" r:id="rId17"/>
    <p:sldId id="299" r:id="rId18"/>
    <p:sldId id="300" r:id="rId19"/>
    <p:sldId id="302" r:id="rId20"/>
    <p:sldId id="301" r:id="rId21"/>
    <p:sldId id="269" r:id="rId22"/>
    <p:sldId id="270" r:id="rId23"/>
    <p:sldId id="271" r:id="rId24"/>
    <p:sldId id="272" r:id="rId25"/>
    <p:sldId id="274" r:id="rId26"/>
    <p:sldId id="262" r:id="rId27"/>
    <p:sldId id="263" r:id="rId28"/>
    <p:sldId id="284" r:id="rId29"/>
    <p:sldId id="288" r:id="rId30"/>
    <p:sldId id="289" r:id="rId31"/>
    <p:sldId id="290" r:id="rId32"/>
    <p:sldId id="291" r:id="rId33"/>
    <p:sldId id="292" r:id="rId34"/>
    <p:sldId id="293" r:id="rId35"/>
    <p:sldId id="294" r:id="rId36"/>
    <p:sldId id="295"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08" r:id="rId55"/>
    <p:sldId id="304" r:id="rId56"/>
    <p:sldId id="327" r:id="rId57"/>
    <p:sldId id="328" r:id="rId58"/>
    <p:sldId id="32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EDAF4-5239-4F87-8FA4-ECFD37A5CBD5}" type="datetimeFigureOut">
              <a:rPr lang="en-US" smtClean="0"/>
              <a:pPr/>
              <a:t>8/11/2015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F4F060-104E-44E6-BC94-B1FC35D415A0}" type="slidenum">
              <a:rPr lang="en-US" smtClean="0"/>
              <a:pPr/>
              <a:t>‹#›</a:t>
            </a:fld>
            <a:endParaRPr lang="en-US"/>
          </a:p>
        </p:txBody>
      </p:sp>
    </p:spTree>
    <p:extLst>
      <p:ext uri="{BB962C8B-B14F-4D97-AF65-F5344CB8AC3E}">
        <p14:creationId xmlns:p14="http://schemas.microsoft.com/office/powerpoint/2010/main" val="159329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8B1B2C-1345-4815-9D40-E6F3B74B0C03}" type="slidenum">
              <a:rPr lang="en-US" altLang="zh-CN"/>
              <a:pPr/>
              <a:t>40</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86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3ACA89DE-68AC-4B8B-8C5E-F8F424452307}" type="slidenum">
              <a:rPr lang="en-US"/>
              <a:pPr/>
              <a:t>41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CA" sz="1000"/>
          </a:p>
        </p:txBody>
      </p:sp>
    </p:spTree>
    <p:extLst>
      <p:ext uri="{BB962C8B-B14F-4D97-AF65-F5344CB8AC3E}">
        <p14:creationId xmlns:p14="http://schemas.microsoft.com/office/powerpoint/2010/main" val="3445754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F2C58CA6-4E94-4D0A-AE9C-424B11AE6C6C}" type="slidenum">
              <a:rPr lang="en-US"/>
              <a:pPr/>
              <a:t>43</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pPr>
              <a:lnSpc>
                <a:spcPct val="80000"/>
              </a:lnSpc>
            </a:pPr>
            <a:endParaRPr lang="en-CA" sz="800"/>
          </a:p>
        </p:txBody>
      </p:sp>
    </p:spTree>
    <p:extLst>
      <p:ext uri="{BB962C8B-B14F-4D97-AF65-F5344CB8AC3E}">
        <p14:creationId xmlns:p14="http://schemas.microsoft.com/office/powerpoint/2010/main" val="163927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E877935B-61DA-41DB-9575-A19E45E18282}" type="slidenum">
              <a:rPr lang="en-US"/>
              <a:pPr/>
              <a:t>44</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pPr>
              <a:lnSpc>
                <a:spcPct val="90000"/>
              </a:lnSpc>
            </a:pPr>
            <a:endParaRPr lang="en-CA" sz="1000"/>
          </a:p>
        </p:txBody>
      </p:sp>
    </p:spTree>
    <p:extLst>
      <p:ext uri="{BB962C8B-B14F-4D97-AF65-F5344CB8AC3E}">
        <p14:creationId xmlns:p14="http://schemas.microsoft.com/office/powerpoint/2010/main" val="321327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98C85EF1-E589-4127-9F18-B520D8A24C42}" type="slidenum">
              <a:rPr lang="en-US"/>
              <a:pPr/>
              <a:t>47</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228600" indent="-228600">
              <a:lnSpc>
                <a:spcPct val="80000"/>
              </a:lnSpc>
            </a:pPr>
            <a:endParaRPr lang="en-CA" sz="900"/>
          </a:p>
        </p:txBody>
      </p:sp>
    </p:spTree>
    <p:extLst>
      <p:ext uri="{BB962C8B-B14F-4D97-AF65-F5344CB8AC3E}">
        <p14:creationId xmlns:p14="http://schemas.microsoft.com/office/powerpoint/2010/main" val="26785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79C2AA3D-E117-4D39-97EF-3256A1340F53}" type="slidenum">
              <a:rPr lang="en-US"/>
              <a:pPr/>
              <a:t>48</a:t>
            </a:fld>
            <a:endParaRPr lang="en-US"/>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4068474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F1B60EE7-EC91-40BA-8011-0097DBEAE8C0}" type="slidenum">
              <a:rPr lang="en-US"/>
              <a:pPr/>
              <a:t>49</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a:lnSpc>
                <a:spcPct val="90000"/>
              </a:lnSpc>
            </a:pPr>
            <a:endParaRPr lang="en-CA" sz="1400"/>
          </a:p>
        </p:txBody>
      </p:sp>
    </p:spTree>
    <p:extLst>
      <p:ext uri="{BB962C8B-B14F-4D97-AF65-F5344CB8AC3E}">
        <p14:creationId xmlns:p14="http://schemas.microsoft.com/office/powerpoint/2010/main" val="4266422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16D350-AE51-4B5C-87DF-7AAB83FE6B1B}" type="datetimeFigureOut">
              <a:rPr lang="en-US" smtClean="0"/>
              <a:pPr/>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6D350-AE51-4B5C-87DF-7AAB83FE6B1B}" type="datetimeFigureOut">
              <a:rPr lang="en-US" smtClean="0"/>
              <a:pPr/>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6D350-AE51-4B5C-87DF-7AAB83FE6B1B}" type="datetimeFigureOut">
              <a:rPr lang="en-US" smtClean="0"/>
              <a:pPr/>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6D350-AE51-4B5C-87DF-7AAB83FE6B1B}" type="datetimeFigureOut">
              <a:rPr lang="en-US" smtClean="0"/>
              <a:pPr/>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6D350-AE51-4B5C-87DF-7AAB83FE6B1B}" type="datetimeFigureOut">
              <a:rPr lang="en-US" smtClean="0"/>
              <a:pPr/>
              <a:t>8/11/2015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16D350-AE51-4B5C-87DF-7AAB83FE6B1B}" type="datetimeFigureOut">
              <a:rPr lang="en-US" smtClean="0"/>
              <a:pPr/>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16D350-AE51-4B5C-87DF-7AAB83FE6B1B}" type="datetimeFigureOut">
              <a:rPr lang="en-US" smtClean="0"/>
              <a:pPr/>
              <a:t>8/11/2015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16D350-AE51-4B5C-87DF-7AAB83FE6B1B}" type="datetimeFigureOut">
              <a:rPr lang="en-US" smtClean="0"/>
              <a:pPr/>
              <a:t>8/11/2015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6D350-AE51-4B5C-87DF-7AAB83FE6B1B}" type="datetimeFigureOut">
              <a:rPr lang="en-US" smtClean="0"/>
              <a:pPr/>
              <a:t>8/11/2015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6D350-AE51-4B5C-87DF-7AAB83FE6B1B}" type="datetimeFigureOut">
              <a:rPr lang="en-US" smtClean="0"/>
              <a:pPr/>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6D350-AE51-4B5C-87DF-7AAB83FE6B1B}" type="datetimeFigureOut">
              <a:rPr lang="en-US" smtClean="0"/>
              <a:pPr/>
              <a:t>8/11/2015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E50C9-6C58-4F40-AAF8-CA0C99AAB8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6D350-AE51-4B5C-87DF-7AAB83FE6B1B}" type="datetimeFigureOut">
              <a:rPr lang="en-US" smtClean="0"/>
              <a:pPr/>
              <a:t>8/11/2015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E50C9-6C58-4F40-AAF8-CA0C99AAB8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Optimization_(mathematics)" TargetMode="External"/><Relationship Id="rId2" Type="http://schemas.openxmlformats.org/officeDocument/2006/relationships/hyperlink" Target="file:///\\en.wiktionary.org\wiki\Workplace"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slide" Target="slide43.xml"/><Relationship Id="rId1" Type="http://schemas.openxmlformats.org/officeDocument/2006/relationships/slideLayout" Target="../slideLayouts/slideLayout2.xml"/><Relationship Id="rId4" Type="http://schemas.openxmlformats.org/officeDocument/2006/relationships/slide" Target="slide45.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06" name="Rectangle 26"/>
          <p:cNvSpPr>
            <a:spLocks noGrp="1" noChangeArrowheads="1"/>
          </p:cNvSpPr>
          <p:nvPr>
            <p:ph type="title"/>
          </p:nvPr>
        </p:nvSpPr>
        <p:spPr>
          <a:xfrm>
            <a:off x="457200" y="-630238"/>
            <a:ext cx="8229600" cy="1258888"/>
          </a:xfrm>
          <a:noFill/>
          <a:ln/>
        </p:spPr>
        <p:txBody>
          <a:bodyPr>
            <a:normAutofit fontScale="90000"/>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Management </a:t>
            </a:r>
            <a:r>
              <a:rPr lang="en-US" sz="3200" dirty="0"/>
              <a:t>&amp; </a:t>
            </a:r>
            <a:r>
              <a:rPr lang="en-US" sz="3200" dirty="0" smtClean="0"/>
              <a:t>Administration</a:t>
            </a:r>
            <a:endParaRPr lang="en-US" sz="3200" dirty="0"/>
          </a:p>
        </p:txBody>
      </p:sp>
      <p:sp>
        <p:nvSpPr>
          <p:cNvPr id="97283" name="Rectangle 3"/>
          <p:cNvSpPr>
            <a:spLocks noGrp="1" noChangeArrowheads="1"/>
          </p:cNvSpPr>
          <p:nvPr>
            <p:ph idx="1"/>
          </p:nvPr>
        </p:nvSpPr>
        <p:spPr>
          <a:xfrm>
            <a:off x="457200" y="838200"/>
            <a:ext cx="8229600" cy="5292725"/>
          </a:xfrm>
        </p:spPr>
        <p:txBody>
          <a:bodyPr/>
          <a:lstStyle/>
          <a:p>
            <a:endParaRPr lang="en-US" dirty="0"/>
          </a:p>
        </p:txBody>
      </p:sp>
      <p:sp>
        <p:nvSpPr>
          <p:cNvPr id="97295" name="Rectangle 15"/>
          <p:cNvSpPr>
            <a:spLocks noChangeArrowheads="1"/>
          </p:cNvSpPr>
          <p:nvPr/>
        </p:nvSpPr>
        <p:spPr bwMode="auto">
          <a:xfrm>
            <a:off x="3733800" y="4267200"/>
            <a:ext cx="1828800" cy="457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7284" name="Rectangle 4"/>
          <p:cNvSpPr>
            <a:spLocks noChangeArrowheads="1"/>
          </p:cNvSpPr>
          <p:nvPr/>
        </p:nvSpPr>
        <p:spPr bwMode="auto">
          <a:xfrm>
            <a:off x="1600200" y="1676400"/>
            <a:ext cx="4191000" cy="3886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7285" name="Line 5"/>
          <p:cNvSpPr>
            <a:spLocks noChangeShapeType="1"/>
          </p:cNvSpPr>
          <p:nvPr/>
        </p:nvSpPr>
        <p:spPr bwMode="auto">
          <a:xfrm flipV="1">
            <a:off x="2286000" y="1676400"/>
            <a:ext cx="2819400" cy="3886200"/>
          </a:xfrm>
          <a:prstGeom prst="line">
            <a:avLst/>
          </a:prstGeom>
          <a:noFill/>
          <a:ln w="12700">
            <a:solidFill>
              <a:schemeClr val="tx1"/>
            </a:solidFill>
            <a:round/>
            <a:headEnd type="none" w="sm" len="sm"/>
            <a:tailEnd type="none" w="sm" len="sm"/>
          </a:ln>
          <a:effectLst/>
        </p:spPr>
        <p:txBody>
          <a:bodyPr/>
          <a:lstStyle/>
          <a:p>
            <a:endParaRPr lang="en-US"/>
          </a:p>
        </p:txBody>
      </p:sp>
      <p:sp>
        <p:nvSpPr>
          <p:cNvPr id="97287" name="Text Box 7"/>
          <p:cNvSpPr txBox="1">
            <a:spLocks noChangeArrowheads="1"/>
          </p:cNvSpPr>
          <p:nvPr/>
        </p:nvSpPr>
        <p:spPr bwMode="auto">
          <a:xfrm>
            <a:off x="3848669" y="4953000"/>
            <a:ext cx="1828800" cy="366713"/>
          </a:xfrm>
          <a:prstGeom prst="rect">
            <a:avLst/>
          </a:prstGeom>
          <a:noFill/>
          <a:ln w="12700">
            <a:noFill/>
            <a:miter lim="800000"/>
            <a:headEnd type="none" w="sm" len="sm"/>
            <a:tailEnd type="none" w="sm" len="sm"/>
          </a:ln>
          <a:effectLst/>
        </p:spPr>
        <p:txBody>
          <a:bodyPr>
            <a:spAutoFit/>
          </a:bodyPr>
          <a:lstStyle/>
          <a:p>
            <a:pPr algn="l">
              <a:spcBef>
                <a:spcPct val="50000"/>
              </a:spcBef>
            </a:pPr>
            <a:r>
              <a:rPr lang="en-US" dirty="0">
                <a:effectLst/>
              </a:rPr>
              <a:t>Management</a:t>
            </a:r>
          </a:p>
        </p:txBody>
      </p:sp>
      <p:sp>
        <p:nvSpPr>
          <p:cNvPr id="97288" name="Text Box 8"/>
          <p:cNvSpPr txBox="1">
            <a:spLocks noChangeArrowheads="1"/>
          </p:cNvSpPr>
          <p:nvPr/>
        </p:nvSpPr>
        <p:spPr bwMode="auto">
          <a:xfrm>
            <a:off x="1981200" y="2743200"/>
            <a:ext cx="1828800" cy="366713"/>
          </a:xfrm>
          <a:prstGeom prst="rect">
            <a:avLst/>
          </a:prstGeom>
          <a:noFill/>
          <a:ln w="12700">
            <a:noFill/>
            <a:miter lim="800000"/>
            <a:headEnd type="none" w="sm" len="sm"/>
            <a:tailEnd type="none" w="sm" len="sm"/>
          </a:ln>
          <a:effectLst/>
        </p:spPr>
        <p:txBody>
          <a:bodyPr>
            <a:spAutoFit/>
          </a:bodyPr>
          <a:lstStyle/>
          <a:p>
            <a:pPr algn="l">
              <a:spcBef>
                <a:spcPct val="50000"/>
              </a:spcBef>
            </a:pPr>
            <a:endParaRPr lang="en-US">
              <a:effectLst/>
            </a:endParaRPr>
          </a:p>
        </p:txBody>
      </p:sp>
      <p:sp>
        <p:nvSpPr>
          <p:cNvPr id="97289" name="Text Box 9"/>
          <p:cNvSpPr txBox="1">
            <a:spLocks noChangeArrowheads="1"/>
          </p:cNvSpPr>
          <p:nvPr/>
        </p:nvSpPr>
        <p:spPr bwMode="auto">
          <a:xfrm>
            <a:off x="4038600" y="4648200"/>
            <a:ext cx="1828800" cy="366713"/>
          </a:xfrm>
          <a:prstGeom prst="rect">
            <a:avLst/>
          </a:prstGeom>
          <a:noFill/>
          <a:ln w="12700">
            <a:noFill/>
            <a:miter lim="800000"/>
            <a:headEnd type="none" w="sm" len="sm"/>
            <a:tailEnd type="none" w="sm" len="sm"/>
          </a:ln>
          <a:effectLst/>
        </p:spPr>
        <p:txBody>
          <a:bodyPr>
            <a:spAutoFit/>
          </a:bodyPr>
          <a:lstStyle/>
          <a:p>
            <a:pPr algn="l">
              <a:spcBef>
                <a:spcPct val="50000"/>
              </a:spcBef>
            </a:pPr>
            <a:endParaRPr lang="en-US">
              <a:effectLst/>
            </a:endParaRPr>
          </a:p>
        </p:txBody>
      </p:sp>
      <p:sp>
        <p:nvSpPr>
          <p:cNvPr id="97293" name="Rectangle 13"/>
          <p:cNvSpPr>
            <a:spLocks noChangeArrowheads="1"/>
          </p:cNvSpPr>
          <p:nvPr/>
        </p:nvSpPr>
        <p:spPr bwMode="auto">
          <a:xfrm>
            <a:off x="1752600" y="1946275"/>
            <a:ext cx="1981200" cy="457200"/>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r>
              <a:rPr lang="en-US" dirty="0">
                <a:effectLst/>
              </a:rPr>
              <a:t>Administration</a:t>
            </a:r>
          </a:p>
        </p:txBody>
      </p:sp>
      <p:sp>
        <p:nvSpPr>
          <p:cNvPr id="97296" name="Text Box 16"/>
          <p:cNvSpPr txBox="1">
            <a:spLocks noChangeArrowheads="1"/>
          </p:cNvSpPr>
          <p:nvPr/>
        </p:nvSpPr>
        <p:spPr bwMode="auto">
          <a:xfrm>
            <a:off x="6019800" y="1752600"/>
            <a:ext cx="2362200" cy="3668713"/>
          </a:xfrm>
          <a:prstGeom prst="rect">
            <a:avLst/>
          </a:prstGeom>
          <a:noFill/>
          <a:ln w="12700">
            <a:noFill/>
            <a:miter lim="800000"/>
            <a:headEnd type="none" w="sm" len="sm"/>
            <a:tailEnd type="none" w="sm" len="sm"/>
          </a:ln>
          <a:effectLst/>
        </p:spPr>
        <p:txBody>
          <a:bodyPr>
            <a:spAutoFit/>
          </a:bodyPr>
          <a:lstStyle/>
          <a:p>
            <a:pPr algn="l">
              <a:spcBef>
                <a:spcPct val="50000"/>
              </a:spcBef>
            </a:pPr>
            <a:r>
              <a:rPr lang="en-US">
                <a:effectLst/>
              </a:rPr>
              <a:t>Board of Directors</a:t>
            </a:r>
          </a:p>
          <a:p>
            <a:pPr algn="l">
              <a:spcBef>
                <a:spcPct val="50000"/>
              </a:spcBef>
            </a:pPr>
            <a:endParaRPr lang="en-US">
              <a:effectLst/>
            </a:endParaRPr>
          </a:p>
          <a:p>
            <a:pPr algn="l">
              <a:spcBef>
                <a:spcPct val="50000"/>
              </a:spcBef>
            </a:pPr>
            <a:r>
              <a:rPr lang="en-US">
                <a:effectLst/>
              </a:rPr>
              <a:t>President</a:t>
            </a:r>
          </a:p>
          <a:p>
            <a:pPr algn="l">
              <a:spcBef>
                <a:spcPct val="50000"/>
              </a:spcBef>
            </a:pPr>
            <a:endParaRPr lang="en-US">
              <a:effectLst/>
            </a:endParaRPr>
          </a:p>
          <a:p>
            <a:pPr algn="l">
              <a:spcBef>
                <a:spcPct val="50000"/>
              </a:spcBef>
            </a:pPr>
            <a:r>
              <a:rPr lang="en-US">
                <a:effectLst/>
              </a:rPr>
              <a:t>General Manger</a:t>
            </a:r>
          </a:p>
          <a:p>
            <a:pPr algn="l">
              <a:spcBef>
                <a:spcPct val="50000"/>
              </a:spcBef>
            </a:pPr>
            <a:endParaRPr lang="en-US">
              <a:effectLst/>
            </a:endParaRPr>
          </a:p>
          <a:p>
            <a:pPr algn="l">
              <a:spcBef>
                <a:spcPct val="50000"/>
              </a:spcBef>
            </a:pPr>
            <a:r>
              <a:rPr lang="en-US">
                <a:effectLst/>
              </a:rPr>
              <a:t>Works Manager</a:t>
            </a:r>
          </a:p>
          <a:p>
            <a:pPr algn="l">
              <a:spcBef>
                <a:spcPct val="50000"/>
              </a:spcBef>
            </a:pPr>
            <a:endParaRPr lang="en-US">
              <a:effectLst/>
            </a:endParaRPr>
          </a:p>
          <a:p>
            <a:pPr algn="l">
              <a:spcBef>
                <a:spcPct val="50000"/>
              </a:spcBef>
            </a:pPr>
            <a:r>
              <a:rPr lang="en-US">
                <a:effectLst/>
              </a:rPr>
              <a:t>Foreman</a:t>
            </a:r>
          </a:p>
        </p:txBody>
      </p:sp>
      <p:sp>
        <p:nvSpPr>
          <p:cNvPr id="97302" name="Line 22"/>
          <p:cNvSpPr>
            <a:spLocks noChangeShapeType="1"/>
          </p:cNvSpPr>
          <p:nvPr/>
        </p:nvSpPr>
        <p:spPr bwMode="auto">
          <a:xfrm>
            <a:off x="1600200" y="2514600"/>
            <a:ext cx="4191000" cy="0"/>
          </a:xfrm>
          <a:prstGeom prst="line">
            <a:avLst/>
          </a:prstGeom>
          <a:noFill/>
          <a:ln w="12700">
            <a:solidFill>
              <a:schemeClr val="tx1"/>
            </a:solidFill>
            <a:round/>
            <a:headEnd type="none" w="sm" len="sm"/>
            <a:tailEnd type="none" w="sm" len="sm"/>
          </a:ln>
          <a:effectLst/>
        </p:spPr>
        <p:txBody>
          <a:bodyPr/>
          <a:lstStyle/>
          <a:p>
            <a:endParaRPr lang="en-US"/>
          </a:p>
        </p:txBody>
      </p:sp>
      <p:sp>
        <p:nvSpPr>
          <p:cNvPr id="97303" name="Line 23"/>
          <p:cNvSpPr>
            <a:spLocks noChangeShapeType="1"/>
          </p:cNvSpPr>
          <p:nvPr/>
        </p:nvSpPr>
        <p:spPr bwMode="auto">
          <a:xfrm>
            <a:off x="1600200" y="3276600"/>
            <a:ext cx="4191000" cy="0"/>
          </a:xfrm>
          <a:prstGeom prst="line">
            <a:avLst/>
          </a:prstGeom>
          <a:noFill/>
          <a:ln w="12700">
            <a:solidFill>
              <a:schemeClr val="tx1"/>
            </a:solidFill>
            <a:round/>
            <a:headEnd type="none" w="sm" len="sm"/>
            <a:tailEnd type="none" w="sm" len="sm"/>
          </a:ln>
          <a:effectLst/>
        </p:spPr>
        <p:txBody>
          <a:bodyPr/>
          <a:lstStyle/>
          <a:p>
            <a:endParaRPr lang="en-US"/>
          </a:p>
        </p:txBody>
      </p:sp>
      <p:sp>
        <p:nvSpPr>
          <p:cNvPr id="97304" name="Line 24"/>
          <p:cNvSpPr>
            <a:spLocks noChangeShapeType="1"/>
          </p:cNvSpPr>
          <p:nvPr/>
        </p:nvSpPr>
        <p:spPr bwMode="auto">
          <a:xfrm>
            <a:off x="1600200" y="4114800"/>
            <a:ext cx="4114800" cy="0"/>
          </a:xfrm>
          <a:prstGeom prst="line">
            <a:avLst/>
          </a:prstGeom>
          <a:noFill/>
          <a:ln w="12700">
            <a:solidFill>
              <a:schemeClr val="tx1"/>
            </a:solidFill>
            <a:round/>
            <a:headEnd type="none" w="sm" len="sm"/>
            <a:tailEnd type="none" w="sm" len="sm"/>
          </a:ln>
          <a:effectLst/>
        </p:spPr>
        <p:txBody>
          <a:bodyPr/>
          <a:lstStyle/>
          <a:p>
            <a:endParaRPr lang="en-US"/>
          </a:p>
        </p:txBody>
      </p:sp>
      <p:sp>
        <p:nvSpPr>
          <p:cNvPr id="97305" name="Line 25"/>
          <p:cNvSpPr>
            <a:spLocks noChangeShapeType="1"/>
          </p:cNvSpPr>
          <p:nvPr/>
        </p:nvSpPr>
        <p:spPr bwMode="auto">
          <a:xfrm flipV="1">
            <a:off x="1600200" y="4876800"/>
            <a:ext cx="4191000" cy="0"/>
          </a:xfrm>
          <a:prstGeom prst="line">
            <a:avLst/>
          </a:prstGeom>
          <a:noFill/>
          <a:ln w="12700">
            <a:solidFill>
              <a:schemeClr val="tx1"/>
            </a:solidFill>
            <a:round/>
            <a:headEnd type="none" w="sm" len="sm"/>
            <a:tailEnd type="none" w="sm" len="sm"/>
          </a:ln>
          <a:effectLst/>
        </p:spPr>
        <p:txBody>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ChangeArrowheads="1"/>
          </p:cNvSpPr>
          <p:nvPr/>
        </p:nvSpPr>
        <p:spPr bwMode="auto">
          <a:xfrm>
            <a:off x="1111250" y="406400"/>
            <a:ext cx="7793038" cy="1462088"/>
          </a:xfrm>
          <a:prstGeom prst="rect">
            <a:avLst/>
          </a:prstGeom>
          <a:noFill/>
          <a:ln w="9525">
            <a:noFill/>
            <a:miter lim="800000"/>
            <a:headEnd/>
            <a:tailEnd/>
          </a:ln>
        </p:spPr>
        <p:txBody>
          <a:bodyPr anchor="b"/>
          <a:lstStyle/>
          <a:p>
            <a:pPr eaLnBrk="1" hangingPunct="1"/>
            <a:r>
              <a:rPr lang="en-US" sz="4400">
                <a:solidFill>
                  <a:schemeClr val="tx2"/>
                </a:solidFill>
                <a:latin typeface="Tahoma" pitchFamily="34" charset="0"/>
              </a:rPr>
              <a:t>Classical Approaches</a:t>
            </a:r>
          </a:p>
        </p:txBody>
      </p:sp>
      <p:sp>
        <p:nvSpPr>
          <p:cNvPr id="71685" name="Rectangle 5"/>
          <p:cNvSpPr>
            <a:spLocks noChangeArrowheads="1"/>
          </p:cNvSpPr>
          <p:nvPr/>
        </p:nvSpPr>
        <p:spPr bwMode="auto">
          <a:xfrm>
            <a:off x="1143000" y="2209800"/>
            <a:ext cx="7772400" cy="4114800"/>
          </a:xfrm>
          <a:prstGeom prst="rect">
            <a:avLst/>
          </a:prstGeom>
          <a:noFill/>
          <a:ln w="9525">
            <a:noFill/>
            <a:miter lim="800000"/>
            <a:headEnd/>
            <a:tailEnd/>
          </a:ln>
        </p:spPr>
        <p:txBody>
          <a:bodyPr/>
          <a:lstStyle/>
          <a:p>
            <a:pPr marL="742950" lvl="1" indent="-285750" eaLnBrk="1" hangingPunct="1">
              <a:spcBef>
                <a:spcPct val="20000"/>
              </a:spcBef>
              <a:buClr>
                <a:schemeClr val="hlink"/>
              </a:buClr>
              <a:buSzPct val="55000"/>
              <a:buFont typeface="Wingdings" pitchFamily="2" charset="2"/>
              <a:buChar char="n"/>
            </a:pPr>
            <a:r>
              <a:rPr lang="en-US" sz="2800" dirty="0">
                <a:latin typeface="Tahoma" pitchFamily="34" charset="0"/>
              </a:rPr>
              <a:t>Frederick Taylor: Scientific Management (1886)</a:t>
            </a:r>
          </a:p>
          <a:p>
            <a:pPr marL="742950" lvl="1" indent="-285750" eaLnBrk="1" hangingPunct="1">
              <a:spcBef>
                <a:spcPct val="20000"/>
              </a:spcBef>
              <a:buClr>
                <a:schemeClr val="hlink"/>
              </a:buClr>
              <a:buSzPct val="55000"/>
              <a:buFont typeface="Wingdings" pitchFamily="2" charset="2"/>
              <a:buChar char="n"/>
            </a:pPr>
            <a:r>
              <a:rPr lang="en-US" sz="2800" dirty="0">
                <a:latin typeface="Tahoma" pitchFamily="34" charset="0"/>
              </a:rPr>
              <a:t>Frank and Lillian </a:t>
            </a:r>
            <a:r>
              <a:rPr lang="en-US" sz="2800" dirty="0" err="1">
                <a:latin typeface="Tahoma" pitchFamily="34" charset="0"/>
              </a:rPr>
              <a:t>Gilbreth</a:t>
            </a:r>
            <a:r>
              <a:rPr lang="en-US" sz="2800" dirty="0">
                <a:latin typeface="Tahoma" pitchFamily="34" charset="0"/>
              </a:rPr>
              <a:t>: Time and motion studies (later 1800s)</a:t>
            </a:r>
          </a:p>
          <a:p>
            <a:pPr marL="742950" lvl="1" indent="-285750" eaLnBrk="1" hangingPunct="1">
              <a:spcBef>
                <a:spcPct val="20000"/>
              </a:spcBef>
              <a:buClr>
                <a:schemeClr val="hlink"/>
              </a:buClr>
              <a:buSzPct val="55000"/>
              <a:buFont typeface="Wingdings" pitchFamily="2" charset="2"/>
              <a:buChar char="n"/>
            </a:pPr>
            <a:r>
              <a:rPr lang="en-US" sz="2800" dirty="0">
                <a:latin typeface="Tahoma" pitchFamily="34" charset="0"/>
              </a:rPr>
              <a:t>Henri </a:t>
            </a:r>
            <a:r>
              <a:rPr lang="en-US" sz="2800" dirty="0" err="1">
                <a:latin typeface="Tahoma" pitchFamily="34" charset="0"/>
              </a:rPr>
              <a:t>Fayol</a:t>
            </a:r>
            <a:r>
              <a:rPr lang="en-US" sz="2800" dirty="0">
                <a:latin typeface="Tahoma" pitchFamily="34" charset="0"/>
              </a:rPr>
              <a:t>: Fourteen Principles of Management  (1880s-1890s</a:t>
            </a:r>
            <a:r>
              <a:rPr lang="en-US" sz="2800" dirty="0" smtClean="0">
                <a:latin typeface="Tahoma" pitchFamily="34" charset="0"/>
              </a:rPr>
              <a:t>)</a:t>
            </a:r>
            <a:endParaRPr lang="en-US" sz="2800" dirty="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box(in)">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685">
                                            <p:txEl>
                                              <p:pRg st="0" end="0"/>
                                            </p:txEl>
                                          </p:spTgt>
                                        </p:tgtEl>
                                        <p:attrNameLst>
                                          <p:attrName>style.visibility</p:attrName>
                                        </p:attrNameLst>
                                      </p:cBhvr>
                                      <p:to>
                                        <p:strVal val="visible"/>
                                      </p:to>
                                    </p:set>
                                    <p:animEffect transition="in" filter="box(in)">
                                      <p:cBhvr>
                                        <p:cTn id="12" dur="500"/>
                                        <p:tgtEl>
                                          <p:spTgt spid="716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685">
                                            <p:txEl>
                                              <p:pRg st="1" end="1"/>
                                            </p:txEl>
                                          </p:spTgt>
                                        </p:tgtEl>
                                        <p:attrNameLst>
                                          <p:attrName>style.visibility</p:attrName>
                                        </p:attrNameLst>
                                      </p:cBhvr>
                                      <p:to>
                                        <p:strVal val="visible"/>
                                      </p:to>
                                    </p:set>
                                    <p:animEffect transition="in" filter="checkerboard(across)">
                                      <p:cBhvr>
                                        <p:cTn id="17" dur="500"/>
                                        <p:tgtEl>
                                          <p:spTgt spid="716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1685">
                                            <p:txEl>
                                              <p:pRg st="2" end="2"/>
                                            </p:txEl>
                                          </p:spTgt>
                                        </p:tgtEl>
                                        <p:attrNameLst>
                                          <p:attrName>style.visibility</p:attrName>
                                        </p:attrNameLst>
                                      </p:cBhvr>
                                      <p:to>
                                        <p:strVal val="visible"/>
                                      </p:to>
                                    </p:set>
                                    <p:animEffect transition="in" filter="checkerboard(across)">
                                      <p:cBhvr>
                                        <p:cTn id="22" dur="500"/>
                                        <p:tgtEl>
                                          <p:spTgt spid="716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187450" y="406400"/>
            <a:ext cx="7793038" cy="1462088"/>
          </a:xfrm>
          <a:prstGeom prst="rect">
            <a:avLst/>
          </a:prstGeom>
          <a:noFill/>
          <a:ln w="9525">
            <a:noFill/>
            <a:miter lim="800000"/>
            <a:headEnd/>
            <a:tailEnd/>
          </a:ln>
        </p:spPr>
        <p:txBody>
          <a:bodyPr anchor="b"/>
          <a:lstStyle/>
          <a:p>
            <a:pPr eaLnBrk="1" hangingPunct="1"/>
            <a:r>
              <a:rPr lang="en-US" sz="4400">
                <a:solidFill>
                  <a:schemeClr val="tx2"/>
                </a:solidFill>
                <a:latin typeface="Tahoma" pitchFamily="34" charset="0"/>
              </a:rPr>
              <a:t>Frederick W. Taylor</a:t>
            </a:r>
          </a:p>
        </p:txBody>
      </p:sp>
      <p:sp>
        <p:nvSpPr>
          <p:cNvPr id="72707" name="Rectangle 3"/>
          <p:cNvSpPr>
            <a:spLocks noChangeArrowheads="1"/>
          </p:cNvSpPr>
          <p:nvPr/>
        </p:nvSpPr>
        <p:spPr bwMode="auto">
          <a:xfrm>
            <a:off x="1219200" y="2209800"/>
            <a:ext cx="7772400" cy="41148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800">
                <a:latin typeface="Tahoma" pitchFamily="34" charset="0"/>
              </a:rPr>
              <a:t>Developed Scientific Management</a:t>
            </a:r>
          </a:p>
          <a:p>
            <a:pPr marL="342900" indent="-342900" eaLnBrk="1" hangingPunct="1">
              <a:spcBef>
                <a:spcPct val="20000"/>
              </a:spcBef>
              <a:buClr>
                <a:schemeClr val="folHlink"/>
              </a:buClr>
              <a:buSzPct val="60000"/>
              <a:buFont typeface="Wingdings" pitchFamily="2" charset="2"/>
              <a:buChar char="n"/>
            </a:pPr>
            <a:r>
              <a:rPr lang="en-US" sz="2800">
                <a:latin typeface="Tahoma" pitchFamily="34" charset="0"/>
              </a:rPr>
              <a:t>Laid foundation for the study of management</a:t>
            </a:r>
          </a:p>
          <a:p>
            <a:pPr marL="342900" indent="-342900" eaLnBrk="1" hangingPunct="1">
              <a:spcBef>
                <a:spcPct val="20000"/>
              </a:spcBef>
              <a:buClr>
                <a:schemeClr val="folHlink"/>
              </a:buClr>
              <a:buSzPct val="60000"/>
              <a:buFont typeface="Wingdings" pitchFamily="2" charset="2"/>
              <a:buChar char="n"/>
            </a:pPr>
            <a:r>
              <a:rPr lang="en-US" sz="2800">
                <a:latin typeface="Tahoma" pitchFamily="34" charset="0"/>
              </a:rPr>
              <a:t>Key ideas:</a:t>
            </a:r>
          </a:p>
          <a:p>
            <a:pPr marL="742950" lvl="1" indent="-285750" eaLnBrk="1" hangingPunct="1">
              <a:spcBef>
                <a:spcPct val="20000"/>
              </a:spcBef>
              <a:buClr>
                <a:schemeClr val="hlink"/>
              </a:buClr>
              <a:buSzPct val="55000"/>
              <a:buFont typeface="Wingdings" pitchFamily="2" charset="2"/>
              <a:buChar char="n"/>
            </a:pPr>
            <a:r>
              <a:rPr lang="en-US" sz="2400">
                <a:latin typeface="Tahoma" pitchFamily="34" charset="0"/>
              </a:rPr>
              <a:t>Management as a separate field of study</a:t>
            </a:r>
          </a:p>
          <a:p>
            <a:pPr marL="742950" lvl="1" indent="-285750" eaLnBrk="1" hangingPunct="1">
              <a:spcBef>
                <a:spcPct val="20000"/>
              </a:spcBef>
              <a:buClr>
                <a:schemeClr val="hlink"/>
              </a:buClr>
              <a:buSzPct val="55000"/>
              <a:buFont typeface="Wingdings" pitchFamily="2" charset="2"/>
              <a:buChar char="n"/>
            </a:pPr>
            <a:r>
              <a:rPr lang="en-US" sz="2400">
                <a:latin typeface="Tahoma" pitchFamily="34" charset="0"/>
              </a:rPr>
              <a:t>Explicit guidelines for scientific study of management functions</a:t>
            </a:r>
          </a:p>
          <a:p>
            <a:pPr marL="742950" lvl="1" indent="-285750" eaLnBrk="1" hangingPunct="1">
              <a:spcBef>
                <a:spcPct val="20000"/>
              </a:spcBef>
              <a:buClr>
                <a:schemeClr val="hlink"/>
              </a:buClr>
              <a:buSzPct val="55000"/>
              <a:buFont typeface="Wingdings" pitchFamily="2" charset="2"/>
              <a:buChar char="n"/>
            </a:pPr>
            <a:r>
              <a:rPr lang="en-US" sz="2400">
                <a:latin typeface="Tahoma" pitchFamily="34" charset="0"/>
              </a:rPr>
              <a:t>Time studies for setting standards</a:t>
            </a:r>
          </a:p>
          <a:p>
            <a:pPr marL="742950" lvl="1" indent="-285750" eaLnBrk="1" hangingPunct="1">
              <a:spcBef>
                <a:spcPct val="20000"/>
              </a:spcBef>
              <a:buClr>
                <a:schemeClr val="hlink"/>
              </a:buClr>
              <a:buSzPct val="55000"/>
              <a:buFont typeface="Wingdings" pitchFamily="2" charset="2"/>
              <a:buChar char="n"/>
            </a:pPr>
            <a:r>
              <a:rPr lang="en-US" sz="2400">
                <a:latin typeface="Tahoma" pitchFamily="34" charset="0"/>
              </a:rPr>
              <a:t>Functional specialization of managers’ duties</a:t>
            </a:r>
          </a:p>
          <a:p>
            <a:pPr marL="742950" lvl="1" indent="-285750" eaLnBrk="1" hangingPunct="1">
              <a:spcBef>
                <a:spcPct val="20000"/>
              </a:spcBef>
              <a:buClr>
                <a:schemeClr val="hlink"/>
              </a:buClr>
              <a:buSzPct val="55000"/>
              <a:buFont typeface="Wingdings" pitchFamily="2" charset="2"/>
              <a:buChar char="n"/>
            </a:pPr>
            <a:r>
              <a:rPr lang="en-US" sz="2400">
                <a:latin typeface="Tahoma" pitchFamily="34" charset="0"/>
              </a:rPr>
              <a:t>Piece-rate Incentive systems</a:t>
            </a:r>
          </a:p>
          <a:p>
            <a:pPr marL="742950" lvl="1" indent="-285750" eaLnBrk="1" hangingPunct="1">
              <a:spcBef>
                <a:spcPct val="20000"/>
              </a:spcBef>
              <a:buClr>
                <a:schemeClr val="hlink"/>
              </a:buClr>
              <a:buSzPct val="55000"/>
              <a:buFont typeface="Wingdings" pitchFamily="2" charset="2"/>
              <a:buChar char="n"/>
            </a:pPr>
            <a:endParaRPr lang="en-US" sz="240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7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27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27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2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339850" y="76200"/>
            <a:ext cx="7793038" cy="1462088"/>
          </a:xfrm>
          <a:prstGeom prst="rect">
            <a:avLst/>
          </a:prstGeom>
          <a:noFill/>
          <a:ln w="9525">
            <a:noFill/>
            <a:miter lim="800000"/>
            <a:headEnd/>
            <a:tailEnd/>
          </a:ln>
        </p:spPr>
        <p:txBody>
          <a:bodyPr anchor="b"/>
          <a:lstStyle/>
          <a:p>
            <a:pPr eaLnBrk="1" hangingPunct="1"/>
            <a:r>
              <a:rPr lang="en-US" sz="3600">
                <a:solidFill>
                  <a:schemeClr val="tx2"/>
                </a:solidFill>
                <a:latin typeface="Tahoma" pitchFamily="34" charset="0"/>
              </a:rPr>
              <a:t>Taylor’s Principles of Management</a:t>
            </a:r>
          </a:p>
        </p:txBody>
      </p:sp>
      <p:sp>
        <p:nvSpPr>
          <p:cNvPr id="73731" name="Rectangle 3"/>
          <p:cNvSpPr>
            <a:spLocks noChangeArrowheads="1"/>
          </p:cNvSpPr>
          <p:nvPr/>
        </p:nvSpPr>
        <p:spPr bwMode="auto">
          <a:xfrm>
            <a:off x="950913" y="1766888"/>
            <a:ext cx="8193087" cy="4611687"/>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folHlink"/>
              </a:buClr>
              <a:buSzPct val="60000"/>
              <a:buFont typeface="Wingdings" pitchFamily="2" charset="2"/>
              <a:buChar char="n"/>
            </a:pPr>
            <a:r>
              <a:rPr lang="en-US" sz="2800">
                <a:latin typeface="Tahoma" pitchFamily="34" charset="0"/>
              </a:rPr>
              <a:t>The “one best way.”</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Management using scientific observation</a:t>
            </a:r>
          </a:p>
          <a:p>
            <a:pPr marL="342900" indent="-342900" eaLnBrk="1" hangingPunct="1">
              <a:lnSpc>
                <a:spcPct val="80000"/>
              </a:lnSpc>
              <a:spcBef>
                <a:spcPct val="20000"/>
              </a:spcBef>
              <a:buClr>
                <a:schemeClr val="folHlink"/>
              </a:buClr>
              <a:buSzPct val="60000"/>
              <a:buFont typeface="Wingdings" pitchFamily="2" charset="2"/>
              <a:buChar char="n"/>
            </a:pPr>
            <a:r>
              <a:rPr lang="en-US" sz="2800">
                <a:latin typeface="Tahoma" pitchFamily="34" charset="0"/>
              </a:rPr>
              <a:t>Scientific selection of personnel</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Put right worker in right job, find limitations, train</a:t>
            </a:r>
          </a:p>
          <a:p>
            <a:pPr marL="342900" indent="-342900" eaLnBrk="1" hangingPunct="1">
              <a:lnSpc>
                <a:spcPct val="80000"/>
              </a:lnSpc>
              <a:spcBef>
                <a:spcPct val="20000"/>
              </a:spcBef>
              <a:buClr>
                <a:schemeClr val="folHlink"/>
              </a:buClr>
              <a:buSzPct val="60000"/>
              <a:buFont typeface="Wingdings" pitchFamily="2" charset="2"/>
              <a:buChar char="n"/>
            </a:pPr>
            <a:r>
              <a:rPr lang="en-US" sz="2800">
                <a:latin typeface="Tahoma" pitchFamily="34" charset="0"/>
              </a:rPr>
              <a:t>Financial incentives</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Putting right worker in right job not enough</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A system of financial incentives is also needed</a:t>
            </a:r>
          </a:p>
          <a:p>
            <a:pPr marL="342900" indent="-342900" eaLnBrk="1" hangingPunct="1">
              <a:lnSpc>
                <a:spcPct val="80000"/>
              </a:lnSpc>
              <a:spcBef>
                <a:spcPct val="20000"/>
              </a:spcBef>
              <a:buClr>
                <a:schemeClr val="folHlink"/>
              </a:buClr>
              <a:buSzPct val="60000"/>
              <a:buFont typeface="Wingdings" pitchFamily="2" charset="2"/>
              <a:buChar char="n"/>
            </a:pPr>
            <a:r>
              <a:rPr lang="en-US" sz="2800">
                <a:latin typeface="Tahoma" pitchFamily="34" charset="0"/>
              </a:rPr>
              <a:t>Functional foremanship</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Division of labor between manager and workers</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Manager plans, prepares, inspects</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Worker does the actual work</a:t>
            </a:r>
          </a:p>
          <a:p>
            <a:pPr marL="742950" lvl="1" indent="-285750" eaLnBrk="1" hangingPunct="1">
              <a:lnSpc>
                <a:spcPct val="80000"/>
              </a:lnSpc>
              <a:spcBef>
                <a:spcPct val="20000"/>
              </a:spcBef>
              <a:buClr>
                <a:schemeClr val="hlink"/>
              </a:buClr>
              <a:buSzPct val="55000"/>
              <a:buFont typeface="Wingdings" pitchFamily="2" charset="2"/>
              <a:buChar char="n"/>
            </a:pPr>
            <a:r>
              <a:rPr lang="en-US" sz="2400">
                <a:latin typeface="Tahoma" pitchFamily="34" charset="0"/>
              </a:rPr>
              <a:t>“Functional foremen” , specialized experts, responsible for specific aspects of the job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box(in)">
                                      <p:cBhvr>
                                        <p:cTn id="7" dur="500"/>
                                        <p:tgtEl>
                                          <p:spTgt spid="737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12" dur="500"/>
                                        <p:tgtEl>
                                          <p:spTgt spid="737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7" dur="500"/>
                                        <p:tgtEl>
                                          <p:spTgt spid="737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3731">
                                            <p:txEl>
                                              <p:pRg st="2" end="2"/>
                                            </p:txEl>
                                          </p:spTgt>
                                        </p:tgtEl>
                                        <p:attrNameLst>
                                          <p:attrName>style.visibility</p:attrName>
                                        </p:attrNameLst>
                                      </p:cBhvr>
                                      <p:to>
                                        <p:strVal val="visible"/>
                                      </p:to>
                                    </p:set>
                                    <p:animEffect transition="in" filter="box(in)">
                                      <p:cBhvr>
                                        <p:cTn id="22" dur="500"/>
                                        <p:tgtEl>
                                          <p:spTgt spid="7373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3731">
                                            <p:txEl>
                                              <p:pRg st="3" end="3"/>
                                            </p:txEl>
                                          </p:spTgt>
                                        </p:tgtEl>
                                        <p:attrNameLst>
                                          <p:attrName>style.visibility</p:attrName>
                                        </p:attrNameLst>
                                      </p:cBhvr>
                                      <p:to>
                                        <p:strVal val="visible"/>
                                      </p:to>
                                    </p:set>
                                    <p:animEffect transition="in" filter="box(in)">
                                      <p:cBhvr>
                                        <p:cTn id="27" dur="500"/>
                                        <p:tgtEl>
                                          <p:spTgt spid="7373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3731">
                                            <p:txEl>
                                              <p:pRg st="4" end="4"/>
                                            </p:txEl>
                                          </p:spTgt>
                                        </p:tgtEl>
                                        <p:attrNameLst>
                                          <p:attrName>style.visibility</p:attrName>
                                        </p:attrNameLst>
                                      </p:cBhvr>
                                      <p:to>
                                        <p:strVal val="visible"/>
                                      </p:to>
                                    </p:set>
                                    <p:animEffect transition="in" filter="box(in)">
                                      <p:cBhvr>
                                        <p:cTn id="32" dur="500"/>
                                        <p:tgtEl>
                                          <p:spTgt spid="7373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3731">
                                            <p:txEl>
                                              <p:pRg st="5" end="5"/>
                                            </p:txEl>
                                          </p:spTgt>
                                        </p:tgtEl>
                                        <p:attrNameLst>
                                          <p:attrName>style.visibility</p:attrName>
                                        </p:attrNameLst>
                                      </p:cBhvr>
                                      <p:to>
                                        <p:strVal val="visible"/>
                                      </p:to>
                                    </p:set>
                                    <p:animEffect transition="in" filter="checkerboard(across)">
                                      <p:cBhvr>
                                        <p:cTn id="37" dur="500"/>
                                        <p:tgtEl>
                                          <p:spTgt spid="7373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3731">
                                            <p:txEl>
                                              <p:pRg st="6" end="6"/>
                                            </p:txEl>
                                          </p:spTgt>
                                        </p:tgtEl>
                                        <p:attrNameLst>
                                          <p:attrName>style.visibility</p:attrName>
                                        </p:attrNameLst>
                                      </p:cBhvr>
                                      <p:to>
                                        <p:strVal val="visible"/>
                                      </p:to>
                                    </p:set>
                                    <p:animEffect transition="in" filter="checkerboard(across)">
                                      <p:cBhvr>
                                        <p:cTn id="42" dur="500"/>
                                        <p:tgtEl>
                                          <p:spTgt spid="7373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73731">
                                            <p:txEl>
                                              <p:pRg st="7" end="7"/>
                                            </p:txEl>
                                          </p:spTgt>
                                        </p:tgtEl>
                                        <p:attrNameLst>
                                          <p:attrName>style.visibility</p:attrName>
                                        </p:attrNameLst>
                                      </p:cBhvr>
                                      <p:to>
                                        <p:strVal val="visible"/>
                                      </p:to>
                                    </p:set>
                                    <p:animEffect transition="in" filter="box(in)">
                                      <p:cBhvr>
                                        <p:cTn id="47" dur="500"/>
                                        <p:tgtEl>
                                          <p:spTgt spid="7373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73731">
                                            <p:txEl>
                                              <p:pRg st="8" end="8"/>
                                            </p:txEl>
                                          </p:spTgt>
                                        </p:tgtEl>
                                        <p:attrNameLst>
                                          <p:attrName>style.visibility</p:attrName>
                                        </p:attrNameLst>
                                      </p:cBhvr>
                                      <p:to>
                                        <p:strVal val="visible"/>
                                      </p:to>
                                    </p:set>
                                    <p:animEffect transition="in" filter="checkerboard(across)">
                                      <p:cBhvr>
                                        <p:cTn id="52" dur="500"/>
                                        <p:tgtEl>
                                          <p:spTgt spid="7373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73731">
                                            <p:txEl>
                                              <p:pRg st="9" end="9"/>
                                            </p:txEl>
                                          </p:spTgt>
                                        </p:tgtEl>
                                        <p:attrNameLst>
                                          <p:attrName>style.visibility</p:attrName>
                                        </p:attrNameLst>
                                      </p:cBhvr>
                                      <p:to>
                                        <p:strVal val="visible"/>
                                      </p:to>
                                    </p:set>
                                    <p:animEffect transition="in" filter="checkerboard(across)">
                                      <p:cBhvr>
                                        <p:cTn id="57" dur="500"/>
                                        <p:tgtEl>
                                          <p:spTgt spid="7373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73731">
                                            <p:txEl>
                                              <p:pRg st="10" end="10"/>
                                            </p:txEl>
                                          </p:spTgt>
                                        </p:tgtEl>
                                        <p:attrNameLst>
                                          <p:attrName>style.visibility</p:attrName>
                                        </p:attrNameLst>
                                      </p:cBhvr>
                                      <p:to>
                                        <p:strVal val="visible"/>
                                      </p:to>
                                    </p:set>
                                    <p:animEffect transition="in" filter="checkerboard(across)">
                                      <p:cBhvr>
                                        <p:cTn id="62" dur="500"/>
                                        <p:tgtEl>
                                          <p:spTgt spid="7373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73731">
                                            <p:txEl>
                                              <p:pRg st="11" end="11"/>
                                            </p:txEl>
                                          </p:spTgt>
                                        </p:tgtEl>
                                        <p:attrNameLst>
                                          <p:attrName>style.visibility</p:attrName>
                                        </p:attrNameLst>
                                      </p:cBhvr>
                                      <p:to>
                                        <p:strVal val="visible"/>
                                      </p:to>
                                    </p:set>
                                    <p:animEffect transition="in" filter="checkerboard(across)">
                                      <p:cBhvr>
                                        <p:cTn id="67" dur="500"/>
                                        <p:tgtEl>
                                          <p:spTgt spid="737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150938" y="214313"/>
            <a:ext cx="7793037" cy="974725"/>
          </a:xfrm>
          <a:prstGeom prst="rect">
            <a:avLst/>
          </a:prstGeom>
          <a:noFill/>
          <a:ln w="9525">
            <a:noFill/>
            <a:miter lim="800000"/>
            <a:headEnd/>
            <a:tailEnd/>
          </a:ln>
        </p:spPr>
        <p:txBody>
          <a:bodyPr anchor="b"/>
          <a:lstStyle/>
          <a:p>
            <a:pPr eaLnBrk="1" hangingPunct="1"/>
            <a:r>
              <a:rPr lang="en-US" sz="4400" dirty="0">
                <a:solidFill>
                  <a:schemeClr val="tx2"/>
                </a:solidFill>
                <a:latin typeface="Tahoma" pitchFamily="34" charset="0"/>
              </a:rPr>
              <a:t>Frank &amp; Lillian </a:t>
            </a:r>
            <a:r>
              <a:rPr lang="en-US" sz="4400" dirty="0" err="1">
                <a:solidFill>
                  <a:schemeClr val="tx2"/>
                </a:solidFill>
                <a:latin typeface="Tahoma" pitchFamily="34" charset="0"/>
              </a:rPr>
              <a:t>Gilbreth</a:t>
            </a:r>
            <a:endParaRPr lang="en-US" sz="4400" dirty="0">
              <a:solidFill>
                <a:schemeClr val="tx2"/>
              </a:solidFill>
              <a:latin typeface="Tahoma" pitchFamily="34" charset="0"/>
            </a:endParaRPr>
          </a:p>
        </p:txBody>
      </p:sp>
      <p:sp>
        <p:nvSpPr>
          <p:cNvPr id="80899" name="Rectangle 3"/>
          <p:cNvSpPr>
            <a:spLocks noChangeArrowheads="1"/>
          </p:cNvSpPr>
          <p:nvPr/>
        </p:nvSpPr>
        <p:spPr bwMode="auto">
          <a:xfrm>
            <a:off x="457200" y="1524001"/>
            <a:ext cx="8497888" cy="4953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800" dirty="0">
                <a:latin typeface="Tahoma" pitchFamily="34" charset="0"/>
              </a:rPr>
              <a:t>Time and motion efficiency experts</a:t>
            </a:r>
          </a:p>
          <a:p>
            <a:pPr marL="742950" lvl="1" indent="-285750" eaLnBrk="1" hangingPunct="1">
              <a:lnSpc>
                <a:spcPct val="90000"/>
              </a:lnSpc>
              <a:spcBef>
                <a:spcPct val="20000"/>
              </a:spcBef>
              <a:buClr>
                <a:schemeClr val="hlink"/>
              </a:buClr>
              <a:buSzPct val="55000"/>
              <a:buFont typeface="Wingdings" pitchFamily="2" charset="2"/>
              <a:buChar char="n"/>
            </a:pPr>
            <a:r>
              <a:rPr lang="en-US" sz="2400" dirty="0">
                <a:latin typeface="Tahoma" pitchFamily="34" charset="0"/>
              </a:rPr>
              <a:t>Developed </a:t>
            </a:r>
            <a:r>
              <a:rPr lang="en-US" sz="2400" dirty="0" err="1">
                <a:latin typeface="Tahoma" pitchFamily="34" charset="0"/>
              </a:rPr>
              <a:t>therbligs</a:t>
            </a:r>
            <a:r>
              <a:rPr lang="en-US" sz="2400" dirty="0">
                <a:latin typeface="Tahoma" pitchFamily="34" charset="0"/>
              </a:rPr>
              <a:t>, breakdown of manual skills into </a:t>
            </a:r>
            <a:r>
              <a:rPr lang="en-US" sz="2400" dirty="0" smtClean="0">
                <a:latin typeface="Tahoma" pitchFamily="34" charset="0"/>
              </a:rPr>
              <a:t>18 actions</a:t>
            </a:r>
          </a:p>
          <a:p>
            <a:pPr marL="742950" lvl="1" indent="-285750">
              <a:lnSpc>
                <a:spcPct val="90000"/>
              </a:lnSpc>
              <a:spcBef>
                <a:spcPct val="20000"/>
              </a:spcBef>
              <a:buClr>
                <a:schemeClr val="hlink"/>
              </a:buClr>
              <a:buSzPct val="55000"/>
              <a:buFont typeface="Wingdings" pitchFamily="2" charset="2"/>
              <a:buChar char="n"/>
            </a:pPr>
            <a:r>
              <a:rPr lang="en-US" sz="2400" dirty="0" err="1" smtClean="0"/>
              <a:t>Therbligs</a:t>
            </a:r>
            <a:r>
              <a:rPr lang="en-US" sz="2400" dirty="0" smtClean="0"/>
              <a:t> are 18 kinds of elemental motions used in the study of motion economy in the </a:t>
            </a:r>
            <a:r>
              <a:rPr lang="en-US" sz="2400" dirty="0" smtClean="0">
                <a:hlinkClick r:id="rId2" action="ppaction://hlinkfile" tooltip="wiktionary:Workplace"/>
              </a:rPr>
              <a:t>workplace</a:t>
            </a:r>
            <a:r>
              <a:rPr lang="en-US" sz="2400" dirty="0" smtClean="0"/>
              <a:t>. A workplace task is analyzed by recording each of the </a:t>
            </a:r>
            <a:r>
              <a:rPr lang="en-US" sz="2400" dirty="0" err="1" smtClean="0"/>
              <a:t>therblig</a:t>
            </a:r>
            <a:r>
              <a:rPr lang="en-US" sz="2400" dirty="0" smtClean="0"/>
              <a:t> units for a process, with the results used for </a:t>
            </a:r>
            <a:r>
              <a:rPr lang="en-US" sz="2400" dirty="0" smtClean="0">
                <a:hlinkClick r:id="rId3" action="ppaction://hlinkfile" tooltip="Optimization (mathematics)"/>
              </a:rPr>
              <a:t>optimization</a:t>
            </a:r>
            <a:r>
              <a:rPr lang="en-US" sz="2400" dirty="0" smtClean="0"/>
              <a:t> of manual labor by eliminating unneeded movements.</a:t>
            </a:r>
          </a:p>
          <a:p>
            <a:pPr marL="742950" lvl="1" indent="-285750" eaLnBrk="1" hangingPunct="1">
              <a:lnSpc>
                <a:spcPct val="90000"/>
              </a:lnSpc>
              <a:spcBef>
                <a:spcPct val="20000"/>
              </a:spcBef>
              <a:buClr>
                <a:schemeClr val="hlink"/>
              </a:buClr>
              <a:buSzPct val="55000"/>
              <a:buFont typeface="Wingdings" pitchFamily="2" charset="2"/>
              <a:buChar char="n"/>
            </a:pPr>
            <a:endParaRPr lang="en-US" sz="2400" dirty="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8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buClr>
                <a:schemeClr val="folHlink"/>
              </a:buClr>
              <a:buSzPct val="60000"/>
              <a:buFont typeface="Wingdings" pitchFamily="2" charset="2"/>
              <a:buChar char="n"/>
            </a:pPr>
            <a:r>
              <a:rPr lang="en-US" dirty="0" smtClean="0">
                <a:latin typeface="Tahoma" pitchFamily="34" charset="0"/>
              </a:rPr>
              <a:t>Frank was a lazy bricklayer looking for an easier way and Lillian was a psychologist.</a:t>
            </a:r>
          </a:p>
          <a:p>
            <a:pPr>
              <a:lnSpc>
                <a:spcPct val="90000"/>
              </a:lnSpc>
              <a:buClr>
                <a:schemeClr val="folHlink"/>
              </a:buClr>
              <a:buSzPct val="60000"/>
              <a:buFont typeface="Wingdings" pitchFamily="2" charset="2"/>
              <a:buChar char="n"/>
            </a:pPr>
            <a:r>
              <a:rPr lang="en-US" dirty="0" smtClean="0">
                <a:latin typeface="Tahoma" pitchFamily="34" charset="0"/>
              </a:rPr>
              <a:t>Endorsed piece-work and suggested a higher rate per unit if his directions were followed.</a:t>
            </a:r>
          </a:p>
          <a:p>
            <a:pPr>
              <a:lnSpc>
                <a:spcPct val="90000"/>
              </a:lnSpc>
              <a:buClr>
                <a:schemeClr val="folHlink"/>
              </a:buClr>
              <a:buSzPct val="60000"/>
              <a:buFont typeface="Wingdings" pitchFamily="2" charset="2"/>
              <a:buChar char="n"/>
            </a:pPr>
            <a:r>
              <a:rPr lang="en-US" dirty="0" smtClean="0">
                <a:latin typeface="Tahoma" pitchFamily="34" charset="0"/>
              </a:rPr>
              <a:t>Disagreed with Taylor’s idea that management should choose which workers took which jobs.</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623px-Therblig_(English)_svg.png"/>
          <p:cNvPicPr>
            <a:picLocks noGrp="1" noChangeAspect="1"/>
          </p:cNvPicPr>
          <p:nvPr>
            <p:ph idx="1"/>
          </p:nvPr>
        </p:nvPicPr>
        <p:blipFill>
          <a:blip r:embed="rId2" cstate="print"/>
          <a:stretch>
            <a:fillRect/>
          </a:stretch>
        </p:blipFill>
        <p:spPr>
          <a:xfrm>
            <a:off x="304800" y="304800"/>
            <a:ext cx="8458200" cy="5821363"/>
          </a:xfr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dirty="0" smtClean="0"/>
              <a:t>Transport empty [unloaded] (TE): reaching for an object with empty hand. ((called now (reach).))</a:t>
            </a:r>
          </a:p>
          <a:p>
            <a:r>
              <a:rPr lang="en-US" dirty="0" smtClean="0"/>
              <a:t>Grasp (G): grasping an object by the active hand.</a:t>
            </a:r>
          </a:p>
          <a:p>
            <a:r>
              <a:rPr lang="en-US" dirty="0" smtClean="0"/>
              <a:t>Transport loaded (TL):moving an object using a hand motion.</a:t>
            </a:r>
          </a:p>
          <a:p>
            <a:r>
              <a:rPr lang="en-US" dirty="0" smtClean="0"/>
              <a:t>Hold (H): holding an object.</a:t>
            </a:r>
          </a:p>
          <a:p>
            <a:r>
              <a:rPr lang="en-US" dirty="0" smtClean="0"/>
              <a:t>Release load (RL): release control of an object.</a:t>
            </a:r>
          </a:p>
          <a:p>
            <a:r>
              <a:rPr lang="en-US" dirty="0" smtClean="0"/>
              <a:t>Preposition (PP):positioning and/or orienting an object for the next operation and relative to an approximation location.</a:t>
            </a:r>
          </a:p>
          <a:p>
            <a:r>
              <a:rPr lang="en-US" dirty="0" smtClean="0"/>
              <a:t>Position (P): positioning and/or orienting an object in the defined location.</a:t>
            </a:r>
          </a:p>
          <a:p>
            <a:r>
              <a:rPr lang="en-US" dirty="0" smtClean="0"/>
              <a:t>Use (U): manipulate a tool in the intended way during the course working.</a:t>
            </a:r>
          </a:p>
          <a:p>
            <a:r>
              <a:rPr lang="en-US" dirty="0" smtClean="0"/>
              <a:t>Assemble (A): joining two parts together.</a:t>
            </a:r>
          </a:p>
          <a:p>
            <a:r>
              <a:rPr lang="en-US" dirty="0" smtClean="0"/>
              <a:t>Disassemble (DA): separating multiple components that were joined.</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smtClean="0"/>
              <a:t>Search (</a:t>
            </a:r>
            <a:r>
              <a:rPr lang="en-US" dirty="0" err="1" smtClean="0"/>
              <a:t>Sh</a:t>
            </a:r>
            <a:r>
              <a:rPr lang="en-US" dirty="0" smtClean="0"/>
              <a:t>): attempting to find an object using the eyes and hands.</a:t>
            </a:r>
          </a:p>
          <a:p>
            <a:r>
              <a:rPr lang="en-US" dirty="0" smtClean="0"/>
              <a:t>Select (St): choosing among several objects in a group.</a:t>
            </a:r>
          </a:p>
          <a:p>
            <a:r>
              <a:rPr lang="en-US" dirty="0" smtClean="0"/>
              <a:t>Plan (</a:t>
            </a:r>
            <a:r>
              <a:rPr lang="en-US" dirty="0" err="1" smtClean="0"/>
              <a:t>Pn</a:t>
            </a:r>
            <a:r>
              <a:rPr lang="en-US" dirty="0" smtClean="0"/>
              <a:t>): deciding on a course of action.</a:t>
            </a:r>
          </a:p>
          <a:p>
            <a:r>
              <a:rPr lang="en-US" dirty="0" smtClean="0"/>
              <a:t>Inspect (I): determining the quality or the characteristics of an object using the eyes and/or other senses.</a:t>
            </a:r>
          </a:p>
          <a:p>
            <a:r>
              <a:rPr lang="en-US" dirty="0" smtClean="0"/>
              <a:t>Unavoidable delay (UD): waiting due to factors beyond the worker's control and included in the work cycle.</a:t>
            </a:r>
          </a:p>
          <a:p>
            <a:r>
              <a:rPr lang="en-US" dirty="0" smtClean="0"/>
              <a:t>Avoidable delay (AD): waiting within the worker's control causes idleness that is not included in the regular work cycle.</a:t>
            </a:r>
          </a:p>
          <a:p>
            <a:r>
              <a:rPr lang="en-US" dirty="0" smtClean="0"/>
              <a:t>Rest to over come a fatigue (R): resting to overcome a fatigue, consisting of a pause in the motions of the hands and/or body during the work cycles or between them.</a:t>
            </a:r>
          </a:p>
          <a:p>
            <a:r>
              <a:rPr lang="en-US" dirty="0" smtClean="0"/>
              <a:t>Find (F): A momentary mental reaction at the end of the Search cycle. Seldom used.</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a:bodyPr>
          <a:lstStyle/>
          <a:p>
            <a:r>
              <a:rPr lang="en-US" dirty="0" smtClean="0"/>
              <a:t>...Suppose a man goes into a bathroom and shave. We'll assume that his face is all lathered and that he is ready to pick up his razor. He knows where the razor is, but first he must locate it with his eye. That is </a:t>
            </a:r>
            <a:r>
              <a:rPr lang="en-US" dirty="0" smtClean="0">
                <a:solidFill>
                  <a:srgbClr val="0070C0"/>
                </a:solidFill>
              </a:rPr>
              <a:t>"search", </a:t>
            </a:r>
            <a:r>
              <a:rPr lang="en-US" dirty="0" smtClean="0"/>
              <a:t>the first </a:t>
            </a:r>
            <a:r>
              <a:rPr lang="en-US" dirty="0" err="1" smtClean="0"/>
              <a:t>Therblig</a:t>
            </a:r>
            <a:r>
              <a:rPr lang="en-US" dirty="0" smtClean="0"/>
              <a:t>. His eye finds it and comes to rest -- that's </a:t>
            </a:r>
            <a:r>
              <a:rPr lang="en-US" dirty="0" smtClean="0">
                <a:solidFill>
                  <a:srgbClr val="0070C0"/>
                </a:solidFill>
              </a:rPr>
              <a:t>"find", </a:t>
            </a:r>
            <a:r>
              <a:rPr lang="en-US" dirty="0" smtClean="0"/>
              <a:t>the second </a:t>
            </a:r>
            <a:r>
              <a:rPr lang="en-US" dirty="0" err="1" smtClean="0"/>
              <a:t>Therblig</a:t>
            </a:r>
            <a:r>
              <a:rPr lang="en-US" dirty="0" smtClean="0"/>
              <a:t>. </a:t>
            </a:r>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Third comes </a:t>
            </a:r>
            <a:r>
              <a:rPr lang="en-US" dirty="0" smtClean="0">
                <a:solidFill>
                  <a:srgbClr val="0070C0"/>
                </a:solidFill>
              </a:rPr>
              <a:t>"select", </a:t>
            </a:r>
            <a:r>
              <a:rPr lang="en-US" dirty="0" smtClean="0"/>
              <a:t>the process of sliding the razor prior to the fourth </a:t>
            </a:r>
            <a:r>
              <a:rPr lang="en-US" dirty="0" err="1" smtClean="0"/>
              <a:t>Therblig</a:t>
            </a:r>
            <a:r>
              <a:rPr lang="en-US" dirty="0" smtClean="0"/>
              <a:t>, </a:t>
            </a:r>
            <a:r>
              <a:rPr lang="en-US" dirty="0" smtClean="0">
                <a:solidFill>
                  <a:srgbClr val="0070C0"/>
                </a:solidFill>
              </a:rPr>
              <a:t>"grasp." </a:t>
            </a:r>
            <a:r>
              <a:rPr lang="en-US" dirty="0" smtClean="0"/>
              <a:t>Fifth is </a:t>
            </a:r>
            <a:r>
              <a:rPr lang="en-US" dirty="0" smtClean="0">
                <a:solidFill>
                  <a:srgbClr val="0070C0"/>
                </a:solidFill>
              </a:rPr>
              <a:t>"transport loaded," </a:t>
            </a:r>
            <a:r>
              <a:rPr lang="en-US" dirty="0" smtClean="0"/>
              <a:t>bringing the razor up to his face, and sixth is </a:t>
            </a:r>
            <a:r>
              <a:rPr lang="en-US" dirty="0" smtClean="0">
                <a:solidFill>
                  <a:srgbClr val="0070C0"/>
                </a:solidFill>
              </a:rPr>
              <a:t>"position," </a:t>
            </a:r>
            <a:r>
              <a:rPr lang="en-US" dirty="0" smtClean="0"/>
              <a:t>getting the razor set on his face. There are eleven </a:t>
            </a:r>
            <a:r>
              <a:rPr lang="en-US" dirty="0" err="1" smtClean="0"/>
              <a:t>ot</a:t>
            </a:r>
            <a:endParaRPr lang="en-US" dirty="0" smtClean="0"/>
          </a:p>
          <a:p>
            <a:r>
              <a:rPr lang="en-US" dirty="0" smtClean="0"/>
              <a:t>her </a:t>
            </a:r>
            <a:r>
              <a:rPr lang="en-US" dirty="0" err="1" smtClean="0"/>
              <a:t>Therbligs</a:t>
            </a:r>
            <a:r>
              <a:rPr lang="en-US" dirty="0" smtClean="0"/>
              <a:t> -- the last one is </a:t>
            </a:r>
            <a:r>
              <a:rPr lang="en-US" dirty="0" smtClean="0">
                <a:solidFill>
                  <a:srgbClr val="0070C0"/>
                </a:solidFill>
              </a:rPr>
              <a:t>"think“!</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z="4000"/>
              <a:t>Management – A science or an Art?</a:t>
            </a:r>
          </a:p>
        </p:txBody>
      </p:sp>
      <p:sp>
        <p:nvSpPr>
          <p:cNvPr id="92163" name="Rectangle 3"/>
          <p:cNvSpPr>
            <a:spLocks noGrp="1" noChangeArrowheads="1"/>
          </p:cNvSpPr>
          <p:nvPr>
            <p:ph idx="1"/>
          </p:nvPr>
        </p:nvSpPr>
        <p:spPr/>
        <p:txBody>
          <a:bodyPr/>
          <a:lstStyle/>
          <a:p>
            <a:r>
              <a:rPr lang="en-US" sz="2800"/>
              <a:t>We can call a discipline scientific if its</a:t>
            </a:r>
          </a:p>
          <a:p>
            <a:pPr>
              <a:buFont typeface="Wingdings" pitchFamily="2" charset="2"/>
              <a:buNone/>
            </a:pPr>
            <a:r>
              <a:rPr lang="en-US"/>
              <a:t>	</a:t>
            </a:r>
            <a:r>
              <a:rPr lang="en-US" sz="2400"/>
              <a:t>1. methods of inquiry are systematic &amp; empirical;</a:t>
            </a:r>
          </a:p>
          <a:p>
            <a:pPr>
              <a:buFont typeface="Wingdings" pitchFamily="2" charset="2"/>
              <a:buNone/>
            </a:pPr>
            <a:r>
              <a:rPr lang="en-US" sz="2400"/>
              <a:t>	2. information can be ordered and specified; and</a:t>
            </a:r>
          </a:p>
          <a:p>
            <a:pPr>
              <a:buFont typeface="Wingdings" pitchFamily="2" charset="2"/>
              <a:buNone/>
            </a:pPr>
            <a:r>
              <a:rPr lang="en-US" sz="2400"/>
              <a:t>	3. results are cumulative and communicable.</a:t>
            </a:r>
          </a:p>
          <a:p>
            <a:pPr>
              <a:buFont typeface="Wingdings" pitchFamily="2" charset="2"/>
              <a:buNone/>
            </a:pPr>
            <a:endParaRPr lang="en-US" sz="2400"/>
          </a:p>
          <a:p>
            <a:r>
              <a:rPr lang="en-US" sz="2800"/>
              <a:t>The word science is used to denote two types of systematic knowledge</a:t>
            </a:r>
          </a:p>
          <a:p>
            <a:pPr>
              <a:buFont typeface="Wingdings" pitchFamily="2" charset="2"/>
              <a:buNone/>
            </a:pPr>
            <a:r>
              <a:rPr lang="en-US" sz="2400"/>
              <a:t>	1. Natural or exact</a:t>
            </a:r>
          </a:p>
          <a:p>
            <a:pPr>
              <a:buFont typeface="Wingdings" pitchFamily="2" charset="2"/>
              <a:buNone/>
            </a:pPr>
            <a:r>
              <a:rPr lang="en-US" sz="2400"/>
              <a:t>	2.Behavioural or inexact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Effective</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Reach </a:t>
            </a:r>
          </a:p>
          <a:p>
            <a:r>
              <a:rPr lang="en-US" dirty="0" smtClean="0"/>
              <a:t>Move </a:t>
            </a:r>
          </a:p>
          <a:p>
            <a:r>
              <a:rPr lang="en-US" dirty="0" smtClean="0"/>
              <a:t>Grasp </a:t>
            </a:r>
          </a:p>
          <a:p>
            <a:r>
              <a:rPr lang="en-US" dirty="0" smtClean="0"/>
              <a:t>Release Load </a:t>
            </a:r>
          </a:p>
          <a:p>
            <a:r>
              <a:rPr lang="en-US" dirty="0" smtClean="0"/>
              <a:t>Use </a:t>
            </a:r>
          </a:p>
          <a:p>
            <a:r>
              <a:rPr lang="en-US" dirty="0" smtClean="0"/>
              <a:t>Assemble </a:t>
            </a:r>
          </a:p>
          <a:p>
            <a:r>
              <a:rPr lang="en-US" dirty="0" smtClean="0"/>
              <a:t>Disassemble</a:t>
            </a:r>
          </a:p>
          <a:p>
            <a:r>
              <a:rPr lang="en-US" dirty="0" smtClean="0"/>
              <a:t> Unavoidable Delay </a:t>
            </a:r>
          </a:p>
          <a:p>
            <a:r>
              <a:rPr lang="en-US" dirty="0" smtClean="0"/>
              <a:t>Avoidable Delay </a:t>
            </a:r>
            <a:endParaRPr lang="en-US" dirty="0"/>
          </a:p>
        </p:txBody>
      </p:sp>
      <p:sp>
        <p:nvSpPr>
          <p:cNvPr id="5" name="Text Placeholder 4"/>
          <p:cNvSpPr>
            <a:spLocks noGrp="1"/>
          </p:cNvSpPr>
          <p:nvPr>
            <p:ph type="body" sz="quarter" idx="3"/>
          </p:nvPr>
        </p:nvSpPr>
        <p:spPr/>
        <p:txBody>
          <a:bodyPr/>
          <a:lstStyle/>
          <a:p>
            <a:r>
              <a:rPr lang="en-US" dirty="0" smtClean="0"/>
              <a:t>Ineffective</a:t>
            </a:r>
            <a:endParaRPr lang="en-US" dirty="0"/>
          </a:p>
        </p:txBody>
      </p:sp>
      <p:sp>
        <p:nvSpPr>
          <p:cNvPr id="6" name="Content Placeholder 5"/>
          <p:cNvSpPr>
            <a:spLocks noGrp="1"/>
          </p:cNvSpPr>
          <p:nvPr>
            <p:ph sz="quarter" idx="4"/>
          </p:nvPr>
        </p:nvSpPr>
        <p:spPr/>
        <p:txBody>
          <a:bodyPr/>
          <a:lstStyle/>
          <a:p>
            <a:r>
              <a:rPr lang="en-US" dirty="0" smtClean="0"/>
              <a:t>Hold</a:t>
            </a:r>
          </a:p>
          <a:p>
            <a:r>
              <a:rPr lang="en-US" dirty="0" smtClean="0"/>
              <a:t>Rest</a:t>
            </a:r>
          </a:p>
          <a:p>
            <a:r>
              <a:rPr lang="en-US" dirty="0" smtClean="0"/>
              <a:t>Position</a:t>
            </a:r>
          </a:p>
          <a:p>
            <a:r>
              <a:rPr lang="en-US" dirty="0" smtClean="0"/>
              <a:t>Search</a:t>
            </a:r>
          </a:p>
          <a:p>
            <a:r>
              <a:rPr lang="en-US" dirty="0" smtClean="0"/>
              <a:t>Select</a:t>
            </a:r>
          </a:p>
          <a:p>
            <a:r>
              <a:rPr lang="en-US" dirty="0" smtClean="0"/>
              <a:t>Plan</a:t>
            </a:r>
          </a:p>
          <a:p>
            <a:r>
              <a:rPr lang="en-US" dirty="0" smtClean="0"/>
              <a:t>Pre-Position</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187450" y="406400"/>
            <a:ext cx="7793038" cy="1462088"/>
          </a:xfrm>
          <a:prstGeom prst="rect">
            <a:avLst/>
          </a:prstGeom>
          <a:noFill/>
          <a:ln w="9525">
            <a:noFill/>
            <a:miter lim="800000"/>
            <a:headEnd/>
            <a:tailEnd/>
          </a:ln>
        </p:spPr>
        <p:txBody>
          <a:bodyPr anchor="b"/>
          <a:lstStyle/>
          <a:p>
            <a:pPr eaLnBrk="1" hangingPunct="1"/>
            <a:r>
              <a:rPr lang="en-US" sz="4400">
                <a:solidFill>
                  <a:schemeClr val="tx2"/>
                </a:solidFill>
                <a:latin typeface="Tahoma" pitchFamily="34" charset="0"/>
              </a:rPr>
              <a:t>Henri Fayol</a:t>
            </a:r>
          </a:p>
        </p:txBody>
      </p:sp>
      <p:sp>
        <p:nvSpPr>
          <p:cNvPr id="81923" name="Rectangle 3"/>
          <p:cNvSpPr>
            <a:spLocks noChangeArrowheads="1"/>
          </p:cNvSpPr>
          <p:nvPr/>
        </p:nvSpPr>
        <p:spPr bwMode="auto">
          <a:xfrm>
            <a:off x="1219200" y="2209800"/>
            <a:ext cx="7772400" cy="41148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3200">
                <a:latin typeface="Tahoma" pitchFamily="34" charset="0"/>
              </a:rPr>
              <a:t>First came up with the five basic functions of management—Planning, Organizing, </a:t>
            </a:r>
            <a:r>
              <a:rPr lang="en-US" sz="3200" i="1">
                <a:latin typeface="Tahoma" pitchFamily="34" charset="0"/>
              </a:rPr>
              <a:t>Staffing</a:t>
            </a:r>
            <a:r>
              <a:rPr lang="en-US" sz="3200">
                <a:latin typeface="Tahoma" pitchFamily="34" charset="0"/>
              </a:rPr>
              <a:t>, Directing, </a:t>
            </a:r>
            <a:r>
              <a:rPr lang="en-US" sz="3200" i="1">
                <a:latin typeface="Tahoma" pitchFamily="34" charset="0"/>
              </a:rPr>
              <a:t>Communicating</a:t>
            </a:r>
            <a:r>
              <a:rPr lang="en-US" sz="3200">
                <a:latin typeface="Tahoma" pitchFamily="34" charset="0"/>
              </a:rPr>
              <a:t>, and Controlling</a:t>
            </a:r>
          </a:p>
          <a:p>
            <a:pPr marL="342900" indent="-342900" eaLnBrk="1" hangingPunct="1">
              <a:lnSpc>
                <a:spcPct val="90000"/>
              </a:lnSpc>
              <a:spcBef>
                <a:spcPct val="20000"/>
              </a:spcBef>
              <a:buClr>
                <a:schemeClr val="folHlink"/>
              </a:buClr>
              <a:buSzPct val="60000"/>
              <a:buFont typeface="Wingdings" pitchFamily="2" charset="2"/>
              <a:buChar char="n"/>
            </a:pPr>
            <a:r>
              <a:rPr lang="en-US" sz="3200">
                <a:latin typeface="Tahoma" pitchFamily="34" charset="0"/>
              </a:rPr>
              <a:t>First wrote that management is a set of principles which can be learned.</a:t>
            </a:r>
          </a:p>
          <a:p>
            <a:pPr marL="342900" indent="-342900" eaLnBrk="1" hangingPunct="1">
              <a:lnSpc>
                <a:spcPct val="90000"/>
              </a:lnSpc>
              <a:spcBef>
                <a:spcPct val="20000"/>
              </a:spcBef>
              <a:buClr>
                <a:schemeClr val="folHlink"/>
              </a:buClr>
              <a:buSzPct val="60000"/>
              <a:buFont typeface="Wingdings" pitchFamily="2" charset="2"/>
              <a:buChar char="n"/>
            </a:pPr>
            <a:r>
              <a:rPr lang="en-US" sz="3200">
                <a:latin typeface="Tahoma" pitchFamily="34" charset="0"/>
              </a:rPr>
              <a:t>Developed Fourteen Principles of Management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en-US" smtClean="0"/>
          </a:p>
        </p:txBody>
      </p:sp>
      <p:sp>
        <p:nvSpPr>
          <p:cNvPr id="83971" name="Rectangle 3"/>
          <p:cNvSpPr>
            <a:spLocks noGrp="1" noChangeArrowheads="1"/>
          </p:cNvSpPr>
          <p:nvPr>
            <p:ph idx="1"/>
          </p:nvPr>
        </p:nvSpPr>
        <p:spPr>
          <a:xfrm>
            <a:off x="762000" y="2017713"/>
            <a:ext cx="8193088" cy="4114800"/>
          </a:xfrm>
        </p:spPr>
        <p:txBody>
          <a:bodyPr/>
          <a:lstStyle/>
          <a:p>
            <a:pPr algn="ctr" eaLnBrk="1" hangingPunct="1">
              <a:buFont typeface="Wingdings" pitchFamily="2" charset="2"/>
              <a:buNone/>
            </a:pPr>
            <a:endParaRPr lang="en-US" smtClean="0"/>
          </a:p>
          <a:p>
            <a:pPr algn="ctr" eaLnBrk="1" hangingPunct="1">
              <a:buFont typeface="Wingdings" pitchFamily="2" charset="2"/>
              <a:buNone/>
            </a:pPr>
            <a:r>
              <a:rPr lang="en-US" smtClean="0"/>
              <a:t>HENRI FAYOL’s </a:t>
            </a:r>
          </a:p>
          <a:p>
            <a:pPr eaLnBrk="1" hangingPunct="1">
              <a:buFont typeface="Wingdings" pitchFamily="2" charset="2"/>
              <a:buNone/>
            </a:pPr>
            <a:r>
              <a:rPr lang="en-US" smtClean="0"/>
              <a:t>FOURTEEN PRINCIPLES OF MANAGEMENT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checkerboard(across)">
                                      <p:cBhvr>
                                        <p:cTn id="7" dur="500"/>
                                        <p:tgtEl>
                                          <p:spTgt spid="8397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3971">
                                            <p:txEl>
                                              <p:pRg st="2" end="2"/>
                                            </p:txEl>
                                          </p:spTgt>
                                        </p:tgtEl>
                                        <p:attrNameLst>
                                          <p:attrName>style.visibility</p:attrName>
                                        </p:attrNameLst>
                                      </p:cBhvr>
                                      <p:to>
                                        <p:strVal val="visible"/>
                                      </p:to>
                                    </p:set>
                                    <p:animEffect transition="in" filter="checkerboard(across)">
                                      <p:cBhvr>
                                        <p:cTn id="10" dur="500"/>
                                        <p:tgtEl>
                                          <p:spTgt spid="8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0" y="304800"/>
            <a:ext cx="9144000" cy="6802438"/>
          </a:xfrm>
          <a:prstGeom prst="rect">
            <a:avLst/>
          </a:prstGeom>
          <a:noFill/>
          <a:ln w="9525">
            <a:noFill/>
            <a:miter lim="800000"/>
            <a:headEnd/>
            <a:tailEnd/>
          </a:ln>
        </p:spPr>
        <p:txBody>
          <a:bodyPr anchor="ctr">
            <a:spAutoFit/>
          </a:bodyPr>
          <a:lstStyle/>
          <a:p>
            <a:pPr eaLnBrk="1" hangingPunct="1"/>
            <a:endParaRPr lang="en-US" sz="2000">
              <a:latin typeface="Times New Roman" charset="0"/>
            </a:endParaRPr>
          </a:p>
          <a:p>
            <a:pPr eaLnBrk="1" hangingPunct="1"/>
            <a:r>
              <a:rPr lang="en-US" sz="2800" b="1">
                <a:latin typeface="Times New Roman" charset="0"/>
              </a:rPr>
              <a:t>1. Specialization of labor</a:t>
            </a:r>
            <a:r>
              <a:rPr lang="en-US" sz="2800">
                <a:latin typeface="Times New Roman" charset="0"/>
              </a:rPr>
              <a:t>. Specializing encourages continuous improvement in skills and the development of improvements in methods. </a:t>
            </a:r>
          </a:p>
          <a:p>
            <a:pPr eaLnBrk="1" hangingPunct="1"/>
            <a:r>
              <a:rPr lang="en-US" sz="2800" b="1">
                <a:latin typeface="Times New Roman" charset="0"/>
              </a:rPr>
              <a:t>2. Authority</a:t>
            </a:r>
            <a:r>
              <a:rPr lang="en-US" sz="2800">
                <a:latin typeface="Times New Roman" charset="0"/>
              </a:rPr>
              <a:t>. The right to give orders and the power to exact obedience. </a:t>
            </a:r>
          </a:p>
          <a:p>
            <a:pPr eaLnBrk="1" hangingPunct="1"/>
            <a:r>
              <a:rPr lang="en-US" sz="2800" b="1">
                <a:latin typeface="Times New Roman" charset="0"/>
              </a:rPr>
              <a:t>3. Discipline</a:t>
            </a:r>
            <a:r>
              <a:rPr lang="en-US" sz="2800">
                <a:latin typeface="Times New Roman" charset="0"/>
              </a:rPr>
              <a:t>. No slacking, bending of rules. </a:t>
            </a:r>
          </a:p>
          <a:p>
            <a:pPr eaLnBrk="1" hangingPunct="1"/>
            <a:r>
              <a:rPr lang="en-US" sz="2800" b="1">
                <a:latin typeface="Times New Roman" charset="0"/>
              </a:rPr>
              <a:t>4. Unity of command</a:t>
            </a:r>
            <a:r>
              <a:rPr lang="en-US" sz="2800">
                <a:latin typeface="Times New Roman" charset="0"/>
              </a:rPr>
              <a:t>. Each employee has one and only one boss. </a:t>
            </a:r>
          </a:p>
          <a:p>
            <a:pPr eaLnBrk="1" hangingPunct="1"/>
            <a:r>
              <a:rPr lang="en-US" sz="2800" b="1">
                <a:latin typeface="Times New Roman" charset="0"/>
              </a:rPr>
              <a:t>5. Unity of direction</a:t>
            </a:r>
            <a:r>
              <a:rPr lang="en-US" sz="2800">
                <a:latin typeface="Times New Roman" charset="0"/>
              </a:rPr>
              <a:t>. A single mind generates a single plan and all play their part in that plan. </a:t>
            </a:r>
          </a:p>
          <a:p>
            <a:pPr eaLnBrk="1" hangingPunct="1"/>
            <a:r>
              <a:rPr lang="en-US" sz="2800" b="1">
                <a:latin typeface="Times New Roman" charset="0"/>
              </a:rPr>
              <a:t>6. Subordination of Individual Interests</a:t>
            </a:r>
            <a:r>
              <a:rPr lang="en-US" sz="2800">
                <a:latin typeface="Times New Roman" charset="0"/>
              </a:rPr>
              <a:t>. When at work, only work things should be pursued or thought about. </a:t>
            </a:r>
          </a:p>
          <a:p>
            <a:pPr eaLnBrk="1" hangingPunct="1"/>
            <a:r>
              <a:rPr lang="en-US" sz="2800" b="1">
                <a:latin typeface="Times New Roman" charset="0"/>
              </a:rPr>
              <a:t>7. Remuneration</a:t>
            </a:r>
            <a:r>
              <a:rPr lang="en-US" sz="2800">
                <a:latin typeface="Times New Roman" charset="0"/>
              </a:rPr>
              <a:t>. Employees receive fair payment for services, not what the company can get away with. </a:t>
            </a:r>
          </a:p>
          <a:p>
            <a:endParaRPr lang="en-US" sz="2800">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Effect transition="in" filter="checkerboard(across)">
                                      <p:cBhvr>
                                        <p:cTn id="7" dur="500"/>
                                        <p:tgtEl>
                                          <p:spTgt spid="94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4210">
                                            <p:txEl>
                                              <p:pRg st="2" end="2"/>
                                            </p:txEl>
                                          </p:spTgt>
                                        </p:tgtEl>
                                        <p:attrNameLst>
                                          <p:attrName>style.visibility</p:attrName>
                                        </p:attrNameLst>
                                      </p:cBhvr>
                                      <p:to>
                                        <p:strVal val="visible"/>
                                      </p:to>
                                    </p:set>
                                    <p:animEffect transition="in" filter="box(in)">
                                      <p:cBhvr>
                                        <p:cTn id="12" dur="500"/>
                                        <p:tgtEl>
                                          <p:spTgt spid="94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4210">
                                            <p:txEl>
                                              <p:pRg st="3" end="3"/>
                                            </p:txEl>
                                          </p:spTgt>
                                        </p:tgtEl>
                                        <p:attrNameLst>
                                          <p:attrName>style.visibility</p:attrName>
                                        </p:attrNameLst>
                                      </p:cBhvr>
                                      <p:to>
                                        <p:strVal val="visible"/>
                                      </p:to>
                                    </p:set>
                                    <p:animEffect transition="in" filter="box(in)">
                                      <p:cBhvr>
                                        <p:cTn id="17" dur="500"/>
                                        <p:tgtEl>
                                          <p:spTgt spid="94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4210">
                                            <p:txEl>
                                              <p:pRg st="4" end="4"/>
                                            </p:txEl>
                                          </p:spTgt>
                                        </p:tgtEl>
                                        <p:attrNameLst>
                                          <p:attrName>style.visibility</p:attrName>
                                        </p:attrNameLst>
                                      </p:cBhvr>
                                      <p:to>
                                        <p:strVal val="visible"/>
                                      </p:to>
                                    </p:set>
                                    <p:animEffect transition="in" filter="checkerboard(across)">
                                      <p:cBhvr>
                                        <p:cTn id="22" dur="500"/>
                                        <p:tgtEl>
                                          <p:spTgt spid="94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4210">
                                            <p:txEl>
                                              <p:pRg st="5" end="5"/>
                                            </p:txEl>
                                          </p:spTgt>
                                        </p:tgtEl>
                                        <p:attrNameLst>
                                          <p:attrName>style.visibility</p:attrName>
                                        </p:attrNameLst>
                                      </p:cBhvr>
                                      <p:to>
                                        <p:strVal val="visible"/>
                                      </p:to>
                                    </p:set>
                                    <p:animEffect transition="in" filter="box(in)">
                                      <p:cBhvr>
                                        <p:cTn id="27" dur="500"/>
                                        <p:tgtEl>
                                          <p:spTgt spid="94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4210">
                                            <p:txEl>
                                              <p:pRg st="6" end="6"/>
                                            </p:txEl>
                                          </p:spTgt>
                                        </p:tgtEl>
                                        <p:attrNameLst>
                                          <p:attrName>style.visibility</p:attrName>
                                        </p:attrNameLst>
                                      </p:cBhvr>
                                      <p:to>
                                        <p:strVal val="visible"/>
                                      </p:to>
                                    </p:set>
                                    <p:animEffect transition="in" filter="box(in)">
                                      <p:cBhvr>
                                        <p:cTn id="32" dur="500"/>
                                        <p:tgtEl>
                                          <p:spTgt spid="942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4210">
                                            <p:txEl>
                                              <p:pRg st="7" end="7"/>
                                            </p:txEl>
                                          </p:spTgt>
                                        </p:tgtEl>
                                        <p:attrNameLst>
                                          <p:attrName>style.visibility</p:attrName>
                                        </p:attrNameLst>
                                      </p:cBhvr>
                                      <p:to>
                                        <p:strVal val="visible"/>
                                      </p:to>
                                    </p:set>
                                    <p:animEffect transition="in" filter="checkerboard(across)">
                                      <p:cBhvr>
                                        <p:cTn id="37" dur="500"/>
                                        <p:tgtEl>
                                          <p:spTgt spid="942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228600" y="457200"/>
            <a:ext cx="8610600" cy="6497638"/>
          </a:xfrm>
          <a:prstGeom prst="rect">
            <a:avLst/>
          </a:prstGeom>
          <a:noFill/>
          <a:ln w="9525">
            <a:noFill/>
            <a:miter lim="800000"/>
            <a:headEnd/>
            <a:tailEnd/>
          </a:ln>
        </p:spPr>
        <p:txBody>
          <a:bodyPr>
            <a:spAutoFit/>
          </a:bodyPr>
          <a:lstStyle/>
          <a:p>
            <a:r>
              <a:rPr lang="en-US" sz="2800" b="1" dirty="0">
                <a:latin typeface="Tahoma" pitchFamily="34" charset="0"/>
              </a:rPr>
              <a:t>8. Centralization</a:t>
            </a:r>
            <a:r>
              <a:rPr lang="en-US" sz="2800" dirty="0">
                <a:latin typeface="Tahoma" pitchFamily="34" charset="0"/>
              </a:rPr>
              <a:t>. Consolidation of management functions. Decisions are made from the top. </a:t>
            </a:r>
          </a:p>
          <a:p>
            <a:r>
              <a:rPr lang="en-US" sz="2800" b="1" dirty="0">
                <a:latin typeface="Tahoma" pitchFamily="34" charset="0"/>
              </a:rPr>
              <a:t>9. Scalar Chain (line of authority)</a:t>
            </a:r>
            <a:r>
              <a:rPr lang="en-US" sz="2800" dirty="0">
                <a:latin typeface="Tahoma" pitchFamily="34" charset="0"/>
              </a:rPr>
              <a:t>. Formal chain of command running from top to bottom of the organization, like military </a:t>
            </a:r>
          </a:p>
          <a:p>
            <a:r>
              <a:rPr lang="en-US" sz="2800" b="1" dirty="0">
                <a:latin typeface="Tahoma" pitchFamily="34" charset="0"/>
              </a:rPr>
              <a:t>10. Order</a:t>
            </a:r>
            <a:r>
              <a:rPr lang="en-US" sz="2800" dirty="0">
                <a:latin typeface="Tahoma" pitchFamily="34" charset="0"/>
              </a:rPr>
              <a:t>. All materials and personnel have a prescribed place, and they must remain there. </a:t>
            </a:r>
          </a:p>
          <a:p>
            <a:r>
              <a:rPr lang="en-US" sz="2800" b="1" dirty="0">
                <a:latin typeface="Tahoma" pitchFamily="34" charset="0"/>
              </a:rPr>
              <a:t>11. Equity</a:t>
            </a:r>
            <a:r>
              <a:rPr lang="en-US" sz="2800" dirty="0">
                <a:latin typeface="Tahoma" pitchFamily="34" charset="0"/>
              </a:rPr>
              <a:t>. Equality of treatment (but not necessarily identical treatment) </a:t>
            </a:r>
          </a:p>
          <a:p>
            <a:r>
              <a:rPr lang="en-US" sz="2800" b="1" dirty="0">
                <a:latin typeface="Tahoma" pitchFamily="34" charset="0"/>
              </a:rPr>
              <a:t>12. Personnel Tenure</a:t>
            </a:r>
            <a:r>
              <a:rPr lang="en-US" sz="2800" dirty="0">
                <a:latin typeface="Tahoma" pitchFamily="34" charset="0"/>
              </a:rPr>
              <a:t>. Limited turnover of personnel. Lifetime employment for good workers. </a:t>
            </a:r>
          </a:p>
          <a:p>
            <a:r>
              <a:rPr lang="en-US" sz="2800" b="1" dirty="0">
                <a:latin typeface="Tahoma" pitchFamily="34" charset="0"/>
              </a:rPr>
              <a:t>13. Initiative</a:t>
            </a:r>
            <a:r>
              <a:rPr lang="en-US" sz="2800" dirty="0">
                <a:latin typeface="Tahoma" pitchFamily="34" charset="0"/>
              </a:rPr>
              <a:t>. Thinking out a plan and do what it takes to make it happen. </a:t>
            </a:r>
          </a:p>
          <a:p>
            <a:r>
              <a:rPr lang="en-US" sz="2800" b="1" dirty="0">
                <a:latin typeface="Tahoma" pitchFamily="34" charset="0"/>
              </a:rPr>
              <a:t>14. Esprit de corps</a:t>
            </a:r>
            <a:r>
              <a:rPr lang="en-US" sz="2800" dirty="0">
                <a:latin typeface="Tahoma" pitchFamily="34" charset="0"/>
              </a:rPr>
              <a:t>. Harmony, cohesion among personnel.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animEffect transition="in" filter="checkerboard(across)">
                                      <p:cBhvr>
                                        <p:cTn id="7" dur="500"/>
                                        <p:tgtEl>
                                          <p:spTgt spid="93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3186">
                                            <p:txEl>
                                              <p:pRg st="1" end="1"/>
                                            </p:txEl>
                                          </p:spTgt>
                                        </p:tgtEl>
                                        <p:attrNameLst>
                                          <p:attrName>style.visibility</p:attrName>
                                        </p:attrNameLst>
                                      </p:cBhvr>
                                      <p:to>
                                        <p:strVal val="visible"/>
                                      </p:to>
                                    </p:set>
                                    <p:animEffect transition="in" filter="checkerboard(across)">
                                      <p:cBhvr>
                                        <p:cTn id="12" dur="500"/>
                                        <p:tgtEl>
                                          <p:spTgt spid="93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3186">
                                            <p:txEl>
                                              <p:pRg st="2" end="2"/>
                                            </p:txEl>
                                          </p:spTgt>
                                        </p:tgtEl>
                                        <p:attrNameLst>
                                          <p:attrName>style.visibility</p:attrName>
                                        </p:attrNameLst>
                                      </p:cBhvr>
                                      <p:to>
                                        <p:strVal val="visible"/>
                                      </p:to>
                                    </p:set>
                                    <p:animEffect transition="in" filter="checkerboard(across)">
                                      <p:cBhvr>
                                        <p:cTn id="17" dur="500"/>
                                        <p:tgtEl>
                                          <p:spTgt spid="931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3186">
                                            <p:txEl>
                                              <p:pRg st="3" end="3"/>
                                            </p:txEl>
                                          </p:spTgt>
                                        </p:tgtEl>
                                        <p:attrNameLst>
                                          <p:attrName>style.visibility</p:attrName>
                                        </p:attrNameLst>
                                      </p:cBhvr>
                                      <p:to>
                                        <p:strVal val="visible"/>
                                      </p:to>
                                    </p:set>
                                    <p:animEffect transition="in" filter="checkerboard(across)">
                                      <p:cBhvr>
                                        <p:cTn id="22" dur="500"/>
                                        <p:tgtEl>
                                          <p:spTgt spid="931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3186">
                                            <p:txEl>
                                              <p:pRg st="4" end="4"/>
                                            </p:txEl>
                                          </p:spTgt>
                                        </p:tgtEl>
                                        <p:attrNameLst>
                                          <p:attrName>style.visibility</p:attrName>
                                        </p:attrNameLst>
                                      </p:cBhvr>
                                      <p:to>
                                        <p:strVal val="visible"/>
                                      </p:to>
                                    </p:set>
                                    <p:animEffect transition="in" filter="checkerboard(across)">
                                      <p:cBhvr>
                                        <p:cTn id="27" dur="500"/>
                                        <p:tgtEl>
                                          <p:spTgt spid="931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3186">
                                            <p:txEl>
                                              <p:pRg st="5" end="5"/>
                                            </p:txEl>
                                          </p:spTgt>
                                        </p:tgtEl>
                                        <p:attrNameLst>
                                          <p:attrName>style.visibility</p:attrName>
                                        </p:attrNameLst>
                                      </p:cBhvr>
                                      <p:to>
                                        <p:strVal val="visible"/>
                                      </p:to>
                                    </p:set>
                                    <p:animEffect transition="in" filter="checkerboard(across)">
                                      <p:cBhvr>
                                        <p:cTn id="32" dur="500"/>
                                        <p:tgtEl>
                                          <p:spTgt spid="931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3186">
                                            <p:txEl>
                                              <p:pRg st="6" end="6"/>
                                            </p:txEl>
                                          </p:spTgt>
                                        </p:tgtEl>
                                        <p:attrNameLst>
                                          <p:attrName>style.visibility</p:attrName>
                                        </p:attrNameLst>
                                      </p:cBhvr>
                                      <p:to>
                                        <p:strVal val="visible"/>
                                      </p:to>
                                    </p:set>
                                    <p:animEffect transition="in" filter="checkerboard(across)">
                                      <p:cBhvr>
                                        <p:cTn id="37" dur="500"/>
                                        <p:tgtEl>
                                          <p:spTgt spid="931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533400" y="214313"/>
            <a:ext cx="7793038" cy="1462087"/>
          </a:xfrm>
          <a:prstGeom prst="rect">
            <a:avLst/>
          </a:prstGeom>
          <a:noFill/>
          <a:ln w="9525">
            <a:noFill/>
            <a:miter lim="800000"/>
            <a:headEnd/>
            <a:tailEnd/>
          </a:ln>
        </p:spPr>
        <p:txBody>
          <a:bodyPr anchor="b"/>
          <a:lstStyle/>
          <a:p>
            <a:pPr eaLnBrk="1" hangingPunct="1"/>
            <a:r>
              <a:rPr lang="en-US" sz="4400" dirty="0">
                <a:solidFill>
                  <a:schemeClr val="tx2"/>
                </a:solidFill>
                <a:latin typeface="Times New Roman" charset="0"/>
              </a:rPr>
              <a:t>Behavioral Approaches</a:t>
            </a:r>
          </a:p>
        </p:txBody>
      </p:sp>
      <p:sp>
        <p:nvSpPr>
          <p:cNvPr id="92163" name="Rectangle 3"/>
          <p:cNvSpPr>
            <a:spLocks noChangeArrowheads="1"/>
          </p:cNvSpPr>
          <p:nvPr/>
        </p:nvSpPr>
        <p:spPr bwMode="auto">
          <a:xfrm>
            <a:off x="609600" y="2057400"/>
            <a:ext cx="7772400" cy="4114800"/>
          </a:xfrm>
          <a:prstGeom prst="rect">
            <a:avLst/>
          </a:prstGeom>
          <a:noFill/>
          <a:ln w="9525">
            <a:noFill/>
            <a:miter lim="800000"/>
            <a:headEnd/>
            <a:tailEnd/>
          </a:ln>
        </p:spPr>
        <p:txBody>
          <a:bodyPr/>
          <a:lstStyle/>
          <a:p>
            <a:pPr marL="908050" lvl="1" indent="-436563" eaLnBrk="1" hangingPunct="1">
              <a:spcBef>
                <a:spcPct val="20000"/>
              </a:spcBef>
              <a:buClr>
                <a:schemeClr val="accent2"/>
              </a:buClr>
              <a:buSzPct val="75000"/>
              <a:buFont typeface="Wingdings" pitchFamily="2" charset="2"/>
              <a:buChar char="n"/>
            </a:pPr>
            <a:endParaRPr lang="en-US" sz="2800" dirty="0">
              <a:latin typeface="Times New Roman" charset="0"/>
            </a:endParaRPr>
          </a:p>
          <a:p>
            <a:pPr marL="908050" lvl="1" indent="-436563" eaLnBrk="1" hangingPunct="1">
              <a:spcBef>
                <a:spcPct val="20000"/>
              </a:spcBef>
              <a:buClr>
                <a:schemeClr val="accent2"/>
              </a:buClr>
              <a:buSzPct val="75000"/>
              <a:buFont typeface="Wingdings" pitchFamily="2" charset="2"/>
              <a:buChar char="n"/>
            </a:pPr>
            <a:r>
              <a:rPr lang="en-US" sz="2800" dirty="0" smtClean="0">
                <a:latin typeface="Times New Roman" charset="0"/>
              </a:rPr>
              <a:t>Chester </a:t>
            </a:r>
            <a:r>
              <a:rPr lang="en-US" sz="2800" dirty="0">
                <a:latin typeface="Times New Roman" charset="0"/>
              </a:rPr>
              <a:t>Barnard (1930s – 1960s</a:t>
            </a:r>
            <a:r>
              <a:rPr lang="en-US" sz="2800" dirty="0" smtClean="0">
                <a:latin typeface="Times New Roman" charset="0"/>
              </a:rPr>
              <a:t>)</a:t>
            </a:r>
          </a:p>
          <a:p>
            <a:pPr marL="908050" lvl="1" indent="-436563" eaLnBrk="1" hangingPunct="1">
              <a:spcBef>
                <a:spcPct val="20000"/>
              </a:spcBef>
              <a:buClr>
                <a:schemeClr val="accent2"/>
              </a:buClr>
              <a:buSzPct val="75000"/>
              <a:buFont typeface="Wingdings" pitchFamily="2" charset="2"/>
              <a:buChar char="n"/>
            </a:pPr>
            <a:r>
              <a:rPr lang="en-US" sz="2800" dirty="0" smtClean="0">
                <a:latin typeface="Times New Roman" charset="0"/>
              </a:rPr>
              <a:t>Elton Mayo</a:t>
            </a:r>
            <a:endParaRPr lang="en-US" sz="2800" dirty="0">
              <a:latin typeface="Times New Roman" charset="0"/>
            </a:endParaRPr>
          </a:p>
          <a:p>
            <a:pPr marL="908050" lvl="1" indent="-436563" eaLnBrk="1" hangingPunct="1">
              <a:spcBef>
                <a:spcPct val="20000"/>
              </a:spcBef>
              <a:buClr>
                <a:schemeClr val="accent2"/>
              </a:buClr>
              <a:buSzPct val="75000"/>
              <a:buFont typeface="Wingdings" pitchFamily="2" charset="2"/>
              <a:buNone/>
            </a:pPr>
            <a:endParaRPr lang="en-US" sz="2800" dirty="0">
              <a:latin typeface="Times New Roman" charset="0"/>
            </a:endParaRPr>
          </a:p>
          <a:p>
            <a:pPr marL="469900" indent="-469900" eaLnBrk="1" hangingPunct="1">
              <a:spcBef>
                <a:spcPct val="20000"/>
              </a:spcBef>
              <a:buClr>
                <a:schemeClr val="bg2"/>
              </a:buClr>
              <a:buSzPct val="70000"/>
              <a:buFont typeface="Wingdings" pitchFamily="2" charset="2"/>
              <a:buNone/>
            </a:pPr>
            <a:endParaRPr lang="en-US" sz="3200" dirty="0">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ox(in)">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checkerboard(across)">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checkerboard(across)">
                                      <p:cBhvr>
                                        <p:cTn id="17" dur="5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hlink"/>
                </a:solidFill>
              </a:rPr>
              <a:t>Informal Organization</a:t>
            </a:r>
          </a:p>
          <a:p>
            <a:pPr lvl="1"/>
            <a:r>
              <a:rPr lang="en-US" dirty="0" smtClean="0"/>
              <a:t>Cliques</a:t>
            </a:r>
          </a:p>
          <a:p>
            <a:pPr lvl="1"/>
            <a:r>
              <a:rPr lang="en-US" dirty="0" smtClean="0"/>
              <a:t>Naturally occurring social groupings</a:t>
            </a:r>
          </a:p>
          <a:p>
            <a:pPr lvl="1">
              <a:buFontTx/>
              <a:buNone/>
            </a:pPr>
            <a:endParaRPr lang="en-US" dirty="0" smtClean="0"/>
          </a:p>
          <a:p>
            <a:r>
              <a:rPr lang="en-US" dirty="0" smtClean="0">
                <a:solidFill>
                  <a:schemeClr val="hlink"/>
                </a:solidFill>
              </a:rPr>
              <a:t>Acceptance Theory of Authority</a:t>
            </a:r>
          </a:p>
          <a:p>
            <a:pPr lvl="1"/>
            <a:r>
              <a:rPr lang="en-US" dirty="0" smtClean="0"/>
              <a:t>Free will</a:t>
            </a:r>
          </a:p>
          <a:p>
            <a:pPr lvl="1"/>
            <a:r>
              <a:rPr lang="en-US" dirty="0" smtClean="0"/>
              <a:t>Can choose to follow management orders</a:t>
            </a:r>
          </a:p>
          <a:p>
            <a:endParaRPr lang="en-US" dirty="0"/>
          </a:p>
        </p:txBody>
      </p:sp>
      <p:sp>
        <p:nvSpPr>
          <p:cNvPr id="4" name="AutoShape 2"/>
          <p:cNvSpPr txBox="1">
            <a:spLocks noChangeArrowheads="1"/>
          </p:cNvSpPr>
          <p:nvPr/>
        </p:nvSpPr>
        <p:spPr>
          <a:xfrm>
            <a:off x="762000" y="609600"/>
            <a:ext cx="79248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Chester Barnard  1886-1961</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Humanistic Perspective</a:t>
            </a:r>
            <a:endParaRPr lang="en-US" dirty="0"/>
          </a:p>
        </p:txBody>
      </p:sp>
      <p:sp>
        <p:nvSpPr>
          <p:cNvPr id="3" name="Content Placeholder 2"/>
          <p:cNvSpPr>
            <a:spLocks noGrp="1"/>
          </p:cNvSpPr>
          <p:nvPr>
            <p:ph idx="1"/>
          </p:nvPr>
        </p:nvSpPr>
        <p:spPr/>
        <p:txBody>
          <a:bodyPr/>
          <a:lstStyle/>
          <a:p>
            <a:pPr>
              <a:buFont typeface="Wingdings" pitchFamily="2" charset="2"/>
              <a:buNone/>
            </a:pPr>
            <a:r>
              <a:rPr lang="en-US" dirty="0" smtClean="0"/>
              <a:t>Emphasized understanding human behavior, needs, and attitudes in the workplace</a:t>
            </a:r>
          </a:p>
          <a:p>
            <a:pPr>
              <a:buFont typeface="Wingdings" pitchFamily="2" charset="2"/>
              <a:buNone/>
            </a:pPr>
            <a:endParaRPr lang="en-US" dirty="0" smtClean="0"/>
          </a:p>
          <a:p>
            <a:pPr marL="465138" lvl="1" indent="274638">
              <a:spcBef>
                <a:spcPct val="60000"/>
              </a:spcBef>
              <a:buFont typeface="Arial" charset="0"/>
              <a:buChar char="●"/>
            </a:pPr>
            <a:r>
              <a:rPr lang="en-US" dirty="0" smtClean="0"/>
              <a:t>Human Relations Movement</a:t>
            </a:r>
          </a:p>
          <a:p>
            <a:pPr marL="465138" lvl="1" indent="274638">
              <a:spcBef>
                <a:spcPct val="60000"/>
              </a:spcBef>
              <a:buFont typeface="Arial" charset="0"/>
              <a:buChar char="●"/>
            </a:pPr>
            <a:r>
              <a:rPr lang="en-US" dirty="0" smtClean="0"/>
              <a:t>Human Resources Perspective</a:t>
            </a:r>
          </a:p>
          <a:p>
            <a:pPr marL="465138" lvl="1" indent="274638">
              <a:spcBef>
                <a:spcPct val="60000"/>
              </a:spcBef>
              <a:buFont typeface="Arial" charset="0"/>
              <a:buChar char="●"/>
            </a:pPr>
            <a:r>
              <a:rPr lang="en-US" dirty="0" smtClean="0"/>
              <a:t>Behavioral Sciences Approach</a:t>
            </a:r>
          </a:p>
          <a:p>
            <a:endParaRPr lang="en-US" dirty="0"/>
          </a:p>
        </p:txBody>
      </p:sp>
      <p:pic>
        <p:nvPicPr>
          <p:cNvPr id="4" name="Picture 6" descr="MPj03958870000[1]"/>
          <p:cNvPicPr>
            <a:picLocks noChangeAspect="1" noChangeArrowheads="1"/>
          </p:cNvPicPr>
          <p:nvPr/>
        </p:nvPicPr>
        <p:blipFill>
          <a:blip r:embed="rId2" cstate="print"/>
          <a:srcRect/>
          <a:stretch>
            <a:fillRect/>
          </a:stretch>
        </p:blipFill>
        <p:spPr bwMode="auto">
          <a:xfrm>
            <a:off x="6119813" y="3897313"/>
            <a:ext cx="2339975" cy="15875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AutoShape 2"/>
          <p:cNvSpPr>
            <a:spLocks noGrp="1" noChangeArrowheads="1"/>
          </p:cNvSpPr>
          <p:nvPr>
            <p:ph type="title"/>
          </p:nvPr>
        </p:nvSpPr>
        <p:spPr/>
        <p:txBody>
          <a:bodyPr/>
          <a:lstStyle/>
          <a:p>
            <a:r>
              <a:rPr lang="en-US"/>
              <a:t>Human Relations Movement</a:t>
            </a:r>
          </a:p>
        </p:txBody>
      </p:sp>
      <p:sp>
        <p:nvSpPr>
          <p:cNvPr id="100355" name="Rectangle 3"/>
          <p:cNvSpPr>
            <a:spLocks noGrp="1" noChangeArrowheads="1"/>
          </p:cNvSpPr>
          <p:nvPr>
            <p:ph idx="1"/>
          </p:nvPr>
        </p:nvSpPr>
        <p:spPr/>
        <p:txBody>
          <a:bodyPr/>
          <a:lstStyle/>
          <a:p>
            <a:pPr marL="798513" indent="0">
              <a:lnSpc>
                <a:spcPct val="160000"/>
              </a:lnSpc>
              <a:spcBef>
                <a:spcPct val="55000"/>
              </a:spcBef>
              <a:buFont typeface="Wingdings" pitchFamily="2" charset="2"/>
              <a:buNone/>
            </a:pPr>
            <a:r>
              <a:rPr lang="en-US"/>
              <a:t>Emphasized satisfaction of employees’ basic needs as the key to increased worker productivity</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17" name="Text Box 217"/>
          <p:cNvSpPr txBox="1">
            <a:spLocks noChangeArrowheads="1"/>
          </p:cNvSpPr>
          <p:nvPr/>
        </p:nvSpPr>
        <p:spPr bwMode="auto">
          <a:xfrm>
            <a:off x="7477125" y="6421438"/>
            <a:ext cx="284163" cy="279400"/>
          </a:xfrm>
          <a:prstGeom prst="rect">
            <a:avLst/>
          </a:prstGeom>
          <a:noFill/>
          <a:ln w="12700">
            <a:noFill/>
            <a:miter lim="800000"/>
            <a:headEnd/>
            <a:tailEnd/>
          </a:ln>
          <a:effectLst/>
        </p:spPr>
        <p:txBody>
          <a:bodyPr wrap="none" anchor="b"/>
          <a:lstStyle/>
          <a:p>
            <a:pPr algn="ctr"/>
            <a:fld id="{3F9681C8-9AB4-40F4-B92E-9C064E313FDA}" type="slidenum">
              <a:rPr lang="en-US" sz="1200">
                <a:solidFill>
                  <a:schemeClr val="tx1"/>
                </a:solidFill>
                <a:effectLst>
                  <a:outerShdw blurRad="38100" dist="38100" dir="2700000" algn="tl">
                    <a:srgbClr val="000000"/>
                  </a:outerShdw>
                </a:effectLst>
                <a:cs typeface="Arial" charset="0"/>
              </a:rPr>
              <a:pPr algn="ctr"/>
              <a:t>29</a:t>
            </a:fld>
            <a:endParaRPr lang="en-US" sz="1200">
              <a:solidFill>
                <a:schemeClr val="tx1"/>
              </a:solidFill>
              <a:effectLst>
                <a:outerShdw blurRad="38100" dist="38100" dir="2700000" algn="tl">
                  <a:srgbClr val="000000"/>
                </a:outerShdw>
              </a:effectLst>
              <a:cs typeface="Arial" charset="0"/>
            </a:endParaRPr>
          </a:p>
        </p:txBody>
      </p:sp>
      <p:sp>
        <p:nvSpPr>
          <p:cNvPr id="25819" name="Rectangle 219"/>
          <p:cNvSpPr>
            <a:spLocks noGrp="1" noChangeArrowheads="1"/>
          </p:cNvSpPr>
          <p:nvPr>
            <p:ph type="title"/>
          </p:nvPr>
        </p:nvSpPr>
        <p:spPr>
          <a:xfrm>
            <a:off x="457200" y="0"/>
            <a:ext cx="8229600" cy="1371600"/>
          </a:xfrm>
          <a:ln/>
        </p:spPr>
        <p:txBody>
          <a:bodyPr rIns="132080"/>
          <a:lstStyle/>
          <a:p>
            <a:r>
              <a:rPr lang="en-US">
                <a:effectLst>
                  <a:outerShdw blurRad="38100" dist="38100" dir="2700000" algn="tl">
                    <a:srgbClr val="000000"/>
                  </a:outerShdw>
                </a:effectLst>
              </a:rPr>
              <a:t>Maslow</a:t>
            </a:r>
          </a:p>
        </p:txBody>
      </p:sp>
      <p:pic>
        <p:nvPicPr>
          <p:cNvPr id="25820" name="Picture 220"/>
          <p:cNvPicPr>
            <a:picLocks noChangeArrowheads="1"/>
          </p:cNvPicPr>
          <p:nvPr/>
        </p:nvPicPr>
        <p:blipFill>
          <a:blip r:embed="rId2" cstate="print"/>
          <a:srcRect/>
          <a:stretch>
            <a:fillRect/>
          </a:stretch>
        </p:blipFill>
        <p:spPr bwMode="auto">
          <a:xfrm>
            <a:off x="0" y="1524000"/>
            <a:ext cx="9144000" cy="5334000"/>
          </a:xfrm>
          <a:prstGeom prst="rect">
            <a:avLst/>
          </a:prstGeom>
          <a:noFill/>
          <a:ln w="9525" cap="flat">
            <a:noFill/>
            <a:miter lim="800000"/>
            <a:headEnd/>
            <a:tailEnd/>
          </a:ln>
        </p:spPr>
      </p:pic>
      <p:pic>
        <p:nvPicPr>
          <p:cNvPr id="25821" name="Picture 221"/>
          <p:cNvPicPr>
            <a:picLocks noChangeArrowheads="1"/>
          </p:cNvPicPr>
          <p:nvPr/>
        </p:nvPicPr>
        <p:blipFill>
          <a:blip r:embed="rId3" cstate="print"/>
          <a:srcRect/>
          <a:stretch>
            <a:fillRect/>
          </a:stretch>
        </p:blipFill>
        <p:spPr bwMode="auto">
          <a:xfrm>
            <a:off x="7215188" y="571500"/>
            <a:ext cx="1266825" cy="838200"/>
          </a:xfrm>
          <a:prstGeom prst="rect">
            <a:avLst/>
          </a:prstGeom>
          <a:noFill/>
          <a:ln w="9525" cap="flat">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457200" y="533400"/>
            <a:ext cx="8229600" cy="5597525"/>
          </a:xfrm>
        </p:spPr>
        <p:txBody>
          <a:bodyPr/>
          <a:lstStyle/>
          <a:p>
            <a:pPr>
              <a:buFont typeface="Wingdings" pitchFamily="2" charset="2"/>
              <a:buNone/>
            </a:pPr>
            <a:endParaRPr lang="en-US"/>
          </a:p>
          <a:p>
            <a:pPr>
              <a:buFont typeface="Wingdings" pitchFamily="2" charset="2"/>
              <a:buNone/>
            </a:pPr>
            <a:endParaRPr lang="en-US"/>
          </a:p>
          <a:p>
            <a:pPr algn="ctr">
              <a:buFont typeface="Wingdings" pitchFamily="2" charset="2"/>
              <a:buNone/>
            </a:pPr>
            <a:r>
              <a:rPr lang="en-US"/>
              <a:t>	We place management</a:t>
            </a:r>
          </a:p>
          <a:p>
            <a:pPr algn="ctr">
              <a:buFont typeface="Wingdings" pitchFamily="2" charset="2"/>
              <a:buNone/>
            </a:pPr>
            <a:r>
              <a:rPr lang="en-US"/>
              <a:t> in the category </a:t>
            </a:r>
          </a:p>
          <a:p>
            <a:pPr algn="ctr">
              <a:buFont typeface="Wingdings" pitchFamily="2" charset="2"/>
              <a:buNone/>
            </a:pPr>
            <a:r>
              <a:rPr lang="en-US"/>
              <a:t>of Behavioral Science.</a:t>
            </a:r>
          </a:p>
        </p:txBody>
      </p:sp>
      <p:sp>
        <p:nvSpPr>
          <p:cNvPr id="4" name="Slide Number Placeholder 5"/>
          <p:cNvSpPr>
            <a:spLocks noGrp="1"/>
          </p:cNvSpPr>
          <p:nvPr>
            <p:ph type="sldNum" sz="quarter" idx="12"/>
          </p:nvPr>
        </p:nvSpPr>
        <p:spPr/>
        <p:txBody>
          <a:bodyPr/>
          <a:lstStyle/>
          <a:p>
            <a:fld id="{6D1D565E-C86B-4652-B28E-3C8C768E5ECA}" type="slidenum">
              <a:rPr lang="en-US"/>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41" name="Text Box 217"/>
          <p:cNvSpPr txBox="1">
            <a:spLocks noChangeArrowheads="1"/>
          </p:cNvSpPr>
          <p:nvPr/>
        </p:nvSpPr>
        <p:spPr bwMode="auto">
          <a:xfrm>
            <a:off x="7477125" y="6421438"/>
            <a:ext cx="284163" cy="279400"/>
          </a:xfrm>
          <a:prstGeom prst="rect">
            <a:avLst/>
          </a:prstGeom>
          <a:noFill/>
          <a:ln w="12700">
            <a:noFill/>
            <a:miter lim="800000"/>
            <a:headEnd/>
            <a:tailEnd/>
          </a:ln>
          <a:effectLst/>
        </p:spPr>
        <p:txBody>
          <a:bodyPr wrap="none" anchor="b"/>
          <a:lstStyle/>
          <a:p>
            <a:pPr algn="ctr"/>
            <a:fld id="{D8F74CB2-2A3E-4994-BE0E-0C213538B026}" type="slidenum">
              <a:rPr lang="en-US" sz="1200">
                <a:solidFill>
                  <a:schemeClr val="tx1"/>
                </a:solidFill>
                <a:effectLst>
                  <a:outerShdw blurRad="38100" dist="38100" dir="2700000" algn="tl">
                    <a:srgbClr val="000000"/>
                  </a:outerShdw>
                </a:effectLst>
                <a:cs typeface="Arial" charset="0"/>
              </a:rPr>
              <a:pPr algn="ctr"/>
              <a:t>30</a:t>
            </a:fld>
            <a:endParaRPr lang="en-US" sz="1200">
              <a:solidFill>
                <a:schemeClr val="tx1"/>
              </a:solidFill>
              <a:effectLst>
                <a:outerShdw blurRad="38100" dist="38100" dir="2700000" algn="tl">
                  <a:srgbClr val="000000"/>
                </a:outerShdw>
              </a:effectLst>
              <a:cs typeface="Arial" charset="0"/>
            </a:endParaRPr>
          </a:p>
        </p:txBody>
      </p:sp>
      <p:sp>
        <p:nvSpPr>
          <p:cNvPr id="26842" name="Rectangle 218"/>
          <p:cNvSpPr>
            <a:spLocks noGrp="1" noChangeArrowheads="1"/>
          </p:cNvSpPr>
          <p:nvPr>
            <p:ph type="title"/>
          </p:nvPr>
        </p:nvSpPr>
        <p:spPr>
          <a:xfrm>
            <a:off x="457200" y="274638"/>
            <a:ext cx="8229600" cy="868362"/>
          </a:xfrm>
          <a:ln/>
        </p:spPr>
        <p:txBody>
          <a:bodyPr rIns="132080">
            <a:normAutofit fontScale="90000"/>
          </a:bodyPr>
          <a:lstStyle/>
          <a:p>
            <a:r>
              <a:rPr lang="en-US" b="1">
                <a:effectLst>
                  <a:outerShdw blurRad="38100" dist="38100" dir="2700000" algn="tl">
                    <a:srgbClr val="000000"/>
                  </a:outerShdw>
                </a:effectLst>
              </a:rPr>
              <a:t>Maslow's hierarchy of needs</a:t>
            </a:r>
            <a:r>
              <a:rPr lang="en-US" b="1">
                <a:effectLst>
                  <a:outerShdw blurRad="38100" dist="38100" dir="2700000" algn="tl">
                    <a:srgbClr val="000000"/>
                  </a:outerShdw>
                </a:effectLst>
                <a:ea typeface="ヒラギノ角ゴ ProN W6" charset="0"/>
                <a:cs typeface="ヒラギノ角ゴ ProN W6" charset="0"/>
              </a:rPr>
              <a:t/>
            </a:r>
            <a:br>
              <a:rPr lang="en-US" b="1">
                <a:effectLst>
                  <a:outerShdw blurRad="38100" dist="38100" dir="2700000" algn="tl">
                    <a:srgbClr val="000000"/>
                  </a:outerShdw>
                </a:effectLst>
                <a:ea typeface="ヒラギノ角ゴ ProN W6" charset="0"/>
                <a:cs typeface="ヒラギノ角ゴ ProN W6" charset="0"/>
              </a:rPr>
            </a:br>
            <a:endParaRPr lang="en-US" b="1">
              <a:effectLst>
                <a:outerShdw blurRad="38100" dist="38100" dir="2700000" algn="tl">
                  <a:srgbClr val="000000"/>
                </a:outerShdw>
              </a:effectLst>
              <a:ea typeface="ヒラギノ角ゴ ProN W6" charset="0"/>
              <a:cs typeface="ヒラギノ角ゴ ProN W6" charset="0"/>
            </a:endParaRPr>
          </a:p>
        </p:txBody>
      </p:sp>
      <p:sp>
        <p:nvSpPr>
          <p:cNvPr id="26843" name="Rectangle 219"/>
          <p:cNvSpPr>
            <a:spLocks noGrp="1" noChangeArrowheads="1"/>
          </p:cNvSpPr>
          <p:nvPr>
            <p:ph idx="1"/>
          </p:nvPr>
        </p:nvSpPr>
        <p:spPr>
          <a:xfrm>
            <a:off x="457200" y="996950"/>
            <a:ext cx="8229600" cy="5276850"/>
          </a:xfrm>
          <a:ln/>
        </p:spPr>
        <p:txBody>
          <a:bodyPr rIns="132080"/>
          <a:lstStyle/>
          <a:p>
            <a:pPr>
              <a:buFontTx/>
              <a:buBlip>
                <a:blip r:embed="rId2"/>
              </a:buBlip>
            </a:pPr>
            <a:r>
              <a:rPr lang="en-US" dirty="0">
                <a:effectLst>
                  <a:outerShdw blurRad="38100" dist="38100" dir="2700000" algn="tl">
                    <a:srgbClr val="000000"/>
                  </a:outerShdw>
                </a:effectLst>
              </a:rPr>
              <a:t>Maslow's Hierarchy of Needs is a "content theory" of motivation" .Maslow's theory consisted of two parts:</a:t>
            </a:r>
          </a:p>
          <a:p>
            <a:pPr>
              <a:buFontTx/>
              <a:buNone/>
            </a:pPr>
            <a:r>
              <a:rPr lang="en-US" dirty="0">
                <a:effectLst>
                  <a:outerShdw blurRad="38100" dist="38100" dir="2700000" algn="tl">
                    <a:srgbClr val="000000"/>
                  </a:outerShdw>
                </a:effectLst>
              </a:rPr>
              <a:t>(1) The classification of human needs, and</a:t>
            </a:r>
          </a:p>
          <a:p>
            <a:pPr>
              <a:buFontTx/>
              <a:buNone/>
            </a:pPr>
            <a:r>
              <a:rPr lang="en-US" dirty="0">
                <a:effectLst>
                  <a:outerShdw blurRad="38100" dist="38100" dir="2700000" algn="tl">
                    <a:srgbClr val="000000"/>
                  </a:outerShdw>
                </a:effectLst>
              </a:rPr>
              <a:t>(2) Workers are not just motivated by money</a:t>
            </a:r>
          </a:p>
          <a:p>
            <a:pPr>
              <a:buFontTx/>
              <a:buNone/>
            </a:pPr>
            <a:r>
              <a:rPr lang="en-US" dirty="0">
                <a:effectLst>
                  <a:outerShdw blurRad="38100" dist="38100" dir="2700000" algn="tl">
                    <a:srgbClr val="000000"/>
                  </a:outerShdw>
                </a:effectLst>
              </a:rPr>
              <a:t>but also by having their </a:t>
            </a:r>
          </a:p>
          <a:p>
            <a:pPr>
              <a:buFontTx/>
              <a:buNone/>
            </a:pPr>
            <a:r>
              <a:rPr lang="en-US" dirty="0">
                <a:effectLst>
                  <a:outerShdw blurRad="38100" dist="38100" dir="2700000" algn="tl">
                    <a:srgbClr val="000000"/>
                  </a:outerShdw>
                </a:effectLst>
              </a:rPr>
              <a:t>human/social needs met.</a:t>
            </a:r>
          </a:p>
        </p:txBody>
      </p:sp>
      <p:pic>
        <p:nvPicPr>
          <p:cNvPr id="26844" name="Picture 220"/>
          <p:cNvPicPr>
            <a:picLocks noChangeArrowheads="1"/>
          </p:cNvPicPr>
          <p:nvPr/>
        </p:nvPicPr>
        <p:blipFill>
          <a:blip r:embed="rId3" cstate="print"/>
          <a:srcRect/>
          <a:stretch>
            <a:fillRect/>
          </a:stretch>
        </p:blipFill>
        <p:spPr bwMode="auto">
          <a:xfrm>
            <a:off x="5857875" y="3886200"/>
            <a:ext cx="3286125" cy="2971800"/>
          </a:xfrm>
          <a:prstGeom prst="rect">
            <a:avLst/>
          </a:prstGeom>
          <a:noFill/>
          <a:ln w="9525" cap="flat">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03188" y="1306513"/>
            <a:ext cx="9350376" cy="5630862"/>
            <a:chOff x="0" y="0"/>
            <a:chExt cx="5890" cy="3546"/>
          </a:xfrm>
        </p:grpSpPr>
        <p:sp>
          <p:nvSpPr>
            <p:cNvPr id="27650" name="Rectangle 2"/>
            <p:cNvSpPr>
              <a:spLocks/>
            </p:cNvSpPr>
            <p:nvPr/>
          </p:nvSpPr>
          <p:spPr bwMode="auto">
            <a:xfrm rot="10020000" flipH="1">
              <a:off x="52" y="203"/>
              <a:ext cx="1744" cy="6"/>
            </a:xfrm>
            <a:prstGeom prst="rect">
              <a:avLst/>
            </a:prstGeom>
            <a:gradFill rotWithShape="0">
              <a:gsLst>
                <a:gs pos="0">
                  <a:srgbClr val="5D5D8B"/>
                </a:gs>
                <a:gs pos="100000">
                  <a:srgbClr val="666699"/>
                </a:gs>
              </a:gsLst>
              <a:lin ang="18120000" scaled="1"/>
            </a:gradFill>
            <a:ln w="9525" cap="flat">
              <a:noFill/>
              <a:miter lim="800000"/>
              <a:headEnd type="none" w="med" len="med"/>
              <a:tailEnd type="none" w="med" len="med"/>
            </a:ln>
          </p:spPr>
          <p:txBody>
            <a:bodyPr lIns="0" tIns="0" rIns="0" bIns="0"/>
            <a:lstStyle/>
            <a:p>
              <a:endParaRPr lang="en-US"/>
            </a:p>
          </p:txBody>
        </p:sp>
        <p:sp>
          <p:nvSpPr>
            <p:cNvPr id="27651" name="Rectangle 3"/>
            <p:cNvSpPr>
              <a:spLocks/>
            </p:cNvSpPr>
            <p:nvPr/>
          </p:nvSpPr>
          <p:spPr bwMode="auto">
            <a:xfrm rot="9960000" flipH="1">
              <a:off x="39" y="307"/>
              <a:ext cx="2033" cy="6"/>
            </a:xfrm>
            <a:prstGeom prst="rect">
              <a:avLst/>
            </a:prstGeom>
            <a:gradFill rotWithShape="0">
              <a:gsLst>
                <a:gs pos="0">
                  <a:srgbClr val="5D5D8B"/>
                </a:gs>
                <a:gs pos="100000">
                  <a:srgbClr val="666699"/>
                </a:gs>
              </a:gsLst>
              <a:lin ang="18060000" scaled="1"/>
            </a:gradFill>
            <a:ln w="9525" cap="flat">
              <a:noFill/>
              <a:miter lim="800000"/>
              <a:headEnd type="none" w="med" len="med"/>
              <a:tailEnd type="none" w="med" len="med"/>
            </a:ln>
          </p:spPr>
          <p:txBody>
            <a:bodyPr lIns="0" tIns="0" rIns="0" bIns="0"/>
            <a:lstStyle/>
            <a:p>
              <a:endParaRPr lang="en-US"/>
            </a:p>
          </p:txBody>
        </p:sp>
        <p:sp>
          <p:nvSpPr>
            <p:cNvPr id="27652" name="Rectangle 4"/>
            <p:cNvSpPr>
              <a:spLocks/>
            </p:cNvSpPr>
            <p:nvPr/>
          </p:nvSpPr>
          <p:spPr bwMode="auto">
            <a:xfrm rot="9960000" flipH="1">
              <a:off x="38" y="373"/>
              <a:ext cx="2246" cy="6"/>
            </a:xfrm>
            <a:prstGeom prst="rect">
              <a:avLst/>
            </a:prstGeom>
            <a:gradFill rotWithShape="0">
              <a:gsLst>
                <a:gs pos="0">
                  <a:srgbClr val="5D5D8B"/>
                </a:gs>
                <a:gs pos="100000">
                  <a:srgbClr val="666699"/>
                </a:gs>
              </a:gsLst>
              <a:lin ang="18060000" scaled="1"/>
            </a:gradFill>
            <a:ln w="9525" cap="flat">
              <a:noFill/>
              <a:miter lim="800000"/>
              <a:headEnd type="none" w="med" len="med"/>
              <a:tailEnd type="none" w="med" len="med"/>
            </a:ln>
          </p:spPr>
          <p:txBody>
            <a:bodyPr lIns="0" tIns="0" rIns="0" bIns="0"/>
            <a:lstStyle/>
            <a:p>
              <a:endParaRPr lang="en-US"/>
            </a:p>
          </p:txBody>
        </p:sp>
        <p:sp>
          <p:nvSpPr>
            <p:cNvPr id="27653" name="Rectangle 5"/>
            <p:cNvSpPr>
              <a:spLocks/>
            </p:cNvSpPr>
            <p:nvPr/>
          </p:nvSpPr>
          <p:spPr bwMode="auto">
            <a:xfrm rot="9900000" flipH="1">
              <a:off x="23" y="453"/>
              <a:ext cx="2476" cy="6"/>
            </a:xfrm>
            <a:prstGeom prst="rect">
              <a:avLst/>
            </a:prstGeom>
            <a:gradFill rotWithShape="0">
              <a:gsLst>
                <a:gs pos="0">
                  <a:srgbClr val="5D5D8B"/>
                </a:gs>
                <a:gs pos="100000">
                  <a:srgbClr val="666699"/>
                </a:gs>
              </a:gsLst>
              <a:lin ang="18000000" scaled="1"/>
            </a:gradFill>
            <a:ln w="9525" cap="flat">
              <a:noFill/>
              <a:miter lim="800000"/>
              <a:headEnd type="none" w="med" len="med"/>
              <a:tailEnd type="none" w="med" len="med"/>
            </a:ln>
          </p:spPr>
          <p:txBody>
            <a:bodyPr lIns="0" tIns="0" rIns="0" bIns="0"/>
            <a:lstStyle/>
            <a:p>
              <a:endParaRPr lang="en-US"/>
            </a:p>
          </p:txBody>
        </p:sp>
        <p:sp>
          <p:nvSpPr>
            <p:cNvPr id="27654" name="Rectangle 6"/>
            <p:cNvSpPr>
              <a:spLocks/>
            </p:cNvSpPr>
            <p:nvPr/>
          </p:nvSpPr>
          <p:spPr bwMode="auto">
            <a:xfrm rot="9840000" flipH="1">
              <a:off x="14" y="569"/>
              <a:ext cx="2770" cy="6"/>
            </a:xfrm>
            <a:prstGeom prst="rect">
              <a:avLst/>
            </a:prstGeom>
            <a:gradFill rotWithShape="0">
              <a:gsLst>
                <a:gs pos="0">
                  <a:srgbClr val="5D5D8B"/>
                </a:gs>
                <a:gs pos="100000">
                  <a:srgbClr val="666699"/>
                </a:gs>
              </a:gsLst>
              <a:lin ang="17940000" scaled="1"/>
            </a:gradFill>
            <a:ln w="9525" cap="flat">
              <a:noFill/>
              <a:miter lim="800000"/>
              <a:headEnd type="none" w="med" len="med"/>
              <a:tailEnd type="none" w="med" len="med"/>
            </a:ln>
          </p:spPr>
          <p:txBody>
            <a:bodyPr lIns="0" tIns="0" rIns="0" bIns="0"/>
            <a:lstStyle/>
            <a:p>
              <a:endParaRPr lang="en-US"/>
            </a:p>
          </p:txBody>
        </p:sp>
        <p:sp>
          <p:nvSpPr>
            <p:cNvPr id="27655" name="Rectangle 7"/>
            <p:cNvSpPr>
              <a:spLocks/>
            </p:cNvSpPr>
            <p:nvPr/>
          </p:nvSpPr>
          <p:spPr bwMode="auto">
            <a:xfrm rot="9780000" flipH="1">
              <a:off x="3" y="688"/>
              <a:ext cx="3058" cy="6"/>
            </a:xfrm>
            <a:prstGeom prst="rect">
              <a:avLst/>
            </a:prstGeom>
            <a:gradFill rotWithShape="0">
              <a:gsLst>
                <a:gs pos="0">
                  <a:srgbClr val="5D5D8B"/>
                </a:gs>
                <a:gs pos="100000">
                  <a:srgbClr val="666699"/>
                </a:gs>
              </a:gsLst>
              <a:lin ang="17880000" scaled="1"/>
            </a:gradFill>
            <a:ln w="9525" cap="flat">
              <a:noFill/>
              <a:miter lim="800000"/>
              <a:headEnd type="none" w="med" len="med"/>
              <a:tailEnd type="none" w="med" len="med"/>
            </a:ln>
          </p:spPr>
          <p:txBody>
            <a:bodyPr lIns="0" tIns="0" rIns="0" bIns="0"/>
            <a:lstStyle/>
            <a:p>
              <a:endParaRPr lang="en-US"/>
            </a:p>
          </p:txBody>
        </p:sp>
        <p:sp>
          <p:nvSpPr>
            <p:cNvPr id="27656" name="Rectangle 8"/>
            <p:cNvSpPr>
              <a:spLocks/>
            </p:cNvSpPr>
            <p:nvPr/>
          </p:nvSpPr>
          <p:spPr bwMode="auto">
            <a:xfrm rot="9660000" flipH="1">
              <a:off x="-29" y="873"/>
              <a:ext cx="3402" cy="6"/>
            </a:xfrm>
            <a:prstGeom prst="rect">
              <a:avLst/>
            </a:prstGeom>
            <a:gradFill rotWithShape="0">
              <a:gsLst>
                <a:gs pos="0">
                  <a:srgbClr val="5D5D8B"/>
                </a:gs>
                <a:gs pos="100000">
                  <a:srgbClr val="666699"/>
                </a:gs>
              </a:gsLst>
              <a:lin ang="17760000" scaled="1"/>
            </a:gradFill>
            <a:ln w="9525" cap="flat">
              <a:noFill/>
              <a:miter lim="800000"/>
              <a:headEnd type="none" w="med" len="med"/>
              <a:tailEnd type="none" w="med" len="med"/>
            </a:ln>
          </p:spPr>
          <p:txBody>
            <a:bodyPr lIns="0" tIns="0" rIns="0" bIns="0"/>
            <a:lstStyle/>
            <a:p>
              <a:endParaRPr lang="en-US"/>
            </a:p>
          </p:txBody>
        </p:sp>
        <p:sp>
          <p:nvSpPr>
            <p:cNvPr id="27657" name="Rectangle 9"/>
            <p:cNvSpPr>
              <a:spLocks/>
            </p:cNvSpPr>
            <p:nvPr/>
          </p:nvSpPr>
          <p:spPr bwMode="auto">
            <a:xfrm rot="9540000" flipH="1">
              <a:off x="-34" y="1040"/>
              <a:ext cx="3748" cy="6"/>
            </a:xfrm>
            <a:prstGeom prst="rect">
              <a:avLst/>
            </a:prstGeom>
            <a:gradFill rotWithShape="0">
              <a:gsLst>
                <a:gs pos="0">
                  <a:srgbClr val="666699"/>
                </a:gs>
                <a:gs pos="100000">
                  <a:srgbClr val="565682"/>
                </a:gs>
              </a:gsLst>
              <a:lin ang="17640000" scaled="1"/>
            </a:gradFill>
            <a:ln w="9525" cap="flat">
              <a:noFill/>
              <a:miter lim="800000"/>
              <a:headEnd type="none" w="med" len="med"/>
              <a:tailEnd type="none" w="med" len="med"/>
            </a:ln>
          </p:spPr>
          <p:txBody>
            <a:bodyPr lIns="0" tIns="0" rIns="0" bIns="0"/>
            <a:lstStyle/>
            <a:p>
              <a:endParaRPr lang="en-US"/>
            </a:p>
          </p:txBody>
        </p:sp>
        <p:sp>
          <p:nvSpPr>
            <p:cNvPr id="27658" name="Rectangle 10"/>
            <p:cNvSpPr>
              <a:spLocks/>
            </p:cNvSpPr>
            <p:nvPr/>
          </p:nvSpPr>
          <p:spPr bwMode="auto">
            <a:xfrm rot="9420000" flipH="1">
              <a:off x="-97" y="1223"/>
              <a:ext cx="4208" cy="6"/>
            </a:xfrm>
            <a:prstGeom prst="rect">
              <a:avLst/>
            </a:prstGeom>
            <a:gradFill rotWithShape="0">
              <a:gsLst>
                <a:gs pos="0">
                  <a:srgbClr val="666699"/>
                </a:gs>
                <a:gs pos="100000">
                  <a:srgbClr val="4D4D74"/>
                </a:gs>
              </a:gsLst>
              <a:lin ang="17520000" scaled="1"/>
            </a:gradFill>
            <a:ln w="9525" cap="flat">
              <a:noFill/>
              <a:miter lim="800000"/>
              <a:headEnd type="none" w="med" len="med"/>
              <a:tailEnd type="none" w="med" len="med"/>
            </a:ln>
          </p:spPr>
          <p:txBody>
            <a:bodyPr lIns="0" tIns="0" rIns="0" bIns="0"/>
            <a:lstStyle/>
            <a:p>
              <a:endParaRPr lang="en-US"/>
            </a:p>
          </p:txBody>
        </p:sp>
        <p:sp>
          <p:nvSpPr>
            <p:cNvPr id="27659" name="Rectangle 11"/>
            <p:cNvSpPr>
              <a:spLocks/>
            </p:cNvSpPr>
            <p:nvPr/>
          </p:nvSpPr>
          <p:spPr bwMode="auto">
            <a:xfrm rot="9300000" flipH="1">
              <a:off x="-149" y="1466"/>
              <a:ext cx="4611" cy="6"/>
            </a:xfrm>
            <a:prstGeom prst="rect">
              <a:avLst/>
            </a:prstGeom>
            <a:gradFill rotWithShape="0">
              <a:gsLst>
                <a:gs pos="0">
                  <a:srgbClr val="666699"/>
                </a:gs>
                <a:gs pos="100000">
                  <a:srgbClr val="47476B"/>
                </a:gs>
              </a:gsLst>
              <a:lin ang="17400000" scaled="1"/>
            </a:gradFill>
            <a:ln w="9525" cap="flat">
              <a:noFill/>
              <a:miter lim="800000"/>
              <a:headEnd type="none" w="med" len="med"/>
              <a:tailEnd type="none" w="med" len="med"/>
            </a:ln>
          </p:spPr>
          <p:txBody>
            <a:bodyPr lIns="0" tIns="0" rIns="0" bIns="0"/>
            <a:lstStyle/>
            <a:p>
              <a:endParaRPr lang="en-US"/>
            </a:p>
          </p:txBody>
        </p:sp>
        <p:sp>
          <p:nvSpPr>
            <p:cNvPr id="27660" name="Rectangle 12"/>
            <p:cNvSpPr>
              <a:spLocks/>
            </p:cNvSpPr>
            <p:nvPr/>
          </p:nvSpPr>
          <p:spPr bwMode="auto">
            <a:xfrm rot="9120000" flipH="1">
              <a:off x="-249" y="1795"/>
              <a:ext cx="5199" cy="6"/>
            </a:xfrm>
            <a:prstGeom prst="rect">
              <a:avLst/>
            </a:prstGeom>
            <a:gradFill rotWithShape="0">
              <a:gsLst>
                <a:gs pos="0">
                  <a:srgbClr val="666699"/>
                </a:gs>
                <a:gs pos="100000">
                  <a:srgbClr val="3E3E5D"/>
                </a:gs>
              </a:gsLst>
              <a:lin ang="17160000" scaled="1"/>
            </a:gradFill>
            <a:ln w="9525" cap="flat">
              <a:noFill/>
              <a:miter lim="800000"/>
              <a:headEnd type="none" w="med" len="med"/>
              <a:tailEnd type="none" w="med" len="med"/>
            </a:ln>
          </p:spPr>
          <p:txBody>
            <a:bodyPr lIns="0" tIns="0" rIns="0" bIns="0"/>
            <a:lstStyle/>
            <a:p>
              <a:endParaRPr lang="en-US"/>
            </a:p>
          </p:txBody>
        </p:sp>
        <p:sp>
          <p:nvSpPr>
            <p:cNvPr id="27661" name="Rectangle 13"/>
            <p:cNvSpPr>
              <a:spLocks/>
            </p:cNvSpPr>
            <p:nvPr/>
          </p:nvSpPr>
          <p:spPr bwMode="auto">
            <a:xfrm rot="8880000" flipH="1">
              <a:off x="71" y="2061"/>
              <a:ext cx="5401" cy="6"/>
            </a:xfrm>
            <a:prstGeom prst="rect">
              <a:avLst/>
            </a:prstGeom>
            <a:gradFill rotWithShape="0">
              <a:gsLst>
                <a:gs pos="0">
                  <a:srgbClr val="666699"/>
                </a:gs>
                <a:gs pos="100000">
                  <a:srgbClr val="2F2F47"/>
                </a:gs>
              </a:gsLst>
              <a:lin ang="16980000" scaled="1"/>
            </a:gradFill>
            <a:ln w="9525" cap="flat">
              <a:noFill/>
              <a:miter lim="800000"/>
              <a:headEnd type="none" w="med" len="med"/>
              <a:tailEnd type="none" w="med" len="med"/>
            </a:ln>
          </p:spPr>
          <p:txBody>
            <a:bodyPr lIns="0" tIns="0" rIns="0" bIns="0"/>
            <a:lstStyle/>
            <a:p>
              <a:endParaRPr lang="en-US"/>
            </a:p>
          </p:txBody>
        </p:sp>
        <p:sp>
          <p:nvSpPr>
            <p:cNvPr id="27662" name="Rectangle 14"/>
            <p:cNvSpPr>
              <a:spLocks/>
            </p:cNvSpPr>
            <p:nvPr/>
          </p:nvSpPr>
          <p:spPr bwMode="auto">
            <a:xfrm rot="8580000" flipH="1">
              <a:off x="1382" y="2105"/>
              <a:ext cx="4612" cy="6"/>
            </a:xfrm>
            <a:prstGeom prst="rect">
              <a:avLst/>
            </a:prstGeom>
            <a:gradFill rotWithShape="0">
              <a:gsLst>
                <a:gs pos="0">
                  <a:srgbClr val="666699"/>
                </a:gs>
                <a:gs pos="100000">
                  <a:srgbClr val="1F1F2E"/>
                </a:gs>
              </a:gsLst>
              <a:lin ang="16680000" scaled="1"/>
            </a:gradFill>
            <a:ln w="9525" cap="flat">
              <a:noFill/>
              <a:miter lim="800000"/>
              <a:headEnd type="none" w="med" len="med"/>
              <a:tailEnd type="none" w="med" len="med"/>
            </a:ln>
          </p:spPr>
          <p:txBody>
            <a:bodyPr lIns="0" tIns="0" rIns="0" bIns="0"/>
            <a:lstStyle/>
            <a:p>
              <a:endParaRPr lang="en-US"/>
            </a:p>
          </p:txBody>
        </p:sp>
        <p:sp>
          <p:nvSpPr>
            <p:cNvPr id="27663" name="Rectangle 15"/>
            <p:cNvSpPr>
              <a:spLocks/>
            </p:cNvSpPr>
            <p:nvPr/>
          </p:nvSpPr>
          <p:spPr bwMode="auto">
            <a:xfrm rot="8220000" flipH="1">
              <a:off x="2755" y="2237"/>
              <a:ext cx="3576" cy="6"/>
            </a:xfrm>
            <a:prstGeom prst="rect">
              <a:avLst/>
            </a:prstGeom>
            <a:gradFill rotWithShape="0">
              <a:gsLst>
                <a:gs pos="0">
                  <a:srgbClr val="666699"/>
                </a:gs>
                <a:gs pos="100000">
                  <a:srgbClr val="030305"/>
                </a:gs>
              </a:gsLst>
              <a:lin ang="16320000" scaled="1"/>
            </a:gradFill>
            <a:ln w="9525" cap="flat">
              <a:noFill/>
              <a:miter lim="800000"/>
              <a:headEnd type="none" w="med" len="med"/>
              <a:tailEnd type="none" w="med" len="med"/>
            </a:ln>
          </p:spPr>
          <p:txBody>
            <a:bodyPr lIns="0" tIns="0" rIns="0" bIns="0"/>
            <a:lstStyle/>
            <a:p>
              <a:endParaRPr lang="en-US"/>
            </a:p>
          </p:txBody>
        </p:sp>
        <p:sp>
          <p:nvSpPr>
            <p:cNvPr id="27664" name="Rectangle 16"/>
            <p:cNvSpPr>
              <a:spLocks/>
            </p:cNvSpPr>
            <p:nvPr/>
          </p:nvSpPr>
          <p:spPr bwMode="auto">
            <a:xfrm rot="7800000" flipH="1">
              <a:off x="4116" y="2679"/>
              <a:ext cx="2079" cy="6"/>
            </a:xfrm>
            <a:prstGeom prst="rect">
              <a:avLst/>
            </a:prstGeom>
            <a:gradFill rotWithShape="0">
              <a:gsLst>
                <a:gs pos="0">
                  <a:srgbClr val="000000"/>
                </a:gs>
                <a:gs pos="100000">
                  <a:srgbClr val="666699"/>
                </a:gs>
              </a:gsLst>
              <a:lin ang="5100000" scaled="1"/>
            </a:gradFill>
            <a:ln w="9525" cap="flat">
              <a:noFill/>
              <a:miter lim="800000"/>
              <a:headEnd type="none" w="med" len="med"/>
              <a:tailEnd type="none" w="med" len="med"/>
            </a:ln>
          </p:spPr>
          <p:txBody>
            <a:bodyPr lIns="0" tIns="0" rIns="0" bIns="0"/>
            <a:lstStyle/>
            <a:p>
              <a:endParaRPr lang="en-US"/>
            </a:p>
          </p:txBody>
        </p:sp>
        <p:sp>
          <p:nvSpPr>
            <p:cNvPr id="27665" name="Rectangle 17"/>
            <p:cNvSpPr>
              <a:spLocks/>
            </p:cNvSpPr>
            <p:nvPr/>
          </p:nvSpPr>
          <p:spPr bwMode="auto">
            <a:xfrm rot="7620000">
              <a:off x="5434" y="3341"/>
              <a:ext cx="501" cy="6"/>
            </a:xfrm>
            <a:prstGeom prst="rect">
              <a:avLst/>
            </a:prstGeom>
            <a:gradFill rotWithShape="0">
              <a:gsLst>
                <a:gs pos="0">
                  <a:srgbClr val="000000"/>
                </a:gs>
                <a:gs pos="100000">
                  <a:srgbClr val="666699"/>
                </a:gs>
              </a:gsLst>
              <a:lin ang="21120000" scaled="1"/>
            </a:gradFill>
            <a:ln w="9525" cap="flat">
              <a:noFill/>
              <a:miter lim="800000"/>
              <a:headEnd type="none" w="med" len="med"/>
              <a:tailEnd type="none" w="med" len="med"/>
            </a:ln>
          </p:spPr>
          <p:txBody>
            <a:bodyPr lIns="0" tIns="0" rIns="0" bIns="0"/>
            <a:lstStyle/>
            <a:p>
              <a:endParaRPr lang="en-US"/>
            </a:p>
          </p:txBody>
        </p:sp>
        <p:sp>
          <p:nvSpPr>
            <p:cNvPr id="27666" name="Rectangle 18"/>
            <p:cNvSpPr>
              <a:spLocks/>
            </p:cNvSpPr>
            <p:nvPr/>
          </p:nvSpPr>
          <p:spPr bwMode="auto">
            <a:xfrm rot="1079999">
              <a:off x="-86" y="1553"/>
              <a:ext cx="6045" cy="6"/>
            </a:xfrm>
            <a:prstGeom prst="rect">
              <a:avLst/>
            </a:prstGeom>
            <a:gradFill rotWithShape="0">
              <a:gsLst>
                <a:gs pos="0">
                  <a:srgbClr val="666699"/>
                </a:gs>
                <a:gs pos="100000">
                  <a:srgbClr val="383853"/>
                </a:gs>
              </a:gsLst>
              <a:lin ang="3780000" scaled="1"/>
            </a:gradFill>
            <a:ln w="9525" cap="flat">
              <a:noFill/>
              <a:miter lim="800000"/>
              <a:headEnd type="none" w="med" len="med"/>
              <a:tailEnd type="none" w="med" len="med"/>
            </a:ln>
          </p:spPr>
          <p:txBody>
            <a:bodyPr lIns="0" tIns="0" rIns="0" bIns="0"/>
            <a:lstStyle/>
            <a:p>
              <a:endParaRPr lang="en-US"/>
            </a:p>
          </p:txBody>
        </p:sp>
        <p:sp>
          <p:nvSpPr>
            <p:cNvPr id="27667" name="Rectangle 19"/>
            <p:cNvSpPr>
              <a:spLocks/>
            </p:cNvSpPr>
            <p:nvPr/>
          </p:nvSpPr>
          <p:spPr bwMode="auto">
            <a:xfrm rot="1560000">
              <a:off x="-132" y="2569"/>
              <a:ext cx="4142" cy="6"/>
            </a:xfrm>
            <a:prstGeom prst="rect">
              <a:avLst/>
            </a:prstGeom>
            <a:gradFill rotWithShape="0">
              <a:gsLst>
                <a:gs pos="0">
                  <a:srgbClr val="666699"/>
                </a:gs>
                <a:gs pos="100000">
                  <a:srgbClr val="414161"/>
                </a:gs>
              </a:gsLst>
              <a:lin ang="4260000" scaled="1"/>
            </a:gradFill>
            <a:ln w="9525" cap="flat">
              <a:noFill/>
              <a:miter lim="800000"/>
              <a:headEnd type="none" w="med" len="med"/>
              <a:tailEnd type="none" w="med" len="med"/>
            </a:ln>
          </p:spPr>
          <p:txBody>
            <a:bodyPr lIns="0" tIns="0" rIns="0" bIns="0"/>
            <a:lstStyle/>
            <a:p>
              <a:endParaRPr lang="en-US"/>
            </a:p>
          </p:txBody>
        </p:sp>
        <p:sp>
          <p:nvSpPr>
            <p:cNvPr id="27668" name="Rectangle 20"/>
            <p:cNvSpPr>
              <a:spLocks/>
            </p:cNvSpPr>
            <p:nvPr/>
          </p:nvSpPr>
          <p:spPr bwMode="auto">
            <a:xfrm rot="1739999">
              <a:off x="-101" y="2802"/>
              <a:ext cx="2803" cy="6"/>
            </a:xfrm>
            <a:prstGeom prst="rect">
              <a:avLst/>
            </a:prstGeom>
            <a:gradFill rotWithShape="0">
              <a:gsLst>
                <a:gs pos="0">
                  <a:srgbClr val="666699"/>
                </a:gs>
                <a:gs pos="100000">
                  <a:srgbClr val="414161"/>
                </a:gs>
              </a:gsLst>
              <a:lin ang="4440000" scaled="1"/>
            </a:gradFill>
            <a:ln w="9525" cap="flat">
              <a:noFill/>
              <a:miter lim="800000"/>
              <a:headEnd type="none" w="med" len="med"/>
              <a:tailEnd type="none" w="med" len="med"/>
            </a:ln>
          </p:spPr>
          <p:txBody>
            <a:bodyPr lIns="0" tIns="0" rIns="0" bIns="0"/>
            <a:lstStyle/>
            <a:p>
              <a:endParaRPr lang="en-US"/>
            </a:p>
          </p:txBody>
        </p:sp>
        <p:sp>
          <p:nvSpPr>
            <p:cNvPr id="27669" name="Rectangle 21"/>
            <p:cNvSpPr>
              <a:spLocks/>
            </p:cNvSpPr>
            <p:nvPr/>
          </p:nvSpPr>
          <p:spPr bwMode="auto">
            <a:xfrm rot="1979999">
              <a:off x="-46" y="3099"/>
              <a:ext cx="1399" cy="6"/>
            </a:xfrm>
            <a:prstGeom prst="rect">
              <a:avLst/>
            </a:prstGeom>
            <a:gradFill rotWithShape="0">
              <a:gsLst>
                <a:gs pos="0">
                  <a:srgbClr val="666699"/>
                </a:gs>
                <a:gs pos="100000">
                  <a:srgbClr val="47476B"/>
                </a:gs>
              </a:gsLst>
              <a:lin ang="4680000" scaled="1"/>
            </a:gradFill>
            <a:ln w="9525" cap="flat">
              <a:noFill/>
              <a:miter lim="800000"/>
              <a:headEnd type="none" w="med" len="med"/>
              <a:tailEnd type="none" w="med" len="med"/>
            </a:ln>
          </p:spPr>
          <p:txBody>
            <a:bodyPr lIns="0" tIns="0" rIns="0" bIns="0"/>
            <a:lstStyle/>
            <a:p>
              <a:endParaRPr lang="en-US"/>
            </a:p>
          </p:txBody>
        </p:sp>
        <p:sp>
          <p:nvSpPr>
            <p:cNvPr id="27670" name="Rectangle 22"/>
            <p:cNvSpPr>
              <a:spLocks/>
            </p:cNvSpPr>
            <p:nvPr/>
          </p:nvSpPr>
          <p:spPr bwMode="auto">
            <a:xfrm rot="1379999">
              <a:off x="-149" y="2392"/>
              <a:ext cx="5476" cy="6"/>
            </a:xfrm>
            <a:prstGeom prst="rect">
              <a:avLst/>
            </a:prstGeom>
            <a:gradFill rotWithShape="0">
              <a:gsLst>
                <a:gs pos="0">
                  <a:srgbClr val="666699"/>
                </a:gs>
                <a:gs pos="100000">
                  <a:srgbClr val="32324A"/>
                </a:gs>
              </a:gsLst>
              <a:lin ang="4080000" scaled="1"/>
            </a:gradFill>
            <a:ln w="9525" cap="flat">
              <a:noFill/>
              <a:miter lim="800000"/>
              <a:headEnd type="none" w="med" len="med"/>
              <a:tailEnd type="none" w="med" len="med"/>
            </a:ln>
          </p:spPr>
          <p:txBody>
            <a:bodyPr lIns="0" tIns="0" rIns="0" bIns="0"/>
            <a:lstStyle/>
            <a:p>
              <a:endParaRPr lang="en-US"/>
            </a:p>
          </p:txBody>
        </p:sp>
        <p:sp>
          <p:nvSpPr>
            <p:cNvPr id="27671" name="Rectangle 23"/>
            <p:cNvSpPr>
              <a:spLocks/>
            </p:cNvSpPr>
            <p:nvPr/>
          </p:nvSpPr>
          <p:spPr bwMode="auto">
            <a:xfrm rot="960000">
              <a:off x="-44" y="1284"/>
              <a:ext cx="6015" cy="6"/>
            </a:xfrm>
            <a:prstGeom prst="rect">
              <a:avLst/>
            </a:prstGeom>
            <a:gradFill rotWithShape="0">
              <a:gsLst>
                <a:gs pos="0">
                  <a:srgbClr val="666699"/>
                </a:gs>
                <a:gs pos="100000">
                  <a:srgbClr val="3B3B58"/>
                </a:gs>
              </a:gsLst>
              <a:lin ang="960000" scaled="1"/>
            </a:gradFill>
            <a:ln w="9525" cap="flat">
              <a:noFill/>
              <a:miter lim="800000"/>
              <a:headEnd type="none" w="med" len="med"/>
              <a:tailEnd type="none" w="med" len="med"/>
            </a:ln>
          </p:spPr>
          <p:txBody>
            <a:bodyPr lIns="0" tIns="0" rIns="0" bIns="0"/>
            <a:lstStyle/>
            <a:p>
              <a:endParaRPr lang="en-US"/>
            </a:p>
          </p:txBody>
        </p:sp>
        <p:sp>
          <p:nvSpPr>
            <p:cNvPr id="27672" name="Rectangle 24"/>
            <p:cNvSpPr>
              <a:spLocks/>
            </p:cNvSpPr>
            <p:nvPr/>
          </p:nvSpPr>
          <p:spPr bwMode="auto">
            <a:xfrm rot="11760001" flipH="1">
              <a:off x="138" y="1146"/>
              <a:ext cx="5756" cy="6"/>
            </a:xfrm>
            <a:prstGeom prst="rect">
              <a:avLst/>
            </a:prstGeom>
            <a:gradFill rotWithShape="0">
              <a:gsLst>
                <a:gs pos="0">
                  <a:srgbClr val="666699"/>
                </a:gs>
                <a:gs pos="100000">
                  <a:srgbClr val="3E3E5D"/>
                </a:gs>
              </a:gsLst>
              <a:lin ang="19860000" scaled="1"/>
            </a:gradFill>
            <a:ln w="9525" cap="flat">
              <a:noFill/>
              <a:miter lim="800000"/>
              <a:headEnd type="none" w="med" len="med"/>
              <a:tailEnd type="none" w="med" len="med"/>
            </a:ln>
          </p:spPr>
          <p:txBody>
            <a:bodyPr lIns="0" tIns="0" rIns="0" bIns="0"/>
            <a:lstStyle/>
            <a:p>
              <a:endParaRPr lang="en-US"/>
            </a:p>
          </p:txBody>
        </p:sp>
        <p:sp>
          <p:nvSpPr>
            <p:cNvPr id="27673" name="Rectangle 25"/>
            <p:cNvSpPr>
              <a:spLocks/>
            </p:cNvSpPr>
            <p:nvPr/>
          </p:nvSpPr>
          <p:spPr bwMode="auto">
            <a:xfrm rot="839999">
              <a:off x="444" y="956"/>
              <a:ext cx="5475" cy="6"/>
            </a:xfrm>
            <a:prstGeom prst="rect">
              <a:avLst/>
            </a:prstGeom>
            <a:gradFill rotWithShape="0">
              <a:gsLst>
                <a:gs pos="0">
                  <a:srgbClr val="666699"/>
                </a:gs>
                <a:gs pos="100000">
                  <a:srgbClr val="3E3E5D"/>
                </a:gs>
              </a:gsLst>
              <a:lin ang="3480000" scaled="1"/>
            </a:gradFill>
            <a:ln w="9525" cap="flat">
              <a:noFill/>
              <a:miter lim="800000"/>
              <a:headEnd type="none" w="med" len="med"/>
              <a:tailEnd type="none" w="med" len="med"/>
            </a:ln>
          </p:spPr>
          <p:txBody>
            <a:bodyPr lIns="0" tIns="0" rIns="0" bIns="0"/>
            <a:lstStyle/>
            <a:p>
              <a:endParaRPr lang="en-US"/>
            </a:p>
          </p:txBody>
        </p:sp>
        <p:sp>
          <p:nvSpPr>
            <p:cNvPr id="27674" name="Rectangle 26"/>
            <p:cNvSpPr>
              <a:spLocks/>
            </p:cNvSpPr>
            <p:nvPr/>
          </p:nvSpPr>
          <p:spPr bwMode="auto">
            <a:xfrm rot="779999">
              <a:off x="912" y="761"/>
              <a:ext cx="4976" cy="6"/>
            </a:xfrm>
            <a:prstGeom prst="rect">
              <a:avLst/>
            </a:prstGeom>
            <a:gradFill rotWithShape="0">
              <a:gsLst>
                <a:gs pos="0">
                  <a:srgbClr val="666699"/>
                </a:gs>
                <a:gs pos="100000">
                  <a:srgbClr val="3E3E5D"/>
                </a:gs>
              </a:gsLst>
              <a:lin ang="3480000" scaled="1"/>
            </a:gradFill>
            <a:ln w="9525" cap="flat">
              <a:noFill/>
              <a:miter lim="800000"/>
              <a:headEnd type="none" w="med" len="med"/>
              <a:tailEnd type="none" w="med" len="med"/>
            </a:ln>
          </p:spPr>
          <p:txBody>
            <a:bodyPr lIns="0" tIns="0" rIns="0" bIns="0"/>
            <a:lstStyle/>
            <a:p>
              <a:endParaRPr lang="en-US"/>
            </a:p>
          </p:txBody>
        </p:sp>
        <p:sp>
          <p:nvSpPr>
            <p:cNvPr id="27675" name="Rectangle 27"/>
            <p:cNvSpPr>
              <a:spLocks/>
            </p:cNvSpPr>
            <p:nvPr/>
          </p:nvSpPr>
          <p:spPr bwMode="auto">
            <a:xfrm rot="720000">
              <a:off x="1120" y="641"/>
              <a:ext cx="4759" cy="6"/>
            </a:xfrm>
            <a:prstGeom prst="rect">
              <a:avLst/>
            </a:prstGeom>
            <a:gradFill rotWithShape="0">
              <a:gsLst>
                <a:gs pos="0">
                  <a:srgbClr val="666699"/>
                </a:gs>
                <a:gs pos="100000">
                  <a:srgbClr val="3E3E5D"/>
                </a:gs>
              </a:gsLst>
              <a:lin ang="3420000" scaled="1"/>
            </a:gradFill>
            <a:ln w="9525" cap="flat">
              <a:noFill/>
              <a:miter lim="800000"/>
              <a:headEnd type="none" w="med" len="med"/>
              <a:tailEnd type="none" w="med" len="med"/>
            </a:ln>
          </p:spPr>
          <p:txBody>
            <a:bodyPr lIns="0" tIns="0" rIns="0" bIns="0"/>
            <a:lstStyle/>
            <a:p>
              <a:endParaRPr lang="en-US"/>
            </a:p>
          </p:txBody>
        </p:sp>
        <p:sp>
          <p:nvSpPr>
            <p:cNvPr id="27676" name="Rectangle 28"/>
            <p:cNvSpPr>
              <a:spLocks/>
            </p:cNvSpPr>
            <p:nvPr/>
          </p:nvSpPr>
          <p:spPr bwMode="auto">
            <a:xfrm rot="720000">
              <a:off x="1305" y="570"/>
              <a:ext cx="4557" cy="6"/>
            </a:xfrm>
            <a:prstGeom prst="rect">
              <a:avLst/>
            </a:prstGeom>
            <a:gradFill rotWithShape="0">
              <a:gsLst>
                <a:gs pos="0">
                  <a:srgbClr val="666699"/>
                </a:gs>
                <a:gs pos="100000">
                  <a:srgbClr val="444466"/>
                </a:gs>
              </a:gsLst>
              <a:lin ang="3420000" scaled="1"/>
            </a:gradFill>
            <a:ln w="9525" cap="flat">
              <a:noFill/>
              <a:miter lim="800000"/>
              <a:headEnd type="none" w="med" len="med"/>
              <a:tailEnd type="none" w="med" len="med"/>
            </a:ln>
          </p:spPr>
          <p:txBody>
            <a:bodyPr lIns="0" tIns="0" rIns="0" bIns="0"/>
            <a:lstStyle/>
            <a:p>
              <a:endParaRPr lang="en-US"/>
            </a:p>
          </p:txBody>
        </p:sp>
        <p:sp>
          <p:nvSpPr>
            <p:cNvPr id="27677" name="Rectangle 29"/>
            <p:cNvSpPr>
              <a:spLocks/>
            </p:cNvSpPr>
            <p:nvPr/>
          </p:nvSpPr>
          <p:spPr bwMode="auto">
            <a:xfrm rot="11460001" flipH="1">
              <a:off x="1551" y="483"/>
              <a:ext cx="4314" cy="6"/>
            </a:xfrm>
            <a:prstGeom prst="rect">
              <a:avLst/>
            </a:prstGeom>
            <a:gradFill rotWithShape="0">
              <a:gsLst>
                <a:gs pos="0">
                  <a:srgbClr val="666699"/>
                </a:gs>
                <a:gs pos="100000">
                  <a:srgbClr val="444466"/>
                </a:gs>
              </a:gsLst>
              <a:lin ang="19560000" scaled="1"/>
            </a:gradFill>
            <a:ln w="9525" cap="flat">
              <a:noFill/>
              <a:miter lim="800000"/>
              <a:headEnd type="none" w="med" len="med"/>
              <a:tailEnd type="none" w="med" len="med"/>
            </a:ln>
          </p:spPr>
          <p:txBody>
            <a:bodyPr lIns="0" tIns="0" rIns="0" bIns="0"/>
            <a:lstStyle/>
            <a:p>
              <a:endParaRPr lang="en-US"/>
            </a:p>
          </p:txBody>
        </p:sp>
        <p:sp>
          <p:nvSpPr>
            <p:cNvPr id="27678" name="Rectangle 30"/>
            <p:cNvSpPr>
              <a:spLocks/>
            </p:cNvSpPr>
            <p:nvPr/>
          </p:nvSpPr>
          <p:spPr bwMode="auto">
            <a:xfrm rot="11460001" flipH="1">
              <a:off x="1712" y="407"/>
              <a:ext cx="4154" cy="6"/>
            </a:xfrm>
            <a:prstGeom prst="rect">
              <a:avLst/>
            </a:prstGeom>
            <a:gradFill rotWithShape="0">
              <a:gsLst>
                <a:gs pos="0">
                  <a:srgbClr val="666699"/>
                </a:gs>
                <a:gs pos="100000">
                  <a:srgbClr val="444466"/>
                </a:gs>
              </a:gsLst>
              <a:lin ang="19560000" scaled="1"/>
            </a:gradFill>
            <a:ln w="9525" cap="flat">
              <a:noFill/>
              <a:miter lim="800000"/>
              <a:headEnd type="none" w="med" len="med"/>
              <a:tailEnd type="none" w="med" len="med"/>
            </a:ln>
          </p:spPr>
          <p:txBody>
            <a:bodyPr lIns="0" tIns="0" rIns="0" bIns="0"/>
            <a:lstStyle/>
            <a:p>
              <a:endParaRPr lang="en-US"/>
            </a:p>
          </p:txBody>
        </p:sp>
        <p:sp>
          <p:nvSpPr>
            <p:cNvPr id="27679" name="Rectangle 31"/>
            <p:cNvSpPr>
              <a:spLocks/>
            </p:cNvSpPr>
            <p:nvPr/>
          </p:nvSpPr>
          <p:spPr bwMode="auto">
            <a:xfrm rot="11580000" flipH="1">
              <a:off x="680" y="842"/>
              <a:ext cx="5204" cy="6"/>
            </a:xfrm>
            <a:prstGeom prst="rect">
              <a:avLst/>
            </a:prstGeom>
            <a:gradFill rotWithShape="0">
              <a:gsLst>
                <a:gs pos="0">
                  <a:srgbClr val="666699"/>
                </a:gs>
                <a:gs pos="100000">
                  <a:srgbClr val="3E3E5D"/>
                </a:gs>
              </a:gsLst>
              <a:lin ang="19680000" scaled="1"/>
            </a:gradFill>
            <a:ln w="9525" cap="flat">
              <a:noFill/>
              <a:miter lim="800000"/>
              <a:headEnd type="none" w="med" len="med"/>
              <a:tailEnd type="none" w="med" len="med"/>
            </a:ln>
          </p:spPr>
          <p:txBody>
            <a:bodyPr lIns="0" tIns="0" rIns="0" bIns="0"/>
            <a:lstStyle/>
            <a:p>
              <a:endParaRPr lang="en-US"/>
            </a:p>
          </p:txBody>
        </p:sp>
        <p:sp>
          <p:nvSpPr>
            <p:cNvPr id="27680" name="Rectangle 32"/>
            <p:cNvSpPr>
              <a:spLocks/>
            </p:cNvSpPr>
            <p:nvPr/>
          </p:nvSpPr>
          <p:spPr bwMode="auto">
            <a:xfrm rot="12060000" flipH="1">
              <a:off x="-134" y="2140"/>
              <a:ext cx="6149" cy="6"/>
            </a:xfrm>
            <a:prstGeom prst="rect">
              <a:avLst/>
            </a:prstGeom>
            <a:gradFill rotWithShape="0">
              <a:gsLst>
                <a:gs pos="0">
                  <a:srgbClr val="666699"/>
                </a:gs>
                <a:gs pos="100000">
                  <a:srgbClr val="383853"/>
                </a:gs>
              </a:gsLst>
              <a:lin ang="20160000" scaled="1"/>
            </a:gradFill>
            <a:ln w="9525" cap="flat">
              <a:noFill/>
              <a:miter lim="800000"/>
              <a:headEnd type="none" w="med" len="med"/>
              <a:tailEnd type="none" w="med" len="med"/>
            </a:ln>
          </p:spPr>
          <p:txBody>
            <a:bodyPr lIns="0" tIns="0" rIns="0" bIns="0"/>
            <a:lstStyle/>
            <a:p>
              <a:endParaRPr lang="en-US"/>
            </a:p>
          </p:txBody>
        </p:sp>
        <p:sp>
          <p:nvSpPr>
            <p:cNvPr id="27681" name="Rectangle 33"/>
            <p:cNvSpPr>
              <a:spLocks/>
            </p:cNvSpPr>
            <p:nvPr/>
          </p:nvSpPr>
          <p:spPr bwMode="auto">
            <a:xfrm rot="11939999" flipH="1">
              <a:off x="-100" y="1814"/>
              <a:ext cx="6103" cy="6"/>
            </a:xfrm>
            <a:prstGeom prst="rect">
              <a:avLst/>
            </a:prstGeom>
            <a:gradFill rotWithShape="0">
              <a:gsLst>
                <a:gs pos="0">
                  <a:srgbClr val="666699"/>
                </a:gs>
                <a:gs pos="100000">
                  <a:srgbClr val="34344F"/>
                </a:gs>
              </a:gsLst>
              <a:lin ang="19980000" scaled="1"/>
            </a:gradFill>
            <a:ln w="9525" cap="flat">
              <a:noFill/>
              <a:miter lim="800000"/>
              <a:headEnd type="none" w="med" len="med"/>
              <a:tailEnd type="none" w="med" len="med"/>
            </a:ln>
          </p:spPr>
          <p:txBody>
            <a:bodyPr lIns="0" tIns="0" rIns="0" bIns="0"/>
            <a:lstStyle/>
            <a:p>
              <a:endParaRPr lang="en-US"/>
            </a:p>
          </p:txBody>
        </p:sp>
        <p:sp>
          <p:nvSpPr>
            <p:cNvPr id="27682" name="Oval 34"/>
            <p:cNvSpPr>
              <a:spLocks/>
            </p:cNvSpPr>
            <p:nvPr/>
          </p:nvSpPr>
          <p:spPr bwMode="auto">
            <a:xfrm>
              <a:off x="805" y="2535"/>
              <a:ext cx="168" cy="96"/>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83" name="Oval 35"/>
            <p:cNvSpPr>
              <a:spLocks/>
            </p:cNvSpPr>
            <p:nvPr/>
          </p:nvSpPr>
          <p:spPr bwMode="auto">
            <a:xfrm>
              <a:off x="301" y="2250"/>
              <a:ext cx="168" cy="95"/>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84" name="Oval 36"/>
            <p:cNvSpPr>
              <a:spLocks/>
            </p:cNvSpPr>
            <p:nvPr/>
          </p:nvSpPr>
          <p:spPr bwMode="auto">
            <a:xfrm>
              <a:off x="224" y="2828"/>
              <a:ext cx="196" cy="106"/>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85" name="Oval 37"/>
            <p:cNvSpPr>
              <a:spLocks/>
            </p:cNvSpPr>
            <p:nvPr/>
          </p:nvSpPr>
          <p:spPr bwMode="auto">
            <a:xfrm>
              <a:off x="2142" y="1837"/>
              <a:ext cx="156" cy="84"/>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86" name="Oval 38"/>
            <p:cNvSpPr>
              <a:spLocks/>
            </p:cNvSpPr>
            <p:nvPr/>
          </p:nvSpPr>
          <p:spPr bwMode="auto">
            <a:xfrm>
              <a:off x="1288" y="2252"/>
              <a:ext cx="168" cy="95"/>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87" name="Oval 39"/>
            <p:cNvSpPr>
              <a:spLocks/>
            </p:cNvSpPr>
            <p:nvPr/>
          </p:nvSpPr>
          <p:spPr bwMode="auto">
            <a:xfrm>
              <a:off x="1751" y="2033"/>
              <a:ext cx="156" cy="90"/>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88" name="Oval 40"/>
            <p:cNvSpPr>
              <a:spLocks/>
            </p:cNvSpPr>
            <p:nvPr/>
          </p:nvSpPr>
          <p:spPr bwMode="auto">
            <a:xfrm>
              <a:off x="815" y="2015"/>
              <a:ext cx="151" cy="89"/>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89" name="Oval 41"/>
            <p:cNvSpPr>
              <a:spLocks/>
            </p:cNvSpPr>
            <p:nvPr/>
          </p:nvSpPr>
          <p:spPr bwMode="auto">
            <a:xfrm>
              <a:off x="432" y="1832"/>
              <a:ext cx="150" cy="84"/>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690" name="Oval 42"/>
            <p:cNvSpPr>
              <a:spLocks/>
            </p:cNvSpPr>
            <p:nvPr/>
          </p:nvSpPr>
          <p:spPr bwMode="auto">
            <a:xfrm>
              <a:off x="1237" y="1818"/>
              <a:ext cx="156" cy="83"/>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1" name="Oval 43"/>
            <p:cNvSpPr>
              <a:spLocks/>
            </p:cNvSpPr>
            <p:nvPr/>
          </p:nvSpPr>
          <p:spPr bwMode="auto">
            <a:xfrm>
              <a:off x="2466" y="1661"/>
              <a:ext cx="156" cy="83"/>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92" name="Oval 44"/>
            <p:cNvSpPr>
              <a:spLocks/>
            </p:cNvSpPr>
            <p:nvPr/>
          </p:nvSpPr>
          <p:spPr bwMode="auto">
            <a:xfrm>
              <a:off x="1975" y="1490"/>
              <a:ext cx="134" cy="73"/>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3" name="Oval 45"/>
            <p:cNvSpPr>
              <a:spLocks/>
            </p:cNvSpPr>
            <p:nvPr/>
          </p:nvSpPr>
          <p:spPr bwMode="auto">
            <a:xfrm>
              <a:off x="2319" y="1330"/>
              <a:ext cx="134" cy="61"/>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4" name="Oval 46"/>
            <p:cNvSpPr>
              <a:spLocks/>
            </p:cNvSpPr>
            <p:nvPr/>
          </p:nvSpPr>
          <p:spPr bwMode="auto">
            <a:xfrm>
              <a:off x="2807" y="1481"/>
              <a:ext cx="140" cy="72"/>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695" name="Oval 47"/>
            <p:cNvSpPr>
              <a:spLocks/>
            </p:cNvSpPr>
            <p:nvPr/>
          </p:nvSpPr>
          <p:spPr bwMode="auto">
            <a:xfrm>
              <a:off x="2877" y="1074"/>
              <a:ext cx="129" cy="61"/>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6" name="Oval 48"/>
            <p:cNvSpPr>
              <a:spLocks/>
            </p:cNvSpPr>
            <p:nvPr/>
          </p:nvSpPr>
          <p:spPr bwMode="auto">
            <a:xfrm>
              <a:off x="3786" y="968"/>
              <a:ext cx="128" cy="61"/>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7" name="Oval 49"/>
            <p:cNvSpPr>
              <a:spLocks/>
            </p:cNvSpPr>
            <p:nvPr/>
          </p:nvSpPr>
          <p:spPr bwMode="auto">
            <a:xfrm>
              <a:off x="3593" y="1072"/>
              <a:ext cx="128" cy="61"/>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8" name="Oval 50"/>
            <p:cNvSpPr>
              <a:spLocks/>
            </p:cNvSpPr>
            <p:nvPr/>
          </p:nvSpPr>
          <p:spPr bwMode="auto">
            <a:xfrm>
              <a:off x="3129" y="954"/>
              <a:ext cx="128" cy="62"/>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699" name="Oval 51"/>
            <p:cNvSpPr>
              <a:spLocks/>
            </p:cNvSpPr>
            <p:nvPr/>
          </p:nvSpPr>
          <p:spPr bwMode="auto">
            <a:xfrm>
              <a:off x="3342" y="1200"/>
              <a:ext cx="134" cy="73"/>
            </a:xfrm>
            <a:prstGeom prst="ellipse">
              <a:avLst/>
            </a:prstGeom>
            <a:gradFill rotWithShape="0">
              <a:gsLst>
                <a:gs pos="0">
                  <a:srgbClr val="666699"/>
                </a:gs>
                <a:gs pos="100000">
                  <a:srgbClr val="3E3E5D"/>
                </a:gs>
              </a:gsLst>
              <a:lin ang="2700000" scaled="1"/>
            </a:gradFill>
            <a:ln w="9525" cap="flat">
              <a:noFill/>
              <a:round/>
              <a:headEnd type="none" w="med" len="med"/>
              <a:tailEnd type="none" w="med" len="med"/>
            </a:ln>
          </p:spPr>
          <p:txBody>
            <a:bodyPr lIns="0" tIns="0" rIns="0" bIns="0"/>
            <a:lstStyle/>
            <a:p>
              <a:endParaRPr lang="en-US"/>
            </a:p>
          </p:txBody>
        </p:sp>
        <p:sp>
          <p:nvSpPr>
            <p:cNvPr id="27700" name="Oval 52"/>
            <p:cNvSpPr>
              <a:spLocks/>
            </p:cNvSpPr>
            <p:nvPr/>
          </p:nvSpPr>
          <p:spPr bwMode="auto">
            <a:xfrm>
              <a:off x="3092" y="1336"/>
              <a:ext cx="133" cy="61"/>
            </a:xfrm>
            <a:prstGeom prst="ellipse">
              <a:avLst/>
            </a:prstGeom>
            <a:gradFill rotWithShape="0">
              <a:gsLst>
                <a:gs pos="0">
                  <a:srgbClr val="666699"/>
                </a:gs>
                <a:gs pos="100000">
                  <a:srgbClr val="3E3E5D"/>
                </a:gs>
              </a:gsLst>
              <a:lin ang="2700000" scaled="1"/>
            </a:gradFill>
            <a:ln w="9525" cap="flat">
              <a:noFill/>
              <a:round/>
              <a:headEnd type="none" w="med" len="med"/>
              <a:tailEnd type="none" w="med" len="med"/>
            </a:ln>
          </p:spPr>
          <p:txBody>
            <a:bodyPr lIns="0" tIns="0" rIns="0" bIns="0"/>
            <a:lstStyle/>
            <a:p>
              <a:endParaRPr lang="en-US"/>
            </a:p>
          </p:txBody>
        </p:sp>
        <p:sp>
          <p:nvSpPr>
            <p:cNvPr id="27701" name="Oval 53"/>
            <p:cNvSpPr>
              <a:spLocks/>
            </p:cNvSpPr>
            <p:nvPr/>
          </p:nvSpPr>
          <p:spPr bwMode="auto">
            <a:xfrm>
              <a:off x="1634" y="1629"/>
              <a:ext cx="150" cy="90"/>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702" name="Oval 54"/>
            <p:cNvSpPr>
              <a:spLocks/>
            </p:cNvSpPr>
            <p:nvPr/>
          </p:nvSpPr>
          <p:spPr bwMode="auto">
            <a:xfrm>
              <a:off x="1928" y="1204"/>
              <a:ext cx="139" cy="61"/>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03" name="Oval 55"/>
            <p:cNvSpPr>
              <a:spLocks/>
            </p:cNvSpPr>
            <p:nvPr/>
          </p:nvSpPr>
          <p:spPr bwMode="auto">
            <a:xfrm>
              <a:off x="1578" y="1351"/>
              <a:ext cx="139" cy="61"/>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04" name="Oval 56"/>
            <p:cNvSpPr>
              <a:spLocks/>
            </p:cNvSpPr>
            <p:nvPr/>
          </p:nvSpPr>
          <p:spPr bwMode="auto">
            <a:xfrm>
              <a:off x="1256" y="1487"/>
              <a:ext cx="134" cy="72"/>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05" name="Oval 57"/>
            <p:cNvSpPr>
              <a:spLocks/>
            </p:cNvSpPr>
            <p:nvPr/>
          </p:nvSpPr>
          <p:spPr bwMode="auto">
            <a:xfrm>
              <a:off x="1219" y="1223"/>
              <a:ext cx="134"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06" name="Oval 58"/>
            <p:cNvSpPr>
              <a:spLocks/>
            </p:cNvSpPr>
            <p:nvPr/>
          </p:nvSpPr>
          <p:spPr bwMode="auto">
            <a:xfrm>
              <a:off x="1207" y="979"/>
              <a:ext cx="128"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07" name="Oval 59"/>
            <p:cNvSpPr>
              <a:spLocks/>
            </p:cNvSpPr>
            <p:nvPr/>
          </p:nvSpPr>
          <p:spPr bwMode="auto">
            <a:xfrm>
              <a:off x="1565" y="1088"/>
              <a:ext cx="128"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08" name="Oval 60"/>
            <p:cNvSpPr>
              <a:spLocks/>
            </p:cNvSpPr>
            <p:nvPr/>
          </p:nvSpPr>
          <p:spPr bwMode="auto">
            <a:xfrm>
              <a:off x="1869" y="977"/>
              <a:ext cx="128"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09" name="Oval 61"/>
            <p:cNvSpPr>
              <a:spLocks/>
            </p:cNvSpPr>
            <p:nvPr/>
          </p:nvSpPr>
          <p:spPr bwMode="auto">
            <a:xfrm>
              <a:off x="2224" y="1081"/>
              <a:ext cx="128"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10" name="Oval 62"/>
            <p:cNvSpPr>
              <a:spLocks/>
            </p:cNvSpPr>
            <p:nvPr/>
          </p:nvSpPr>
          <p:spPr bwMode="auto">
            <a:xfrm>
              <a:off x="2497" y="963"/>
              <a:ext cx="128"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11" name="Oval 63"/>
            <p:cNvSpPr>
              <a:spLocks/>
            </p:cNvSpPr>
            <p:nvPr/>
          </p:nvSpPr>
          <p:spPr bwMode="auto">
            <a:xfrm>
              <a:off x="535" y="1208"/>
              <a:ext cx="134" cy="73"/>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12" name="Oval 64"/>
            <p:cNvSpPr>
              <a:spLocks/>
            </p:cNvSpPr>
            <p:nvPr/>
          </p:nvSpPr>
          <p:spPr bwMode="auto">
            <a:xfrm>
              <a:off x="133" y="1342"/>
              <a:ext cx="134" cy="73"/>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13" name="Oval 65"/>
            <p:cNvSpPr>
              <a:spLocks/>
            </p:cNvSpPr>
            <p:nvPr/>
          </p:nvSpPr>
          <p:spPr bwMode="auto">
            <a:xfrm>
              <a:off x="863" y="1092"/>
              <a:ext cx="128" cy="6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14" name="Oval 66"/>
            <p:cNvSpPr>
              <a:spLocks/>
            </p:cNvSpPr>
            <p:nvPr/>
          </p:nvSpPr>
          <p:spPr bwMode="auto">
            <a:xfrm>
              <a:off x="520" y="973"/>
              <a:ext cx="128" cy="6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15" name="Oval 67"/>
            <p:cNvSpPr>
              <a:spLocks/>
            </p:cNvSpPr>
            <p:nvPr/>
          </p:nvSpPr>
          <p:spPr bwMode="auto">
            <a:xfrm>
              <a:off x="178" y="1077"/>
              <a:ext cx="128" cy="6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16" name="Oval 68"/>
            <p:cNvSpPr>
              <a:spLocks/>
            </p:cNvSpPr>
            <p:nvPr/>
          </p:nvSpPr>
          <p:spPr bwMode="auto">
            <a:xfrm>
              <a:off x="497" y="1499"/>
              <a:ext cx="139"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17" name="Oval 69"/>
            <p:cNvSpPr>
              <a:spLocks/>
            </p:cNvSpPr>
            <p:nvPr/>
          </p:nvSpPr>
          <p:spPr bwMode="auto">
            <a:xfrm>
              <a:off x="879" y="1354"/>
              <a:ext cx="134" cy="6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18" name="Oval 70"/>
            <p:cNvSpPr>
              <a:spLocks/>
            </p:cNvSpPr>
            <p:nvPr/>
          </p:nvSpPr>
          <p:spPr bwMode="auto">
            <a:xfrm>
              <a:off x="854" y="1648"/>
              <a:ext cx="156" cy="89"/>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19" name="Oval 71"/>
            <p:cNvSpPr>
              <a:spLocks/>
            </p:cNvSpPr>
            <p:nvPr/>
          </p:nvSpPr>
          <p:spPr bwMode="auto">
            <a:xfrm>
              <a:off x="2609" y="1191"/>
              <a:ext cx="140" cy="72"/>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720" name="Oval 72"/>
            <p:cNvSpPr>
              <a:spLocks/>
            </p:cNvSpPr>
            <p:nvPr/>
          </p:nvSpPr>
          <p:spPr bwMode="auto">
            <a:xfrm>
              <a:off x="1522" y="876"/>
              <a:ext cx="123"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1" name="Oval 73"/>
            <p:cNvSpPr>
              <a:spLocks/>
            </p:cNvSpPr>
            <p:nvPr/>
          </p:nvSpPr>
          <p:spPr bwMode="auto">
            <a:xfrm>
              <a:off x="1812" y="775"/>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2" name="Oval 74"/>
            <p:cNvSpPr>
              <a:spLocks/>
            </p:cNvSpPr>
            <p:nvPr/>
          </p:nvSpPr>
          <p:spPr bwMode="auto">
            <a:xfrm>
              <a:off x="1450" y="682"/>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3" name="Oval 75"/>
            <p:cNvSpPr>
              <a:spLocks/>
            </p:cNvSpPr>
            <p:nvPr/>
          </p:nvSpPr>
          <p:spPr bwMode="auto">
            <a:xfrm>
              <a:off x="1158" y="771"/>
              <a:ext cx="123"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4" name="Oval 76"/>
            <p:cNvSpPr>
              <a:spLocks/>
            </p:cNvSpPr>
            <p:nvPr/>
          </p:nvSpPr>
          <p:spPr bwMode="auto">
            <a:xfrm>
              <a:off x="857" y="866"/>
              <a:ext cx="124" cy="5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25" name="Oval 77"/>
            <p:cNvSpPr>
              <a:spLocks/>
            </p:cNvSpPr>
            <p:nvPr/>
          </p:nvSpPr>
          <p:spPr bwMode="auto">
            <a:xfrm>
              <a:off x="2076" y="688"/>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6" name="Oval 78"/>
            <p:cNvSpPr>
              <a:spLocks/>
            </p:cNvSpPr>
            <p:nvPr/>
          </p:nvSpPr>
          <p:spPr bwMode="auto">
            <a:xfrm>
              <a:off x="2152" y="872"/>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7" name="Oval 79"/>
            <p:cNvSpPr>
              <a:spLocks/>
            </p:cNvSpPr>
            <p:nvPr/>
          </p:nvSpPr>
          <p:spPr bwMode="auto">
            <a:xfrm>
              <a:off x="2410" y="777"/>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8" name="Oval 80"/>
            <p:cNvSpPr>
              <a:spLocks/>
            </p:cNvSpPr>
            <p:nvPr/>
          </p:nvSpPr>
          <p:spPr bwMode="auto">
            <a:xfrm>
              <a:off x="2749" y="862"/>
              <a:ext cx="123"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29" name="Oval 81"/>
            <p:cNvSpPr>
              <a:spLocks/>
            </p:cNvSpPr>
            <p:nvPr/>
          </p:nvSpPr>
          <p:spPr bwMode="auto">
            <a:xfrm>
              <a:off x="871" y="688"/>
              <a:ext cx="123" cy="50"/>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30" name="Oval 82"/>
            <p:cNvSpPr>
              <a:spLocks/>
            </p:cNvSpPr>
            <p:nvPr/>
          </p:nvSpPr>
          <p:spPr bwMode="auto">
            <a:xfrm>
              <a:off x="560" y="773"/>
              <a:ext cx="123" cy="50"/>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31" name="Oval 83"/>
            <p:cNvSpPr>
              <a:spLocks/>
            </p:cNvSpPr>
            <p:nvPr/>
          </p:nvSpPr>
          <p:spPr bwMode="auto">
            <a:xfrm>
              <a:off x="293" y="684"/>
              <a:ext cx="123" cy="50"/>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32" name="Oval 84"/>
            <p:cNvSpPr>
              <a:spLocks/>
            </p:cNvSpPr>
            <p:nvPr/>
          </p:nvSpPr>
          <p:spPr bwMode="auto">
            <a:xfrm>
              <a:off x="222" y="874"/>
              <a:ext cx="123" cy="50"/>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33" name="Oval 85"/>
            <p:cNvSpPr>
              <a:spLocks/>
            </p:cNvSpPr>
            <p:nvPr/>
          </p:nvSpPr>
          <p:spPr bwMode="auto">
            <a:xfrm>
              <a:off x="2952" y="771"/>
              <a:ext cx="124" cy="50"/>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34" name="Oval 86"/>
            <p:cNvSpPr>
              <a:spLocks/>
            </p:cNvSpPr>
            <p:nvPr/>
          </p:nvSpPr>
          <p:spPr bwMode="auto">
            <a:xfrm>
              <a:off x="3144" y="687"/>
              <a:ext cx="124" cy="51"/>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35" name="Oval 87"/>
            <p:cNvSpPr>
              <a:spLocks/>
            </p:cNvSpPr>
            <p:nvPr/>
          </p:nvSpPr>
          <p:spPr bwMode="auto">
            <a:xfrm>
              <a:off x="3335" y="864"/>
              <a:ext cx="124"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36" name="Oval 88"/>
            <p:cNvSpPr>
              <a:spLocks/>
            </p:cNvSpPr>
            <p:nvPr/>
          </p:nvSpPr>
          <p:spPr bwMode="auto">
            <a:xfrm>
              <a:off x="3518" y="775"/>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37" name="Oval 89"/>
            <p:cNvSpPr>
              <a:spLocks/>
            </p:cNvSpPr>
            <p:nvPr/>
          </p:nvSpPr>
          <p:spPr bwMode="auto">
            <a:xfrm>
              <a:off x="3716" y="682"/>
              <a:ext cx="123"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38" name="Oval 90"/>
            <p:cNvSpPr>
              <a:spLocks/>
            </p:cNvSpPr>
            <p:nvPr/>
          </p:nvSpPr>
          <p:spPr bwMode="auto">
            <a:xfrm>
              <a:off x="4316" y="689"/>
              <a:ext cx="124"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39" name="Oval 91"/>
            <p:cNvSpPr>
              <a:spLocks/>
            </p:cNvSpPr>
            <p:nvPr/>
          </p:nvSpPr>
          <p:spPr bwMode="auto">
            <a:xfrm>
              <a:off x="3966" y="877"/>
              <a:ext cx="128" cy="50"/>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740" name="Oval 92"/>
            <p:cNvSpPr>
              <a:spLocks/>
            </p:cNvSpPr>
            <p:nvPr/>
          </p:nvSpPr>
          <p:spPr bwMode="auto">
            <a:xfrm>
              <a:off x="4151" y="784"/>
              <a:ext cx="128" cy="50"/>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741" name="Oval 93"/>
            <p:cNvSpPr>
              <a:spLocks/>
            </p:cNvSpPr>
            <p:nvPr/>
          </p:nvSpPr>
          <p:spPr bwMode="auto">
            <a:xfrm>
              <a:off x="1347" y="2829"/>
              <a:ext cx="196" cy="111"/>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2" name="Oval 94"/>
            <p:cNvSpPr>
              <a:spLocks/>
            </p:cNvSpPr>
            <p:nvPr/>
          </p:nvSpPr>
          <p:spPr bwMode="auto">
            <a:xfrm>
              <a:off x="772" y="3190"/>
              <a:ext cx="191" cy="112"/>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3" name="Oval 95"/>
            <p:cNvSpPr>
              <a:spLocks/>
            </p:cNvSpPr>
            <p:nvPr/>
          </p:nvSpPr>
          <p:spPr bwMode="auto">
            <a:xfrm>
              <a:off x="2294" y="2266"/>
              <a:ext cx="168" cy="95"/>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4" name="Oval 96"/>
            <p:cNvSpPr>
              <a:spLocks/>
            </p:cNvSpPr>
            <p:nvPr/>
          </p:nvSpPr>
          <p:spPr bwMode="auto">
            <a:xfrm>
              <a:off x="2669" y="2043"/>
              <a:ext cx="156" cy="89"/>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5" name="Oval 97"/>
            <p:cNvSpPr>
              <a:spLocks/>
            </p:cNvSpPr>
            <p:nvPr/>
          </p:nvSpPr>
          <p:spPr bwMode="auto">
            <a:xfrm>
              <a:off x="2972" y="1844"/>
              <a:ext cx="156" cy="84"/>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6" name="Oval 98"/>
            <p:cNvSpPr>
              <a:spLocks/>
            </p:cNvSpPr>
            <p:nvPr/>
          </p:nvSpPr>
          <p:spPr bwMode="auto">
            <a:xfrm>
              <a:off x="3313" y="1630"/>
              <a:ext cx="150" cy="90"/>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7" name="Oval 99"/>
            <p:cNvSpPr>
              <a:spLocks/>
            </p:cNvSpPr>
            <p:nvPr/>
          </p:nvSpPr>
          <p:spPr bwMode="auto">
            <a:xfrm>
              <a:off x="1866" y="2536"/>
              <a:ext cx="168" cy="95"/>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8" name="Oval 100"/>
            <p:cNvSpPr>
              <a:spLocks/>
            </p:cNvSpPr>
            <p:nvPr/>
          </p:nvSpPr>
          <p:spPr bwMode="auto">
            <a:xfrm>
              <a:off x="3577" y="1478"/>
              <a:ext cx="134" cy="73"/>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49" name="Oval 101"/>
            <p:cNvSpPr>
              <a:spLocks/>
            </p:cNvSpPr>
            <p:nvPr/>
          </p:nvSpPr>
          <p:spPr bwMode="auto">
            <a:xfrm>
              <a:off x="4045" y="1190"/>
              <a:ext cx="134" cy="72"/>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50" name="Oval 102"/>
            <p:cNvSpPr>
              <a:spLocks/>
            </p:cNvSpPr>
            <p:nvPr/>
          </p:nvSpPr>
          <p:spPr bwMode="auto">
            <a:xfrm>
              <a:off x="3818" y="1334"/>
              <a:ext cx="134" cy="61"/>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51" name="Oval 103"/>
            <p:cNvSpPr>
              <a:spLocks/>
            </p:cNvSpPr>
            <p:nvPr/>
          </p:nvSpPr>
          <p:spPr bwMode="auto">
            <a:xfrm>
              <a:off x="4241" y="1074"/>
              <a:ext cx="128" cy="61"/>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752" name="Oval 104"/>
            <p:cNvSpPr>
              <a:spLocks/>
            </p:cNvSpPr>
            <p:nvPr/>
          </p:nvSpPr>
          <p:spPr bwMode="auto">
            <a:xfrm>
              <a:off x="4403" y="973"/>
              <a:ext cx="129" cy="61"/>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753" name="Oval 105"/>
            <p:cNvSpPr>
              <a:spLocks/>
            </p:cNvSpPr>
            <p:nvPr/>
          </p:nvSpPr>
          <p:spPr bwMode="auto">
            <a:xfrm>
              <a:off x="4570" y="876"/>
              <a:ext cx="124" cy="51"/>
            </a:xfrm>
            <a:prstGeom prst="ellipse">
              <a:avLst/>
            </a:prstGeom>
            <a:gradFill rotWithShape="0">
              <a:gsLst>
                <a:gs pos="0">
                  <a:srgbClr val="5B5B89"/>
                </a:gs>
                <a:gs pos="100000">
                  <a:srgbClr val="4B4B70"/>
                </a:gs>
              </a:gsLst>
              <a:lin ang="2700000" scaled="1"/>
            </a:gradFill>
            <a:ln w="9525" cap="flat">
              <a:noFill/>
              <a:round/>
              <a:headEnd type="none" w="med" len="med"/>
              <a:tailEnd type="none" w="med" len="med"/>
            </a:ln>
          </p:spPr>
          <p:txBody>
            <a:bodyPr lIns="0" tIns="0" rIns="0" bIns="0"/>
            <a:lstStyle/>
            <a:p>
              <a:endParaRPr lang="en-US"/>
            </a:p>
          </p:txBody>
        </p:sp>
        <p:sp>
          <p:nvSpPr>
            <p:cNvPr id="27754" name="Oval 106"/>
            <p:cNvSpPr>
              <a:spLocks/>
            </p:cNvSpPr>
            <p:nvPr/>
          </p:nvSpPr>
          <p:spPr bwMode="auto">
            <a:xfrm>
              <a:off x="4726" y="779"/>
              <a:ext cx="123" cy="50"/>
            </a:xfrm>
            <a:prstGeom prst="ellipse">
              <a:avLst/>
            </a:prstGeom>
            <a:gradFill rotWithShape="0">
              <a:gsLst>
                <a:gs pos="0">
                  <a:srgbClr val="5B5B89"/>
                </a:gs>
                <a:gs pos="100000">
                  <a:srgbClr val="4B4B70"/>
                </a:gs>
              </a:gsLst>
              <a:lin ang="2700000" scaled="1"/>
            </a:gradFill>
            <a:ln w="9525" cap="flat">
              <a:noFill/>
              <a:round/>
              <a:headEnd type="none" w="med" len="med"/>
              <a:tailEnd type="none" w="med" len="med"/>
            </a:ln>
          </p:spPr>
          <p:txBody>
            <a:bodyPr lIns="0" tIns="0" rIns="0" bIns="0"/>
            <a:lstStyle/>
            <a:p>
              <a:endParaRPr lang="en-US"/>
            </a:p>
          </p:txBody>
        </p:sp>
        <p:sp>
          <p:nvSpPr>
            <p:cNvPr id="27755" name="Oval 107"/>
            <p:cNvSpPr>
              <a:spLocks/>
            </p:cNvSpPr>
            <p:nvPr/>
          </p:nvSpPr>
          <p:spPr bwMode="auto">
            <a:xfrm>
              <a:off x="4868" y="688"/>
              <a:ext cx="128" cy="51"/>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56" name="Oval 108"/>
            <p:cNvSpPr>
              <a:spLocks/>
            </p:cNvSpPr>
            <p:nvPr/>
          </p:nvSpPr>
          <p:spPr bwMode="auto">
            <a:xfrm>
              <a:off x="4995" y="607"/>
              <a:ext cx="111" cy="50"/>
            </a:xfrm>
            <a:prstGeom prst="ellipse">
              <a:avLst/>
            </a:prstGeom>
            <a:gradFill rotWithShape="0">
              <a:gsLst>
                <a:gs pos="0">
                  <a:srgbClr val="5B5B89"/>
                </a:gs>
                <a:gs pos="100000">
                  <a:srgbClr val="373753"/>
                </a:gs>
              </a:gsLst>
              <a:lin ang="2700000" scaled="1"/>
            </a:gradFill>
            <a:ln w="9525" cap="flat">
              <a:noFill/>
              <a:round/>
              <a:headEnd type="none" w="med" len="med"/>
              <a:tailEnd type="none" w="med" len="med"/>
            </a:ln>
          </p:spPr>
          <p:txBody>
            <a:bodyPr lIns="0" tIns="0" rIns="0" bIns="0"/>
            <a:lstStyle/>
            <a:p>
              <a:endParaRPr lang="en-US"/>
            </a:p>
          </p:txBody>
        </p:sp>
        <p:sp>
          <p:nvSpPr>
            <p:cNvPr id="27757" name="Oval 109"/>
            <p:cNvSpPr>
              <a:spLocks/>
            </p:cNvSpPr>
            <p:nvPr/>
          </p:nvSpPr>
          <p:spPr bwMode="auto">
            <a:xfrm>
              <a:off x="3900" y="606"/>
              <a:ext cx="112" cy="50"/>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758" name="Oval 110"/>
            <p:cNvSpPr>
              <a:spLocks/>
            </p:cNvSpPr>
            <p:nvPr/>
          </p:nvSpPr>
          <p:spPr bwMode="auto">
            <a:xfrm>
              <a:off x="3351" y="606"/>
              <a:ext cx="112" cy="50"/>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59" name="Oval 111"/>
            <p:cNvSpPr>
              <a:spLocks/>
            </p:cNvSpPr>
            <p:nvPr/>
          </p:nvSpPr>
          <p:spPr bwMode="auto">
            <a:xfrm>
              <a:off x="3037" y="542"/>
              <a:ext cx="111" cy="5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60" name="Oval 112"/>
            <p:cNvSpPr>
              <a:spLocks/>
            </p:cNvSpPr>
            <p:nvPr/>
          </p:nvSpPr>
          <p:spPr bwMode="auto">
            <a:xfrm>
              <a:off x="3217" y="468"/>
              <a:ext cx="112" cy="50"/>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61" name="Oval 113"/>
            <p:cNvSpPr>
              <a:spLocks/>
            </p:cNvSpPr>
            <p:nvPr/>
          </p:nvSpPr>
          <p:spPr bwMode="auto">
            <a:xfrm>
              <a:off x="3085" y="346"/>
              <a:ext cx="112"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62" name="Oval 114"/>
            <p:cNvSpPr>
              <a:spLocks/>
            </p:cNvSpPr>
            <p:nvPr/>
          </p:nvSpPr>
          <p:spPr bwMode="auto">
            <a:xfrm>
              <a:off x="2508" y="544"/>
              <a:ext cx="112" cy="51"/>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63" name="Oval 115"/>
            <p:cNvSpPr>
              <a:spLocks/>
            </p:cNvSpPr>
            <p:nvPr/>
          </p:nvSpPr>
          <p:spPr bwMode="auto">
            <a:xfrm>
              <a:off x="2366" y="396"/>
              <a:ext cx="112" cy="5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64" name="Oval 116"/>
            <p:cNvSpPr>
              <a:spLocks/>
            </p:cNvSpPr>
            <p:nvPr/>
          </p:nvSpPr>
          <p:spPr bwMode="auto">
            <a:xfrm>
              <a:off x="2160" y="460"/>
              <a:ext cx="112" cy="5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65" name="Oval 117"/>
            <p:cNvSpPr>
              <a:spLocks/>
            </p:cNvSpPr>
            <p:nvPr/>
          </p:nvSpPr>
          <p:spPr bwMode="auto">
            <a:xfrm>
              <a:off x="2293" y="618"/>
              <a:ext cx="111" cy="50"/>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66" name="Oval 118"/>
            <p:cNvSpPr>
              <a:spLocks/>
            </p:cNvSpPr>
            <p:nvPr/>
          </p:nvSpPr>
          <p:spPr bwMode="auto">
            <a:xfrm>
              <a:off x="1174" y="600"/>
              <a:ext cx="112" cy="50"/>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67" name="Oval 119"/>
            <p:cNvSpPr>
              <a:spLocks/>
            </p:cNvSpPr>
            <p:nvPr/>
          </p:nvSpPr>
          <p:spPr bwMode="auto">
            <a:xfrm>
              <a:off x="676" y="460"/>
              <a:ext cx="111" cy="51"/>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68" name="Oval 120"/>
            <p:cNvSpPr>
              <a:spLocks/>
            </p:cNvSpPr>
            <p:nvPr/>
          </p:nvSpPr>
          <p:spPr bwMode="auto">
            <a:xfrm>
              <a:off x="370" y="534"/>
              <a:ext cx="111" cy="51"/>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69" name="Oval 121"/>
            <p:cNvSpPr>
              <a:spLocks/>
            </p:cNvSpPr>
            <p:nvPr/>
          </p:nvSpPr>
          <p:spPr bwMode="auto">
            <a:xfrm>
              <a:off x="221" y="330"/>
              <a:ext cx="112" cy="50"/>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70" name="Oval 122"/>
            <p:cNvSpPr>
              <a:spLocks/>
            </p:cNvSpPr>
            <p:nvPr/>
          </p:nvSpPr>
          <p:spPr bwMode="auto">
            <a:xfrm>
              <a:off x="4603" y="541"/>
              <a:ext cx="106" cy="45"/>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771" name="Oval 123"/>
            <p:cNvSpPr>
              <a:spLocks/>
            </p:cNvSpPr>
            <p:nvPr/>
          </p:nvSpPr>
          <p:spPr bwMode="auto">
            <a:xfrm>
              <a:off x="4472" y="616"/>
              <a:ext cx="105" cy="44"/>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772" name="Oval 124"/>
            <p:cNvSpPr>
              <a:spLocks/>
            </p:cNvSpPr>
            <p:nvPr/>
          </p:nvSpPr>
          <p:spPr bwMode="auto">
            <a:xfrm>
              <a:off x="4057" y="532"/>
              <a:ext cx="106" cy="45"/>
            </a:xfrm>
            <a:prstGeom prst="ellipse">
              <a:avLst/>
            </a:prstGeom>
            <a:gradFill rotWithShape="0">
              <a:gsLst>
                <a:gs pos="0">
                  <a:srgbClr val="666699"/>
                </a:gs>
                <a:gs pos="100000">
                  <a:srgbClr val="444466"/>
                </a:gs>
              </a:gsLst>
              <a:lin ang="2700000" scaled="1"/>
            </a:gradFill>
            <a:ln w="9525" cap="flat">
              <a:noFill/>
              <a:round/>
              <a:headEnd type="none" w="med" len="med"/>
              <a:tailEnd type="none" w="med" len="med"/>
            </a:ln>
          </p:spPr>
          <p:txBody>
            <a:bodyPr lIns="0" tIns="0" rIns="0" bIns="0"/>
            <a:lstStyle/>
            <a:p>
              <a:endParaRPr lang="en-US"/>
            </a:p>
          </p:txBody>
        </p:sp>
        <p:sp>
          <p:nvSpPr>
            <p:cNvPr id="27773" name="Oval 125"/>
            <p:cNvSpPr>
              <a:spLocks/>
            </p:cNvSpPr>
            <p:nvPr/>
          </p:nvSpPr>
          <p:spPr bwMode="auto">
            <a:xfrm>
              <a:off x="3531" y="532"/>
              <a:ext cx="106" cy="45"/>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774" name="Oval 126"/>
            <p:cNvSpPr>
              <a:spLocks/>
            </p:cNvSpPr>
            <p:nvPr/>
          </p:nvSpPr>
          <p:spPr bwMode="auto">
            <a:xfrm>
              <a:off x="2917" y="404"/>
              <a:ext cx="106" cy="44"/>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75" name="Oval 127"/>
            <p:cNvSpPr>
              <a:spLocks/>
            </p:cNvSpPr>
            <p:nvPr/>
          </p:nvSpPr>
          <p:spPr bwMode="auto">
            <a:xfrm>
              <a:off x="2743" y="285"/>
              <a:ext cx="106" cy="44"/>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76" name="Oval 128"/>
            <p:cNvSpPr>
              <a:spLocks/>
            </p:cNvSpPr>
            <p:nvPr/>
          </p:nvSpPr>
          <p:spPr bwMode="auto">
            <a:xfrm>
              <a:off x="2924" y="221"/>
              <a:ext cx="106" cy="45"/>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77" name="Oval 129"/>
            <p:cNvSpPr>
              <a:spLocks/>
            </p:cNvSpPr>
            <p:nvPr/>
          </p:nvSpPr>
          <p:spPr bwMode="auto">
            <a:xfrm>
              <a:off x="2007" y="216"/>
              <a:ext cx="106"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78" name="Oval 130"/>
            <p:cNvSpPr>
              <a:spLocks/>
            </p:cNvSpPr>
            <p:nvPr/>
          </p:nvSpPr>
          <p:spPr bwMode="auto">
            <a:xfrm>
              <a:off x="1153" y="453"/>
              <a:ext cx="106"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79" name="Oval 131"/>
            <p:cNvSpPr>
              <a:spLocks/>
            </p:cNvSpPr>
            <p:nvPr/>
          </p:nvSpPr>
          <p:spPr bwMode="auto">
            <a:xfrm>
              <a:off x="892" y="526"/>
              <a:ext cx="106"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80" name="Oval 132"/>
            <p:cNvSpPr>
              <a:spLocks/>
            </p:cNvSpPr>
            <p:nvPr/>
          </p:nvSpPr>
          <p:spPr bwMode="auto">
            <a:xfrm>
              <a:off x="602" y="604"/>
              <a:ext cx="106"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81" name="Oval 133"/>
            <p:cNvSpPr>
              <a:spLocks/>
            </p:cNvSpPr>
            <p:nvPr/>
          </p:nvSpPr>
          <p:spPr bwMode="auto">
            <a:xfrm>
              <a:off x="700" y="236"/>
              <a:ext cx="106"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82" name="Oval 134"/>
            <p:cNvSpPr>
              <a:spLocks/>
            </p:cNvSpPr>
            <p:nvPr/>
          </p:nvSpPr>
          <p:spPr bwMode="auto">
            <a:xfrm>
              <a:off x="1605" y="226"/>
              <a:ext cx="106"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83" name="Oval 135"/>
            <p:cNvSpPr>
              <a:spLocks/>
            </p:cNvSpPr>
            <p:nvPr/>
          </p:nvSpPr>
          <p:spPr bwMode="auto">
            <a:xfrm>
              <a:off x="1185" y="239"/>
              <a:ext cx="105"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84" name="Oval 136"/>
            <p:cNvSpPr>
              <a:spLocks/>
            </p:cNvSpPr>
            <p:nvPr/>
          </p:nvSpPr>
          <p:spPr bwMode="auto">
            <a:xfrm>
              <a:off x="4196" y="460"/>
              <a:ext cx="111" cy="45"/>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785" name="Oval 137"/>
            <p:cNvSpPr>
              <a:spLocks/>
            </p:cNvSpPr>
            <p:nvPr/>
          </p:nvSpPr>
          <p:spPr bwMode="auto">
            <a:xfrm>
              <a:off x="3542" y="339"/>
              <a:ext cx="112" cy="45"/>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86" name="Oval 138"/>
            <p:cNvSpPr>
              <a:spLocks/>
            </p:cNvSpPr>
            <p:nvPr/>
          </p:nvSpPr>
          <p:spPr bwMode="auto">
            <a:xfrm>
              <a:off x="3380" y="405"/>
              <a:ext cx="112" cy="45"/>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87" name="Oval 139"/>
            <p:cNvSpPr>
              <a:spLocks/>
            </p:cNvSpPr>
            <p:nvPr/>
          </p:nvSpPr>
          <p:spPr bwMode="auto">
            <a:xfrm>
              <a:off x="3239" y="288"/>
              <a:ext cx="112" cy="44"/>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88" name="Oval 140"/>
            <p:cNvSpPr>
              <a:spLocks/>
            </p:cNvSpPr>
            <p:nvPr/>
          </p:nvSpPr>
          <p:spPr bwMode="auto">
            <a:xfrm>
              <a:off x="2461" y="227"/>
              <a:ext cx="112" cy="45"/>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89" name="Oval 141"/>
            <p:cNvSpPr>
              <a:spLocks/>
            </p:cNvSpPr>
            <p:nvPr/>
          </p:nvSpPr>
          <p:spPr bwMode="auto">
            <a:xfrm>
              <a:off x="2834" y="622"/>
              <a:ext cx="111" cy="44"/>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790" name="Oval 142"/>
            <p:cNvSpPr>
              <a:spLocks/>
            </p:cNvSpPr>
            <p:nvPr/>
          </p:nvSpPr>
          <p:spPr bwMode="auto">
            <a:xfrm>
              <a:off x="2721" y="470"/>
              <a:ext cx="112" cy="45"/>
            </a:xfrm>
            <a:prstGeom prst="ellipse">
              <a:avLst/>
            </a:prstGeom>
            <a:gradFill rotWithShape="0">
              <a:gsLst>
                <a:gs pos="0">
                  <a:srgbClr val="666699"/>
                </a:gs>
                <a:gs pos="100000">
                  <a:srgbClr val="54547D"/>
                </a:gs>
              </a:gsLst>
              <a:lin ang="2700000" scaled="1"/>
            </a:gradFill>
            <a:ln w="9525" cap="flat">
              <a:noFill/>
              <a:round/>
              <a:headEnd type="none" w="med" len="med"/>
              <a:tailEnd type="none" w="med" len="med"/>
            </a:ln>
          </p:spPr>
          <p:txBody>
            <a:bodyPr lIns="0" tIns="0" rIns="0" bIns="0"/>
            <a:lstStyle/>
            <a:p>
              <a:endParaRPr lang="en-US"/>
            </a:p>
          </p:txBody>
        </p:sp>
        <p:sp>
          <p:nvSpPr>
            <p:cNvPr id="27791" name="Oval 143"/>
            <p:cNvSpPr>
              <a:spLocks/>
            </p:cNvSpPr>
            <p:nvPr/>
          </p:nvSpPr>
          <p:spPr bwMode="auto">
            <a:xfrm>
              <a:off x="2566" y="335"/>
              <a:ext cx="111" cy="45"/>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92" name="Oval 144"/>
            <p:cNvSpPr>
              <a:spLocks/>
            </p:cNvSpPr>
            <p:nvPr/>
          </p:nvSpPr>
          <p:spPr bwMode="auto">
            <a:xfrm>
              <a:off x="2287" y="277"/>
              <a:ext cx="112" cy="44"/>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93" name="Oval 145"/>
            <p:cNvSpPr>
              <a:spLocks/>
            </p:cNvSpPr>
            <p:nvPr/>
          </p:nvSpPr>
          <p:spPr bwMode="auto">
            <a:xfrm>
              <a:off x="2094" y="338"/>
              <a:ext cx="111" cy="45"/>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94" name="Oval 146"/>
            <p:cNvSpPr>
              <a:spLocks/>
            </p:cNvSpPr>
            <p:nvPr/>
          </p:nvSpPr>
          <p:spPr bwMode="auto">
            <a:xfrm>
              <a:off x="1940" y="532"/>
              <a:ext cx="112" cy="45"/>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795" name="Oval 147"/>
            <p:cNvSpPr>
              <a:spLocks/>
            </p:cNvSpPr>
            <p:nvPr/>
          </p:nvSpPr>
          <p:spPr bwMode="auto">
            <a:xfrm>
              <a:off x="1874" y="399"/>
              <a:ext cx="111" cy="45"/>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96" name="Oval 148"/>
            <p:cNvSpPr>
              <a:spLocks/>
            </p:cNvSpPr>
            <p:nvPr/>
          </p:nvSpPr>
          <p:spPr bwMode="auto">
            <a:xfrm>
              <a:off x="1803" y="274"/>
              <a:ext cx="112"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797" name="Oval 149"/>
            <p:cNvSpPr>
              <a:spLocks/>
            </p:cNvSpPr>
            <p:nvPr/>
          </p:nvSpPr>
          <p:spPr bwMode="auto">
            <a:xfrm>
              <a:off x="1648" y="465"/>
              <a:ext cx="112" cy="45"/>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98" name="Oval 150"/>
            <p:cNvSpPr>
              <a:spLocks/>
            </p:cNvSpPr>
            <p:nvPr/>
          </p:nvSpPr>
          <p:spPr bwMode="auto">
            <a:xfrm>
              <a:off x="1444" y="519"/>
              <a:ext cx="112" cy="45"/>
            </a:xfrm>
            <a:prstGeom prst="ellipse">
              <a:avLst/>
            </a:prstGeom>
            <a:gradFill rotWithShape="0">
              <a:gsLst>
                <a:gs pos="0">
                  <a:srgbClr val="666699"/>
                </a:gs>
                <a:gs pos="100000">
                  <a:srgbClr val="5A5A86"/>
                </a:gs>
              </a:gsLst>
              <a:lin ang="2700000" scaled="1"/>
            </a:gradFill>
            <a:ln w="9525" cap="flat">
              <a:noFill/>
              <a:round/>
              <a:headEnd type="none" w="med" len="med"/>
              <a:tailEnd type="none" w="med" len="med"/>
            </a:ln>
          </p:spPr>
          <p:txBody>
            <a:bodyPr lIns="0" tIns="0" rIns="0" bIns="0"/>
            <a:lstStyle/>
            <a:p>
              <a:endParaRPr lang="en-US"/>
            </a:p>
          </p:txBody>
        </p:sp>
        <p:sp>
          <p:nvSpPr>
            <p:cNvPr id="27799" name="Oval 151"/>
            <p:cNvSpPr>
              <a:spLocks/>
            </p:cNvSpPr>
            <p:nvPr/>
          </p:nvSpPr>
          <p:spPr bwMode="auto">
            <a:xfrm>
              <a:off x="1594" y="332"/>
              <a:ext cx="112"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0" name="Oval 152"/>
            <p:cNvSpPr>
              <a:spLocks/>
            </p:cNvSpPr>
            <p:nvPr/>
          </p:nvSpPr>
          <p:spPr bwMode="auto">
            <a:xfrm>
              <a:off x="1359" y="398"/>
              <a:ext cx="112"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1" name="Oval 153"/>
            <p:cNvSpPr>
              <a:spLocks/>
            </p:cNvSpPr>
            <p:nvPr/>
          </p:nvSpPr>
          <p:spPr bwMode="auto">
            <a:xfrm>
              <a:off x="1379" y="288"/>
              <a:ext cx="112"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2" name="Oval 154"/>
            <p:cNvSpPr>
              <a:spLocks/>
            </p:cNvSpPr>
            <p:nvPr/>
          </p:nvSpPr>
          <p:spPr bwMode="auto">
            <a:xfrm>
              <a:off x="1147" y="342"/>
              <a:ext cx="111"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3" name="Oval 155"/>
            <p:cNvSpPr>
              <a:spLocks/>
            </p:cNvSpPr>
            <p:nvPr/>
          </p:nvSpPr>
          <p:spPr bwMode="auto">
            <a:xfrm>
              <a:off x="942" y="297"/>
              <a:ext cx="112"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4" name="Oval 156"/>
            <p:cNvSpPr>
              <a:spLocks/>
            </p:cNvSpPr>
            <p:nvPr/>
          </p:nvSpPr>
          <p:spPr bwMode="auto">
            <a:xfrm>
              <a:off x="940" y="392"/>
              <a:ext cx="111"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5" name="Oval 157"/>
            <p:cNvSpPr>
              <a:spLocks/>
            </p:cNvSpPr>
            <p:nvPr/>
          </p:nvSpPr>
          <p:spPr bwMode="auto">
            <a:xfrm>
              <a:off x="745" y="346"/>
              <a:ext cx="112"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6" name="Oval 158"/>
            <p:cNvSpPr>
              <a:spLocks/>
            </p:cNvSpPr>
            <p:nvPr/>
          </p:nvSpPr>
          <p:spPr bwMode="auto">
            <a:xfrm>
              <a:off x="476" y="408"/>
              <a:ext cx="111"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7" name="Oval 159"/>
            <p:cNvSpPr>
              <a:spLocks/>
            </p:cNvSpPr>
            <p:nvPr/>
          </p:nvSpPr>
          <p:spPr bwMode="auto">
            <a:xfrm>
              <a:off x="499" y="276"/>
              <a:ext cx="112"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8" name="Oval 160"/>
            <p:cNvSpPr>
              <a:spLocks/>
            </p:cNvSpPr>
            <p:nvPr/>
          </p:nvSpPr>
          <p:spPr bwMode="auto">
            <a:xfrm>
              <a:off x="184" y="488"/>
              <a:ext cx="111"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09" name="Oval 161"/>
            <p:cNvSpPr>
              <a:spLocks/>
            </p:cNvSpPr>
            <p:nvPr/>
          </p:nvSpPr>
          <p:spPr bwMode="auto">
            <a:xfrm>
              <a:off x="923" y="177"/>
              <a:ext cx="101" cy="38"/>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0" name="Oval 162"/>
            <p:cNvSpPr>
              <a:spLocks/>
            </p:cNvSpPr>
            <p:nvPr/>
          </p:nvSpPr>
          <p:spPr bwMode="auto">
            <a:xfrm>
              <a:off x="1406" y="189"/>
              <a:ext cx="101" cy="39"/>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1" name="Oval 163"/>
            <p:cNvSpPr>
              <a:spLocks/>
            </p:cNvSpPr>
            <p:nvPr/>
          </p:nvSpPr>
          <p:spPr bwMode="auto">
            <a:xfrm>
              <a:off x="1804" y="184"/>
              <a:ext cx="101" cy="38"/>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2" name="Oval 164"/>
            <p:cNvSpPr>
              <a:spLocks/>
            </p:cNvSpPr>
            <p:nvPr/>
          </p:nvSpPr>
          <p:spPr bwMode="auto">
            <a:xfrm>
              <a:off x="2181" y="177"/>
              <a:ext cx="100" cy="39"/>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3" name="Oval 165"/>
            <p:cNvSpPr>
              <a:spLocks/>
            </p:cNvSpPr>
            <p:nvPr/>
          </p:nvSpPr>
          <p:spPr bwMode="auto">
            <a:xfrm>
              <a:off x="2385" y="117"/>
              <a:ext cx="101" cy="39"/>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4" name="Oval 166"/>
            <p:cNvSpPr>
              <a:spLocks/>
            </p:cNvSpPr>
            <p:nvPr/>
          </p:nvSpPr>
          <p:spPr bwMode="auto">
            <a:xfrm>
              <a:off x="2666" y="171"/>
              <a:ext cx="101" cy="39"/>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15" name="Oval 167"/>
            <p:cNvSpPr>
              <a:spLocks/>
            </p:cNvSpPr>
            <p:nvPr/>
          </p:nvSpPr>
          <p:spPr bwMode="auto">
            <a:xfrm>
              <a:off x="1732" y="596"/>
              <a:ext cx="106" cy="51"/>
            </a:xfrm>
            <a:prstGeom prst="ellipse">
              <a:avLst/>
            </a:prstGeom>
            <a:gradFill rotWithShape="0">
              <a:gsLst>
                <a:gs pos="0">
                  <a:srgbClr val="666699"/>
                </a:gs>
                <a:gs pos="100000">
                  <a:srgbClr val="565682"/>
                </a:gs>
              </a:gsLst>
              <a:lin ang="2700000" scaled="1"/>
            </a:gradFill>
            <a:ln w="9525" cap="flat">
              <a:noFill/>
              <a:round/>
              <a:headEnd type="none" w="med" len="med"/>
              <a:tailEnd type="none" w="med" len="med"/>
            </a:ln>
          </p:spPr>
          <p:txBody>
            <a:bodyPr lIns="0" tIns="0" rIns="0" bIns="0"/>
            <a:lstStyle/>
            <a:p>
              <a:endParaRPr lang="en-US"/>
            </a:p>
          </p:txBody>
        </p:sp>
        <p:sp>
          <p:nvSpPr>
            <p:cNvPr id="27816" name="Oval 168"/>
            <p:cNvSpPr>
              <a:spLocks/>
            </p:cNvSpPr>
            <p:nvPr/>
          </p:nvSpPr>
          <p:spPr bwMode="auto">
            <a:xfrm>
              <a:off x="2622" y="692"/>
              <a:ext cx="123" cy="51"/>
            </a:xfrm>
            <a:prstGeom prst="ellipse">
              <a:avLst/>
            </a:prstGeom>
            <a:gradFill rotWithShape="0">
              <a:gsLst>
                <a:gs pos="0">
                  <a:srgbClr val="666699"/>
                </a:gs>
                <a:gs pos="100000">
                  <a:srgbClr val="505079"/>
                </a:gs>
              </a:gsLst>
              <a:lin ang="2700000" scaled="1"/>
            </a:gradFill>
            <a:ln w="9525" cap="flat">
              <a:noFill/>
              <a:round/>
              <a:headEnd type="none" w="med" len="med"/>
              <a:tailEnd type="none" w="med" len="med"/>
            </a:ln>
          </p:spPr>
          <p:txBody>
            <a:bodyPr lIns="0" tIns="0" rIns="0" bIns="0"/>
            <a:lstStyle/>
            <a:p>
              <a:endParaRPr lang="en-US"/>
            </a:p>
          </p:txBody>
        </p:sp>
        <p:sp>
          <p:nvSpPr>
            <p:cNvPr id="27817" name="Oval 169"/>
            <p:cNvSpPr>
              <a:spLocks/>
            </p:cNvSpPr>
            <p:nvPr/>
          </p:nvSpPr>
          <p:spPr bwMode="auto">
            <a:xfrm>
              <a:off x="3684" y="463"/>
              <a:ext cx="112" cy="51"/>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818" name="Oval 170"/>
            <p:cNvSpPr>
              <a:spLocks/>
            </p:cNvSpPr>
            <p:nvPr/>
          </p:nvSpPr>
          <p:spPr bwMode="auto">
            <a:xfrm>
              <a:off x="3856" y="388"/>
              <a:ext cx="111" cy="51"/>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819" name="Oval 171"/>
            <p:cNvSpPr>
              <a:spLocks/>
            </p:cNvSpPr>
            <p:nvPr/>
          </p:nvSpPr>
          <p:spPr bwMode="auto">
            <a:xfrm>
              <a:off x="2199" y="84"/>
              <a:ext cx="79"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0" name="Oval 172"/>
            <p:cNvSpPr>
              <a:spLocks/>
            </p:cNvSpPr>
            <p:nvPr/>
          </p:nvSpPr>
          <p:spPr bwMode="auto">
            <a:xfrm>
              <a:off x="1329" y="84"/>
              <a:ext cx="79"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1" name="Oval 173"/>
            <p:cNvSpPr>
              <a:spLocks/>
            </p:cNvSpPr>
            <p:nvPr/>
          </p:nvSpPr>
          <p:spPr bwMode="auto">
            <a:xfrm>
              <a:off x="1536" y="45"/>
              <a:ext cx="79"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2" name="Oval 174"/>
            <p:cNvSpPr>
              <a:spLocks/>
            </p:cNvSpPr>
            <p:nvPr/>
          </p:nvSpPr>
          <p:spPr bwMode="auto">
            <a:xfrm>
              <a:off x="1715" y="0"/>
              <a:ext cx="83"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3" name="Oval 175"/>
            <p:cNvSpPr>
              <a:spLocks/>
            </p:cNvSpPr>
            <p:nvPr/>
          </p:nvSpPr>
          <p:spPr bwMode="auto">
            <a:xfrm>
              <a:off x="1983" y="45"/>
              <a:ext cx="84"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4" name="Oval 176"/>
            <p:cNvSpPr>
              <a:spLocks/>
            </p:cNvSpPr>
            <p:nvPr/>
          </p:nvSpPr>
          <p:spPr bwMode="auto">
            <a:xfrm>
              <a:off x="1785" y="99"/>
              <a:ext cx="83" cy="3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5" name="Oval 177"/>
            <p:cNvSpPr>
              <a:spLocks/>
            </p:cNvSpPr>
            <p:nvPr/>
          </p:nvSpPr>
          <p:spPr bwMode="auto">
            <a:xfrm>
              <a:off x="1978" y="133"/>
              <a:ext cx="95"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6" name="Oval 178"/>
            <p:cNvSpPr>
              <a:spLocks/>
            </p:cNvSpPr>
            <p:nvPr/>
          </p:nvSpPr>
          <p:spPr bwMode="auto">
            <a:xfrm>
              <a:off x="1606" y="138"/>
              <a:ext cx="89"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7" name="Oval 179"/>
            <p:cNvSpPr>
              <a:spLocks/>
            </p:cNvSpPr>
            <p:nvPr/>
          </p:nvSpPr>
          <p:spPr bwMode="auto">
            <a:xfrm>
              <a:off x="1141" y="129"/>
              <a:ext cx="101" cy="45"/>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28" name="Oval 180"/>
            <p:cNvSpPr>
              <a:spLocks/>
            </p:cNvSpPr>
            <p:nvPr/>
          </p:nvSpPr>
          <p:spPr bwMode="auto">
            <a:xfrm>
              <a:off x="2048" y="3203"/>
              <a:ext cx="195" cy="105"/>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29" name="Oval 181"/>
            <p:cNvSpPr>
              <a:spLocks/>
            </p:cNvSpPr>
            <p:nvPr/>
          </p:nvSpPr>
          <p:spPr bwMode="auto">
            <a:xfrm>
              <a:off x="2525" y="2847"/>
              <a:ext cx="196" cy="112"/>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0" name="Oval 182"/>
            <p:cNvSpPr>
              <a:spLocks/>
            </p:cNvSpPr>
            <p:nvPr/>
          </p:nvSpPr>
          <p:spPr bwMode="auto">
            <a:xfrm>
              <a:off x="3303" y="2297"/>
              <a:ext cx="168" cy="95"/>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1" name="Oval 183"/>
            <p:cNvSpPr>
              <a:spLocks/>
            </p:cNvSpPr>
            <p:nvPr/>
          </p:nvSpPr>
          <p:spPr bwMode="auto">
            <a:xfrm>
              <a:off x="3615" y="2056"/>
              <a:ext cx="157" cy="89"/>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2" name="Oval 184"/>
            <p:cNvSpPr>
              <a:spLocks/>
            </p:cNvSpPr>
            <p:nvPr/>
          </p:nvSpPr>
          <p:spPr bwMode="auto">
            <a:xfrm>
              <a:off x="2957" y="2553"/>
              <a:ext cx="168" cy="95"/>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3" name="Oval 185"/>
            <p:cNvSpPr>
              <a:spLocks/>
            </p:cNvSpPr>
            <p:nvPr/>
          </p:nvSpPr>
          <p:spPr bwMode="auto">
            <a:xfrm>
              <a:off x="3934" y="1833"/>
              <a:ext cx="151" cy="84"/>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4" name="Oval 186"/>
            <p:cNvSpPr>
              <a:spLocks/>
            </p:cNvSpPr>
            <p:nvPr/>
          </p:nvSpPr>
          <p:spPr bwMode="auto">
            <a:xfrm>
              <a:off x="4155" y="1651"/>
              <a:ext cx="156" cy="89"/>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5" name="Oval 187"/>
            <p:cNvSpPr>
              <a:spLocks/>
            </p:cNvSpPr>
            <p:nvPr/>
          </p:nvSpPr>
          <p:spPr bwMode="auto">
            <a:xfrm>
              <a:off x="4392" y="1490"/>
              <a:ext cx="134" cy="72"/>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6" name="Oval 188"/>
            <p:cNvSpPr>
              <a:spLocks/>
            </p:cNvSpPr>
            <p:nvPr/>
          </p:nvSpPr>
          <p:spPr bwMode="auto">
            <a:xfrm>
              <a:off x="4777" y="1198"/>
              <a:ext cx="134" cy="73"/>
            </a:xfrm>
            <a:prstGeom prst="ellipse">
              <a:avLst/>
            </a:prstGeom>
            <a:gradFill rotWithShape="0">
              <a:gsLst>
                <a:gs pos="0">
                  <a:srgbClr val="5B5B89"/>
                </a:gs>
                <a:gs pos="100000">
                  <a:srgbClr val="32324B"/>
                </a:gs>
              </a:gsLst>
              <a:lin ang="2700000" scaled="1"/>
            </a:gradFill>
            <a:ln w="9525" cap="flat">
              <a:noFill/>
              <a:round/>
              <a:headEnd type="none" w="med" len="med"/>
              <a:tailEnd type="none" w="med" len="med"/>
            </a:ln>
          </p:spPr>
          <p:txBody>
            <a:bodyPr lIns="0" tIns="0" rIns="0" bIns="0"/>
            <a:lstStyle/>
            <a:p>
              <a:endParaRPr lang="en-US"/>
            </a:p>
          </p:txBody>
        </p:sp>
        <p:sp>
          <p:nvSpPr>
            <p:cNvPr id="27837" name="Oval 189"/>
            <p:cNvSpPr>
              <a:spLocks/>
            </p:cNvSpPr>
            <p:nvPr/>
          </p:nvSpPr>
          <p:spPr bwMode="auto">
            <a:xfrm>
              <a:off x="4598" y="1338"/>
              <a:ext cx="139" cy="61"/>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8" name="Oval 190"/>
            <p:cNvSpPr>
              <a:spLocks/>
            </p:cNvSpPr>
            <p:nvPr/>
          </p:nvSpPr>
          <p:spPr bwMode="auto">
            <a:xfrm>
              <a:off x="4928" y="1096"/>
              <a:ext cx="128" cy="61"/>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39" name="Oval 191"/>
            <p:cNvSpPr>
              <a:spLocks/>
            </p:cNvSpPr>
            <p:nvPr/>
          </p:nvSpPr>
          <p:spPr bwMode="auto">
            <a:xfrm>
              <a:off x="5074" y="983"/>
              <a:ext cx="128" cy="61"/>
            </a:xfrm>
            <a:prstGeom prst="ellipse">
              <a:avLst/>
            </a:prstGeom>
            <a:gradFill rotWithShape="0">
              <a:gsLst>
                <a:gs pos="0">
                  <a:srgbClr val="5B5B89"/>
                </a:gs>
                <a:gs pos="100000">
                  <a:srgbClr val="34344F"/>
                </a:gs>
              </a:gsLst>
              <a:lin ang="2700000" scaled="1"/>
            </a:gradFill>
            <a:ln w="9525" cap="flat">
              <a:noFill/>
              <a:round/>
              <a:headEnd type="none" w="med" len="med"/>
              <a:tailEnd type="none" w="med" len="med"/>
            </a:ln>
          </p:spPr>
          <p:txBody>
            <a:bodyPr lIns="0" tIns="0" rIns="0" bIns="0"/>
            <a:lstStyle/>
            <a:p>
              <a:endParaRPr lang="en-US"/>
            </a:p>
          </p:txBody>
        </p:sp>
        <p:sp>
          <p:nvSpPr>
            <p:cNvPr id="27840" name="Oval 192"/>
            <p:cNvSpPr>
              <a:spLocks/>
            </p:cNvSpPr>
            <p:nvPr/>
          </p:nvSpPr>
          <p:spPr bwMode="auto">
            <a:xfrm>
              <a:off x="5226" y="878"/>
              <a:ext cx="123" cy="50"/>
            </a:xfrm>
            <a:prstGeom prst="ellipse">
              <a:avLst/>
            </a:prstGeom>
            <a:gradFill rotWithShape="0">
              <a:gsLst>
                <a:gs pos="0">
                  <a:srgbClr val="5B5B89"/>
                </a:gs>
                <a:gs pos="100000">
                  <a:srgbClr val="4B4B70"/>
                </a:gs>
              </a:gsLst>
              <a:lin ang="2700000" scaled="1"/>
            </a:gradFill>
            <a:ln w="9525" cap="flat">
              <a:noFill/>
              <a:round/>
              <a:headEnd type="none" w="med" len="med"/>
              <a:tailEnd type="none" w="med" len="med"/>
            </a:ln>
          </p:spPr>
          <p:txBody>
            <a:bodyPr lIns="0" tIns="0" rIns="0" bIns="0"/>
            <a:lstStyle/>
            <a:p>
              <a:endParaRPr lang="en-US"/>
            </a:p>
          </p:txBody>
        </p:sp>
        <p:sp>
          <p:nvSpPr>
            <p:cNvPr id="27841" name="Oval 193"/>
            <p:cNvSpPr>
              <a:spLocks/>
            </p:cNvSpPr>
            <p:nvPr/>
          </p:nvSpPr>
          <p:spPr bwMode="auto">
            <a:xfrm>
              <a:off x="5342" y="790"/>
              <a:ext cx="124" cy="51"/>
            </a:xfrm>
            <a:prstGeom prst="ellipse">
              <a:avLst/>
            </a:prstGeom>
            <a:gradFill rotWithShape="0">
              <a:gsLst>
                <a:gs pos="0">
                  <a:srgbClr val="5B5B89"/>
                </a:gs>
                <a:gs pos="100000">
                  <a:srgbClr val="4B4B70"/>
                </a:gs>
              </a:gsLst>
              <a:lin ang="2700000" scaled="1"/>
            </a:gradFill>
            <a:ln w="9525" cap="flat">
              <a:noFill/>
              <a:round/>
              <a:headEnd type="none" w="med" len="med"/>
              <a:tailEnd type="none" w="med" len="med"/>
            </a:ln>
          </p:spPr>
          <p:txBody>
            <a:bodyPr lIns="0" tIns="0" rIns="0" bIns="0"/>
            <a:lstStyle/>
            <a:p>
              <a:endParaRPr lang="en-US"/>
            </a:p>
          </p:txBody>
        </p:sp>
        <p:sp>
          <p:nvSpPr>
            <p:cNvPr id="27842" name="Oval 194"/>
            <p:cNvSpPr>
              <a:spLocks/>
            </p:cNvSpPr>
            <p:nvPr/>
          </p:nvSpPr>
          <p:spPr bwMode="auto">
            <a:xfrm>
              <a:off x="5463" y="697"/>
              <a:ext cx="123" cy="51"/>
            </a:xfrm>
            <a:prstGeom prst="ellipse">
              <a:avLst/>
            </a:prstGeom>
            <a:gradFill rotWithShape="0">
              <a:gsLst>
                <a:gs pos="0">
                  <a:srgbClr val="5B5B89"/>
                </a:gs>
                <a:gs pos="100000">
                  <a:srgbClr val="4B4B70"/>
                </a:gs>
              </a:gsLst>
              <a:lin ang="2700000" scaled="1"/>
            </a:gradFill>
            <a:ln w="9525" cap="flat">
              <a:noFill/>
              <a:round/>
              <a:headEnd type="none" w="med" len="med"/>
              <a:tailEnd type="none" w="med" len="med"/>
            </a:ln>
          </p:spPr>
          <p:txBody>
            <a:bodyPr lIns="0" tIns="0" rIns="0" bIns="0"/>
            <a:lstStyle/>
            <a:p>
              <a:endParaRPr lang="en-US"/>
            </a:p>
          </p:txBody>
        </p:sp>
        <p:sp>
          <p:nvSpPr>
            <p:cNvPr id="27843" name="Oval 195"/>
            <p:cNvSpPr>
              <a:spLocks/>
            </p:cNvSpPr>
            <p:nvPr/>
          </p:nvSpPr>
          <p:spPr bwMode="auto">
            <a:xfrm>
              <a:off x="3320" y="3247"/>
              <a:ext cx="196" cy="106"/>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44" name="Oval 196"/>
            <p:cNvSpPr>
              <a:spLocks/>
            </p:cNvSpPr>
            <p:nvPr/>
          </p:nvSpPr>
          <p:spPr bwMode="auto">
            <a:xfrm>
              <a:off x="3716" y="2869"/>
              <a:ext cx="196" cy="111"/>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45" name="Oval 197"/>
            <p:cNvSpPr>
              <a:spLocks/>
            </p:cNvSpPr>
            <p:nvPr/>
          </p:nvSpPr>
          <p:spPr bwMode="auto">
            <a:xfrm>
              <a:off x="4838" y="2881"/>
              <a:ext cx="201" cy="106"/>
            </a:xfrm>
            <a:prstGeom prst="ellipse">
              <a:avLst/>
            </a:prstGeom>
            <a:gradFill rotWithShape="0">
              <a:gsLst>
                <a:gs pos="0">
                  <a:srgbClr val="52527C"/>
                </a:gs>
                <a:gs pos="100000">
                  <a:srgbClr val="202031"/>
                </a:gs>
              </a:gsLst>
              <a:lin ang="2700000" scaled="1"/>
            </a:gradFill>
            <a:ln w="9525" cap="flat">
              <a:noFill/>
              <a:round/>
              <a:headEnd type="none" w="med" len="med"/>
              <a:tailEnd type="none" w="med" len="med"/>
            </a:ln>
          </p:spPr>
          <p:txBody>
            <a:bodyPr lIns="0" tIns="0" rIns="0" bIns="0"/>
            <a:lstStyle/>
            <a:p>
              <a:endParaRPr lang="en-US"/>
            </a:p>
          </p:txBody>
        </p:sp>
        <p:sp>
          <p:nvSpPr>
            <p:cNvPr id="27846" name="Oval 198"/>
            <p:cNvSpPr>
              <a:spLocks/>
            </p:cNvSpPr>
            <p:nvPr/>
          </p:nvSpPr>
          <p:spPr bwMode="auto">
            <a:xfrm>
              <a:off x="4556" y="3225"/>
              <a:ext cx="196" cy="105"/>
            </a:xfrm>
            <a:prstGeom prst="ellipse">
              <a:avLst/>
            </a:prstGeom>
            <a:gradFill rotWithShape="0">
              <a:gsLst>
                <a:gs pos="0">
                  <a:srgbClr val="52527C"/>
                </a:gs>
                <a:gs pos="100000">
                  <a:srgbClr val="202031"/>
                </a:gs>
              </a:gsLst>
              <a:lin ang="2700000" scaled="1"/>
            </a:gradFill>
            <a:ln w="9525" cap="flat">
              <a:noFill/>
              <a:round/>
              <a:headEnd type="none" w="med" len="med"/>
              <a:tailEnd type="none" w="med" len="med"/>
            </a:ln>
          </p:spPr>
          <p:txBody>
            <a:bodyPr lIns="0" tIns="0" rIns="0" bIns="0"/>
            <a:lstStyle/>
            <a:p>
              <a:endParaRPr lang="en-US"/>
            </a:p>
          </p:txBody>
        </p:sp>
        <p:sp>
          <p:nvSpPr>
            <p:cNvPr id="27847" name="Oval 199"/>
            <p:cNvSpPr>
              <a:spLocks/>
            </p:cNvSpPr>
            <p:nvPr/>
          </p:nvSpPr>
          <p:spPr bwMode="auto">
            <a:xfrm>
              <a:off x="4054" y="2572"/>
              <a:ext cx="168" cy="96"/>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48" name="Oval 200"/>
            <p:cNvSpPr>
              <a:spLocks/>
            </p:cNvSpPr>
            <p:nvPr/>
          </p:nvSpPr>
          <p:spPr bwMode="auto">
            <a:xfrm>
              <a:off x="4328" y="2317"/>
              <a:ext cx="167" cy="95"/>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49" name="Oval 201"/>
            <p:cNvSpPr>
              <a:spLocks/>
            </p:cNvSpPr>
            <p:nvPr/>
          </p:nvSpPr>
          <p:spPr bwMode="auto">
            <a:xfrm>
              <a:off x="5109" y="2594"/>
              <a:ext cx="167" cy="95"/>
            </a:xfrm>
            <a:prstGeom prst="ellipse">
              <a:avLst/>
            </a:prstGeom>
            <a:gradFill rotWithShape="0">
              <a:gsLst>
                <a:gs pos="0">
                  <a:srgbClr val="52527C"/>
                </a:gs>
                <a:gs pos="100000">
                  <a:srgbClr val="202031"/>
                </a:gs>
              </a:gsLst>
              <a:lin ang="2700000" scaled="1"/>
            </a:gradFill>
            <a:ln w="9525" cap="flat">
              <a:noFill/>
              <a:round/>
              <a:headEnd type="none" w="med" len="med"/>
              <a:tailEnd type="none" w="med" len="med"/>
            </a:ln>
          </p:spPr>
          <p:txBody>
            <a:bodyPr lIns="0" tIns="0" rIns="0" bIns="0"/>
            <a:lstStyle/>
            <a:p>
              <a:endParaRPr lang="en-US"/>
            </a:p>
          </p:txBody>
        </p:sp>
        <p:sp>
          <p:nvSpPr>
            <p:cNvPr id="27850" name="Oval 202"/>
            <p:cNvSpPr>
              <a:spLocks/>
            </p:cNvSpPr>
            <p:nvPr/>
          </p:nvSpPr>
          <p:spPr bwMode="auto">
            <a:xfrm>
              <a:off x="4618" y="2049"/>
              <a:ext cx="156" cy="83"/>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1" name="Oval 203"/>
            <p:cNvSpPr>
              <a:spLocks/>
            </p:cNvSpPr>
            <p:nvPr/>
          </p:nvSpPr>
          <p:spPr bwMode="auto">
            <a:xfrm>
              <a:off x="5358" y="2292"/>
              <a:ext cx="168" cy="95"/>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2" name="Oval 204"/>
            <p:cNvSpPr>
              <a:spLocks/>
            </p:cNvSpPr>
            <p:nvPr/>
          </p:nvSpPr>
          <p:spPr bwMode="auto">
            <a:xfrm>
              <a:off x="5562" y="2055"/>
              <a:ext cx="156" cy="89"/>
            </a:xfrm>
            <a:prstGeom prst="ellipse">
              <a:avLst/>
            </a:prstGeom>
            <a:gradFill rotWithShape="0">
              <a:gsLst>
                <a:gs pos="0">
                  <a:srgbClr val="52527C"/>
                </a:gs>
                <a:gs pos="100000">
                  <a:srgbClr val="202031"/>
                </a:gs>
              </a:gsLst>
              <a:lin ang="2700000" scaled="1"/>
            </a:gradFill>
            <a:ln w="9525" cap="flat">
              <a:noFill/>
              <a:round/>
              <a:headEnd type="none" w="med" len="med"/>
              <a:tailEnd type="none" w="med" len="med"/>
            </a:ln>
          </p:spPr>
          <p:txBody>
            <a:bodyPr lIns="0" tIns="0" rIns="0" bIns="0"/>
            <a:lstStyle/>
            <a:p>
              <a:endParaRPr lang="en-US"/>
            </a:p>
          </p:txBody>
        </p:sp>
        <p:sp>
          <p:nvSpPr>
            <p:cNvPr id="27853" name="Oval 205"/>
            <p:cNvSpPr>
              <a:spLocks/>
            </p:cNvSpPr>
            <p:nvPr/>
          </p:nvSpPr>
          <p:spPr bwMode="auto">
            <a:xfrm>
              <a:off x="4837" y="1849"/>
              <a:ext cx="156" cy="83"/>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4" name="Oval 206"/>
            <p:cNvSpPr>
              <a:spLocks/>
            </p:cNvSpPr>
            <p:nvPr/>
          </p:nvSpPr>
          <p:spPr bwMode="auto">
            <a:xfrm>
              <a:off x="5031" y="1664"/>
              <a:ext cx="156" cy="84"/>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5" name="Oval 207"/>
            <p:cNvSpPr>
              <a:spLocks/>
            </p:cNvSpPr>
            <p:nvPr/>
          </p:nvSpPr>
          <p:spPr bwMode="auto">
            <a:xfrm>
              <a:off x="5509" y="1228"/>
              <a:ext cx="134" cy="73"/>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6" name="Oval 208"/>
            <p:cNvSpPr>
              <a:spLocks/>
            </p:cNvSpPr>
            <p:nvPr/>
          </p:nvSpPr>
          <p:spPr bwMode="auto">
            <a:xfrm>
              <a:off x="5226" y="1490"/>
              <a:ext cx="140" cy="73"/>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7" name="Oval 209"/>
            <p:cNvSpPr>
              <a:spLocks/>
            </p:cNvSpPr>
            <p:nvPr/>
          </p:nvSpPr>
          <p:spPr bwMode="auto">
            <a:xfrm>
              <a:off x="5383" y="1352"/>
              <a:ext cx="134" cy="61"/>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58" name="Oval 210"/>
            <p:cNvSpPr>
              <a:spLocks/>
            </p:cNvSpPr>
            <p:nvPr/>
          </p:nvSpPr>
          <p:spPr bwMode="auto">
            <a:xfrm>
              <a:off x="5646" y="1109"/>
              <a:ext cx="128" cy="61"/>
            </a:xfrm>
            <a:prstGeom prst="ellipse">
              <a:avLst/>
            </a:prstGeom>
            <a:gradFill rotWithShape="0">
              <a:gsLst>
                <a:gs pos="0">
                  <a:srgbClr val="52527C"/>
                </a:gs>
                <a:gs pos="100000">
                  <a:srgbClr val="2F2F47"/>
                </a:gs>
              </a:gsLst>
              <a:lin ang="2700000" scaled="1"/>
            </a:gradFill>
            <a:ln w="9525" cap="flat">
              <a:noFill/>
              <a:round/>
              <a:headEnd type="none" w="med" len="med"/>
              <a:tailEnd type="none" w="med" len="med"/>
            </a:ln>
          </p:spPr>
          <p:txBody>
            <a:bodyPr lIns="0" tIns="0" rIns="0" bIns="0"/>
            <a:lstStyle/>
            <a:p>
              <a:endParaRPr lang="en-US"/>
            </a:p>
          </p:txBody>
        </p:sp>
        <p:sp>
          <p:nvSpPr>
            <p:cNvPr id="27859" name="Oval 211"/>
            <p:cNvSpPr>
              <a:spLocks/>
            </p:cNvSpPr>
            <p:nvPr/>
          </p:nvSpPr>
          <p:spPr bwMode="auto">
            <a:xfrm>
              <a:off x="5754" y="987"/>
              <a:ext cx="128" cy="61"/>
            </a:xfrm>
            <a:prstGeom prst="ellipse">
              <a:avLst/>
            </a:prstGeom>
            <a:gradFill rotWithShape="0">
              <a:gsLst>
                <a:gs pos="0">
                  <a:srgbClr val="52527C"/>
                </a:gs>
                <a:gs pos="100000">
                  <a:srgbClr val="2F2F47"/>
                </a:gs>
              </a:gsLst>
              <a:lin ang="2700000" scaled="1"/>
            </a:gradFill>
            <a:ln w="9525" cap="flat">
              <a:noFill/>
              <a:round/>
              <a:headEnd type="none" w="med" len="med"/>
              <a:tailEnd type="none" w="med" len="med"/>
            </a:ln>
          </p:spPr>
          <p:txBody>
            <a:bodyPr lIns="0" tIns="0" rIns="0" bIns="0"/>
            <a:lstStyle/>
            <a:p>
              <a:endParaRPr lang="en-US"/>
            </a:p>
          </p:txBody>
        </p:sp>
        <p:sp>
          <p:nvSpPr>
            <p:cNvPr id="27860" name="Oval 212"/>
            <p:cNvSpPr>
              <a:spLocks/>
            </p:cNvSpPr>
            <p:nvPr/>
          </p:nvSpPr>
          <p:spPr bwMode="auto">
            <a:xfrm>
              <a:off x="5728" y="1856"/>
              <a:ext cx="156" cy="83"/>
            </a:xfrm>
            <a:prstGeom prst="ellipse">
              <a:avLst/>
            </a:prstGeom>
            <a:gradFill rotWithShape="0">
              <a:gsLst>
                <a:gs pos="0">
                  <a:srgbClr val="52527C"/>
                </a:gs>
                <a:gs pos="100000">
                  <a:srgbClr val="2D2D44"/>
                </a:gs>
              </a:gsLst>
              <a:lin ang="2700000" scaled="1"/>
            </a:gradFill>
            <a:ln w="9525" cap="flat">
              <a:noFill/>
              <a:round/>
              <a:headEnd type="none" w="med" len="med"/>
              <a:tailEnd type="none" w="med" len="med"/>
            </a:ln>
          </p:spPr>
          <p:txBody>
            <a:bodyPr lIns="0" tIns="0" rIns="0" bIns="0"/>
            <a:lstStyle/>
            <a:p>
              <a:endParaRPr lang="en-US"/>
            </a:p>
          </p:txBody>
        </p:sp>
        <p:sp>
          <p:nvSpPr>
            <p:cNvPr id="27861" name="Oval 213"/>
            <p:cNvSpPr>
              <a:spLocks/>
            </p:cNvSpPr>
            <p:nvPr/>
          </p:nvSpPr>
          <p:spPr bwMode="auto">
            <a:xfrm>
              <a:off x="0" y="2041"/>
              <a:ext cx="150" cy="89"/>
            </a:xfrm>
            <a:prstGeom prst="ellipse">
              <a:avLst/>
            </a:prstGeom>
            <a:gradFill rotWithShape="0">
              <a:gsLst>
                <a:gs pos="0">
                  <a:srgbClr val="666699"/>
                </a:gs>
                <a:gs pos="100000">
                  <a:srgbClr val="47476B"/>
                </a:gs>
              </a:gsLst>
              <a:lin ang="2700000" scaled="1"/>
            </a:gradFill>
            <a:ln w="9525" cap="flat">
              <a:noFill/>
              <a:round/>
              <a:headEnd type="none" w="med" len="med"/>
              <a:tailEnd type="none" w="med" len="med"/>
            </a:ln>
          </p:spPr>
          <p:txBody>
            <a:bodyPr lIns="0" tIns="0" rIns="0" bIns="0"/>
            <a:lstStyle/>
            <a:p>
              <a:endParaRPr lang="en-US"/>
            </a:p>
          </p:txBody>
        </p:sp>
        <p:sp>
          <p:nvSpPr>
            <p:cNvPr id="27862" name="Oval 214"/>
            <p:cNvSpPr>
              <a:spLocks/>
            </p:cNvSpPr>
            <p:nvPr/>
          </p:nvSpPr>
          <p:spPr bwMode="auto">
            <a:xfrm>
              <a:off x="67" y="1653"/>
              <a:ext cx="156" cy="89"/>
            </a:xfrm>
            <a:prstGeom prst="ellipse">
              <a:avLst/>
            </a:prstGeom>
            <a:gradFill rotWithShape="0">
              <a:gsLst>
                <a:gs pos="0">
                  <a:srgbClr val="666699"/>
                </a:gs>
                <a:gs pos="100000">
                  <a:srgbClr val="4D4D74"/>
                </a:gs>
              </a:gsLst>
              <a:lin ang="2700000" scaled="1"/>
            </a:gradFill>
            <a:ln w="9525" cap="flat">
              <a:noFill/>
              <a:round/>
              <a:headEnd type="none" w="med" len="med"/>
              <a:tailEnd type="none" w="med" len="med"/>
            </a:ln>
          </p:spPr>
          <p:txBody>
            <a:bodyPr lIns="0" tIns="0" rIns="0" bIns="0"/>
            <a:lstStyle/>
            <a:p>
              <a:endParaRPr lang="en-US"/>
            </a:p>
          </p:txBody>
        </p:sp>
        <p:sp>
          <p:nvSpPr>
            <p:cNvPr id="27863" name="Oval 215"/>
            <p:cNvSpPr>
              <a:spLocks/>
            </p:cNvSpPr>
            <p:nvPr/>
          </p:nvSpPr>
          <p:spPr bwMode="auto">
            <a:xfrm>
              <a:off x="56" y="612"/>
              <a:ext cx="106" cy="44"/>
            </a:xfrm>
            <a:prstGeom prst="ellipse">
              <a:avLst/>
            </a:prstGeom>
            <a:gradFill rotWithShape="0">
              <a:gsLst>
                <a:gs pos="0">
                  <a:srgbClr val="666699"/>
                </a:gs>
                <a:gs pos="100000">
                  <a:srgbClr val="5D5D8B"/>
                </a:gs>
              </a:gsLst>
              <a:lin ang="2700000" scaled="1"/>
            </a:gradFill>
            <a:ln w="9525" cap="flat">
              <a:noFill/>
              <a:round/>
              <a:headEnd type="none" w="med" len="med"/>
              <a:tailEnd type="none" w="med" len="med"/>
            </a:ln>
          </p:spPr>
          <p:txBody>
            <a:bodyPr lIns="0" tIns="0" rIns="0" bIns="0"/>
            <a:lstStyle/>
            <a:p>
              <a:endParaRPr lang="en-US"/>
            </a:p>
          </p:txBody>
        </p:sp>
        <p:sp>
          <p:nvSpPr>
            <p:cNvPr id="27864" name="Oval 216"/>
            <p:cNvSpPr>
              <a:spLocks/>
            </p:cNvSpPr>
            <p:nvPr/>
          </p:nvSpPr>
          <p:spPr bwMode="auto">
            <a:xfrm>
              <a:off x="5689" y="3186"/>
              <a:ext cx="201" cy="106"/>
            </a:xfrm>
            <a:prstGeom prst="ellipse">
              <a:avLst/>
            </a:prstGeom>
            <a:gradFill rotWithShape="0">
              <a:gsLst>
                <a:gs pos="0">
                  <a:srgbClr val="52527C"/>
                </a:gs>
                <a:gs pos="100000">
                  <a:srgbClr val="202031"/>
                </a:gs>
              </a:gsLst>
              <a:lin ang="2700000" scaled="1"/>
            </a:gradFill>
            <a:ln w="9525" cap="flat">
              <a:noFill/>
              <a:round/>
              <a:headEnd type="none" w="med" len="med"/>
              <a:tailEnd type="none" w="med" len="med"/>
            </a:ln>
          </p:spPr>
          <p:txBody>
            <a:bodyPr lIns="0" tIns="0" rIns="0" bIns="0"/>
            <a:lstStyle/>
            <a:p>
              <a:endParaRPr lang="en-US"/>
            </a:p>
          </p:txBody>
        </p:sp>
      </p:grpSp>
      <p:sp>
        <p:nvSpPr>
          <p:cNvPr id="27865" name="Text Box 217"/>
          <p:cNvSpPr txBox="1">
            <a:spLocks noChangeArrowheads="1"/>
          </p:cNvSpPr>
          <p:nvPr/>
        </p:nvSpPr>
        <p:spPr bwMode="auto">
          <a:xfrm>
            <a:off x="7477125" y="6421438"/>
            <a:ext cx="284163" cy="279400"/>
          </a:xfrm>
          <a:prstGeom prst="rect">
            <a:avLst/>
          </a:prstGeom>
          <a:noFill/>
          <a:ln w="12700">
            <a:noFill/>
            <a:miter lim="800000"/>
            <a:headEnd/>
            <a:tailEnd/>
          </a:ln>
          <a:effectLst/>
        </p:spPr>
        <p:txBody>
          <a:bodyPr wrap="none" anchor="b"/>
          <a:lstStyle/>
          <a:p>
            <a:pPr algn="ctr"/>
            <a:fld id="{5DF071F2-CF7F-43E1-A452-1EAB70F92489}" type="slidenum">
              <a:rPr lang="en-US" sz="1200">
                <a:solidFill>
                  <a:schemeClr val="tx1"/>
                </a:solidFill>
                <a:effectLst>
                  <a:outerShdw blurRad="38100" dist="38100" dir="2700000" algn="tl">
                    <a:srgbClr val="000000"/>
                  </a:outerShdw>
                </a:effectLst>
                <a:cs typeface="Arial" charset="0"/>
              </a:rPr>
              <a:pPr algn="ctr"/>
              <a:t>31</a:t>
            </a:fld>
            <a:endParaRPr lang="en-US" sz="1200">
              <a:solidFill>
                <a:schemeClr val="tx1"/>
              </a:solidFill>
              <a:effectLst>
                <a:outerShdw blurRad="38100" dist="38100" dir="2700000" algn="tl">
                  <a:srgbClr val="000000"/>
                </a:outerShdw>
              </a:effectLst>
              <a:cs typeface="Arial" charset="0"/>
            </a:endParaRPr>
          </a:p>
        </p:txBody>
      </p:sp>
      <p:sp>
        <p:nvSpPr>
          <p:cNvPr id="27866" name="Rectangle 218"/>
          <p:cNvSpPr>
            <a:spLocks noGrp="1" noChangeArrowheads="1"/>
          </p:cNvSpPr>
          <p:nvPr>
            <p:ph type="title"/>
          </p:nvPr>
        </p:nvSpPr>
        <p:spPr>
          <a:ln/>
        </p:spPr>
        <p:txBody>
          <a:bodyPr rIns="132080">
            <a:normAutofit fontScale="90000"/>
          </a:bodyPr>
          <a:lstStyle/>
          <a:p>
            <a:r>
              <a:rPr lang="en-US" b="1">
                <a:effectLst>
                  <a:outerShdw blurRad="38100" dist="38100" dir="2700000" algn="tl">
                    <a:srgbClr val="000000"/>
                  </a:outerShdw>
                </a:effectLst>
              </a:rPr>
              <a:t>Maslow's hierarchy of needs</a:t>
            </a:r>
            <a:r>
              <a:rPr lang="en-US" b="1">
                <a:effectLst>
                  <a:outerShdw blurRad="38100" dist="38100" dir="2700000" algn="tl">
                    <a:srgbClr val="000000"/>
                  </a:outerShdw>
                </a:effectLst>
                <a:ea typeface="ヒラギノ角ゴ ProN W6" charset="0"/>
                <a:cs typeface="ヒラギノ角ゴ ProN W6" charset="0"/>
              </a:rPr>
              <a:t/>
            </a:r>
            <a:br>
              <a:rPr lang="en-US" b="1">
                <a:effectLst>
                  <a:outerShdw blurRad="38100" dist="38100" dir="2700000" algn="tl">
                    <a:srgbClr val="000000"/>
                  </a:outerShdw>
                </a:effectLst>
                <a:ea typeface="ヒラギノ角ゴ ProN W6" charset="0"/>
                <a:cs typeface="ヒラギノ角ゴ ProN W6" charset="0"/>
              </a:rPr>
            </a:br>
            <a:endParaRPr lang="en-US" b="1">
              <a:effectLst>
                <a:outerShdw blurRad="38100" dist="38100" dir="2700000" algn="tl">
                  <a:srgbClr val="000000"/>
                </a:outerShdw>
              </a:effectLst>
              <a:ea typeface="ヒラギノ角ゴ ProN W6" charset="0"/>
              <a:cs typeface="ヒラギノ角ゴ ProN W6" charset="0"/>
            </a:endParaRPr>
          </a:p>
        </p:txBody>
      </p:sp>
      <p:sp>
        <p:nvSpPr>
          <p:cNvPr id="27867" name="Rectangle 219"/>
          <p:cNvSpPr>
            <a:spLocks/>
          </p:cNvSpPr>
          <p:nvPr/>
        </p:nvSpPr>
        <p:spPr bwMode="auto">
          <a:xfrm>
            <a:off x="3124200" y="6421438"/>
            <a:ext cx="2908300" cy="279400"/>
          </a:xfrm>
          <a:prstGeom prst="rect">
            <a:avLst/>
          </a:prstGeom>
          <a:noFill/>
          <a:ln w="9525" cap="flat">
            <a:noFill/>
            <a:miter lim="800000"/>
            <a:headEnd type="none" w="med" len="med"/>
            <a:tailEnd type="none" w="med" len="med"/>
          </a:ln>
        </p:spPr>
        <p:txBody>
          <a:bodyPr lIns="0" tIns="0" rIns="40639" bIns="0" anchor="b"/>
          <a:lstStyle/>
          <a:p>
            <a:pPr marL="39688" algn="ctr"/>
            <a:r>
              <a:rPr lang="en-US" sz="1200">
                <a:solidFill>
                  <a:schemeClr val="tx1"/>
                </a:solidFill>
                <a:effectLst>
                  <a:outerShdw blurRad="38100" dist="38100" dir="2700000" algn="tl">
                    <a:srgbClr val="000000"/>
                  </a:outerShdw>
                </a:effectLst>
                <a:cs typeface="Arial" charset="0"/>
              </a:rPr>
              <a:t>IB Business &amp; Management</a:t>
            </a:r>
          </a:p>
        </p:txBody>
      </p:sp>
      <p:pic>
        <p:nvPicPr>
          <p:cNvPr id="27868" name="Picture 220"/>
          <p:cNvPicPr>
            <a:picLocks noChangeArrowheads="1"/>
          </p:cNvPicPr>
          <p:nvPr/>
        </p:nvPicPr>
        <p:blipFill>
          <a:blip r:embed="rId2" cstate="print"/>
          <a:srcRect/>
          <a:stretch>
            <a:fillRect/>
          </a:stretch>
        </p:blipFill>
        <p:spPr bwMode="auto">
          <a:xfrm>
            <a:off x="0" y="1144588"/>
            <a:ext cx="9144000" cy="5929312"/>
          </a:xfrm>
          <a:prstGeom prst="rect">
            <a:avLst/>
          </a:prstGeom>
          <a:noFill/>
          <a:ln w="9525" cap="flat">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26" name="Rectangle 218"/>
          <p:cNvSpPr>
            <a:spLocks noGrp="1" noChangeArrowheads="1"/>
          </p:cNvSpPr>
          <p:nvPr>
            <p:ph type="title"/>
          </p:nvPr>
        </p:nvSpPr>
        <p:spPr>
          <a:ln/>
        </p:spPr>
        <p:txBody>
          <a:bodyPr rIns="132080">
            <a:normAutofit/>
          </a:bodyPr>
          <a:lstStyle/>
          <a:p>
            <a:r>
              <a:rPr lang="en-US" dirty="0">
                <a:effectLst>
                  <a:outerShdw blurRad="38100" dist="38100" dir="2700000" algn="tl">
                    <a:srgbClr val="000000"/>
                  </a:outerShdw>
                </a:effectLst>
              </a:rPr>
              <a:t>Content theories of </a:t>
            </a:r>
            <a:r>
              <a:rPr lang="en-US" dirty="0" smtClean="0">
                <a:effectLst>
                  <a:outerShdw blurRad="38100" dist="38100" dir="2700000" algn="tl">
                    <a:srgbClr val="000000"/>
                  </a:outerShdw>
                </a:effectLst>
              </a:rPr>
              <a:t>Mayo</a:t>
            </a:r>
            <a:endParaRPr lang="en-US" dirty="0">
              <a:effectLst>
                <a:outerShdw blurRad="38100" dist="38100" dir="2700000" algn="tl">
                  <a:srgbClr val="000000"/>
                </a:outerShdw>
              </a:effectLst>
            </a:endParaRPr>
          </a:p>
        </p:txBody>
      </p:sp>
      <p:sp>
        <p:nvSpPr>
          <p:cNvPr id="43227" name="Rectangle 219"/>
          <p:cNvSpPr>
            <a:spLocks noGrp="1" noChangeArrowheads="1"/>
          </p:cNvSpPr>
          <p:nvPr>
            <p:ph type="body" idx="1"/>
          </p:nvPr>
        </p:nvSpPr>
        <p:spPr>
          <a:ln/>
        </p:spPr>
        <p:txBody>
          <a:bodyPr rIns="132080"/>
          <a:lstStyle/>
          <a:p>
            <a:pPr>
              <a:buFontTx/>
              <a:buBlip>
                <a:blip r:embed="rId2"/>
              </a:buBlip>
            </a:pPr>
            <a:r>
              <a:rPr lang="en-US" dirty="0">
                <a:effectLst>
                  <a:outerShdw blurRad="38100" dist="38100" dir="2700000" algn="tl">
                    <a:srgbClr val="000000"/>
                  </a:outerShdw>
                </a:effectLst>
              </a:rPr>
              <a:t>Motivation theories are categorized as either </a:t>
            </a:r>
            <a:r>
              <a:rPr lang="en-US" dirty="0">
                <a:solidFill>
                  <a:srgbClr val="FF0000"/>
                </a:solidFill>
                <a:effectLst>
                  <a:outerShdw blurRad="38100" dist="38100" dir="2700000" algn="tl">
                    <a:srgbClr val="000000"/>
                  </a:outerShdw>
                </a:effectLst>
              </a:rPr>
              <a:t>process theories </a:t>
            </a:r>
            <a:r>
              <a:rPr lang="en-US" dirty="0">
                <a:effectLst>
                  <a:outerShdw blurRad="38100" dist="38100" dir="2700000" algn="tl">
                    <a:srgbClr val="000000"/>
                  </a:outerShdw>
                </a:effectLst>
              </a:rPr>
              <a:t>or </a:t>
            </a:r>
            <a:r>
              <a:rPr lang="en-US" dirty="0">
                <a:solidFill>
                  <a:srgbClr val="FF0000"/>
                </a:solidFill>
                <a:effectLst>
                  <a:outerShdw blurRad="38100" dist="38100" dir="2700000" algn="tl">
                    <a:srgbClr val="000000"/>
                  </a:outerShdw>
                </a:effectLst>
              </a:rPr>
              <a:t>content theories</a:t>
            </a:r>
            <a:r>
              <a:rPr lang="en-US" dirty="0">
                <a:effectLst>
                  <a:outerShdw blurRad="38100" dist="38100" dir="2700000" algn="tl">
                    <a:srgbClr val="000000"/>
                  </a:outerShdw>
                </a:effectLst>
              </a:rPr>
              <a:t>.</a:t>
            </a:r>
          </a:p>
          <a:p>
            <a:pPr>
              <a:buFontTx/>
              <a:buBlip>
                <a:blip r:embed="rId2"/>
              </a:buBlip>
            </a:pPr>
            <a:r>
              <a:rPr lang="en-US" dirty="0">
                <a:solidFill>
                  <a:srgbClr val="FF0000"/>
                </a:solidFill>
                <a:effectLst>
                  <a:outerShdw blurRad="38100" dist="38100" dir="2700000" algn="tl">
                    <a:srgbClr val="000000"/>
                  </a:outerShdw>
                </a:effectLst>
              </a:rPr>
              <a:t>Content theories  </a:t>
            </a:r>
            <a:r>
              <a:rPr lang="en-US" dirty="0">
                <a:effectLst>
                  <a:outerShdw blurRad="38100" dist="38100" dir="2700000" algn="tl">
                    <a:srgbClr val="000000"/>
                  </a:outerShdw>
                </a:effectLst>
              </a:rPr>
              <a:t>of motivation seek to explain the specific factors that actually motivate people</a:t>
            </a:r>
            <a:r>
              <a:rPr lang="en-US" dirty="0" smtClean="0">
                <a:effectLst>
                  <a:outerShdw blurRad="38100" dist="38100" dir="2700000" algn="tl">
                    <a:srgbClr val="000000"/>
                  </a:outerShdw>
                </a:effectLst>
              </a:rPr>
              <a:t>, </a:t>
            </a:r>
            <a:r>
              <a:rPr lang="en-US" dirty="0" err="1" smtClean="0">
                <a:effectLst>
                  <a:outerShdw blurRad="38100" dist="38100" dir="2700000" algn="tl">
                    <a:srgbClr val="000000"/>
                  </a:outerShdw>
                </a:effectLst>
              </a:rPr>
              <a:t>i.e</a:t>
            </a:r>
            <a:r>
              <a:rPr lang="en-US" dirty="0" smtClean="0">
                <a:effectLst>
                  <a:outerShdw blurRad="38100" dist="38100" dir="2700000" algn="tl">
                    <a:srgbClr val="000000"/>
                  </a:outerShdw>
                </a:effectLst>
              </a:rPr>
              <a:t> </a:t>
            </a:r>
            <a:r>
              <a:rPr lang="en-US" dirty="0">
                <a:effectLst>
                  <a:outerShdw blurRad="38100" dist="38100" dir="2700000" algn="tl">
                    <a:srgbClr val="000000"/>
                  </a:outerShdw>
                </a:effectLst>
              </a:rPr>
              <a:t>what motivates people.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51" name="Rectangle 219"/>
          <p:cNvSpPr>
            <a:spLocks noGrp="1" noChangeArrowheads="1"/>
          </p:cNvSpPr>
          <p:nvPr>
            <p:ph type="title"/>
          </p:nvPr>
        </p:nvSpPr>
        <p:spPr>
          <a:xfrm>
            <a:off x="457200" y="0"/>
            <a:ext cx="8229600" cy="1371600"/>
          </a:xfrm>
          <a:ln/>
        </p:spPr>
        <p:txBody>
          <a:bodyPr rIns="132080"/>
          <a:lstStyle/>
          <a:p>
            <a:r>
              <a:rPr lang="en-US">
                <a:effectLst>
                  <a:outerShdw blurRad="38100" dist="38100" dir="2700000" algn="tl">
                    <a:srgbClr val="000000"/>
                  </a:outerShdw>
                </a:effectLst>
              </a:rPr>
              <a:t>Mayo</a:t>
            </a:r>
          </a:p>
        </p:txBody>
      </p:sp>
      <p:pic>
        <p:nvPicPr>
          <p:cNvPr id="44252" name="Picture 220"/>
          <p:cNvPicPr>
            <a:picLocks noChangeArrowheads="1"/>
          </p:cNvPicPr>
          <p:nvPr/>
        </p:nvPicPr>
        <p:blipFill>
          <a:blip r:embed="rId2" cstate="print"/>
          <a:srcRect/>
          <a:stretch>
            <a:fillRect/>
          </a:stretch>
        </p:blipFill>
        <p:spPr bwMode="auto">
          <a:xfrm>
            <a:off x="685800" y="1981200"/>
            <a:ext cx="7772400" cy="4114800"/>
          </a:xfrm>
          <a:prstGeom prst="rect">
            <a:avLst/>
          </a:prstGeom>
          <a:noFill/>
          <a:ln w="9525" cap="flat">
            <a:noFill/>
            <a:miter lim="800000"/>
            <a:headEnd/>
            <a:tailEnd/>
          </a:ln>
        </p:spPr>
      </p:pic>
      <p:pic>
        <p:nvPicPr>
          <p:cNvPr id="44253" name="Picture 221"/>
          <p:cNvPicPr>
            <a:picLocks noChangeArrowheads="1"/>
          </p:cNvPicPr>
          <p:nvPr/>
        </p:nvPicPr>
        <p:blipFill>
          <a:blip r:embed="rId3" cstate="print"/>
          <a:srcRect/>
          <a:stretch>
            <a:fillRect/>
          </a:stretch>
        </p:blipFill>
        <p:spPr bwMode="auto">
          <a:xfrm>
            <a:off x="6143625" y="0"/>
            <a:ext cx="3000375" cy="6215063"/>
          </a:xfrm>
          <a:prstGeom prst="rect">
            <a:avLst/>
          </a:prstGeom>
          <a:noFill/>
          <a:ln w="9525" cap="flat">
            <a:noFill/>
            <a:miter lim="800000"/>
            <a:headEnd/>
            <a:tailEnd/>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74" name="Rectangle 218"/>
          <p:cNvSpPr>
            <a:spLocks noGrp="1" noChangeArrowheads="1"/>
          </p:cNvSpPr>
          <p:nvPr>
            <p:ph type="title"/>
          </p:nvPr>
        </p:nvSpPr>
        <p:spPr>
          <a:ln/>
        </p:spPr>
        <p:txBody>
          <a:bodyPr rIns="132080"/>
          <a:lstStyle/>
          <a:p>
            <a:r>
              <a:rPr lang="en-US" b="1">
                <a:effectLst>
                  <a:outerShdw blurRad="38100" dist="38100" dir="2700000" algn="tl">
                    <a:srgbClr val="000000"/>
                  </a:outerShdw>
                </a:effectLst>
              </a:rPr>
              <a:t>The Hawthorne experiments</a:t>
            </a:r>
            <a:endParaRPr lang="en-US" b="1">
              <a:effectLst>
                <a:outerShdw blurRad="38100" dist="38100" dir="2700000" algn="tl">
                  <a:srgbClr val="000000"/>
                </a:outerShdw>
              </a:effectLst>
              <a:ea typeface="ヒラギノ角ゴ ProN W6" charset="0"/>
              <a:cs typeface="ヒラギノ角ゴ ProN W6" charset="0"/>
            </a:endParaRPr>
          </a:p>
        </p:txBody>
      </p:sp>
      <p:sp>
        <p:nvSpPr>
          <p:cNvPr id="45275" name="Rectangle 219"/>
          <p:cNvSpPr>
            <a:spLocks noGrp="1" noChangeArrowheads="1"/>
          </p:cNvSpPr>
          <p:nvPr>
            <p:ph type="body" idx="1"/>
          </p:nvPr>
        </p:nvSpPr>
        <p:spPr>
          <a:ln/>
        </p:spPr>
        <p:txBody>
          <a:bodyPr rIns="132080"/>
          <a:lstStyle/>
          <a:p>
            <a:pPr>
              <a:buFontTx/>
              <a:buBlip>
                <a:blip r:embed="rId2"/>
              </a:buBlip>
            </a:pPr>
            <a:r>
              <a:rPr lang="en-US" sz="2800" dirty="0">
                <a:effectLst>
                  <a:outerShdw blurRad="38100" dist="38100" dir="2700000" algn="tl">
                    <a:srgbClr val="000000"/>
                  </a:outerShdw>
                </a:effectLst>
              </a:rPr>
              <a:t>He carried out the HAWTHORNE experiments at a power plant in Chicago. He took a group of workers and wanted to find out what effect changing </a:t>
            </a:r>
            <a:r>
              <a:rPr lang="en-US" sz="2800" dirty="0" smtClean="0">
                <a:effectLst>
                  <a:outerShdw blurRad="38100" dist="38100" dir="2700000" algn="tl">
                    <a:srgbClr val="000000"/>
                  </a:outerShdw>
                </a:effectLst>
              </a:rPr>
              <a:t>aspects </a:t>
            </a:r>
            <a:r>
              <a:rPr lang="en-US" sz="2800" dirty="0">
                <a:effectLst>
                  <a:outerShdw blurRad="38100" dist="38100" dir="2700000" algn="tl">
                    <a:srgbClr val="000000"/>
                  </a:outerShdw>
                </a:effectLst>
              </a:rPr>
              <a:t>of their work, the environment etc would have on their motivation.</a:t>
            </a:r>
          </a:p>
          <a:p>
            <a:pPr>
              <a:buFontTx/>
              <a:buBlip>
                <a:blip r:embed="rId2"/>
              </a:buBlip>
            </a:pPr>
            <a:r>
              <a:rPr lang="en-US" sz="2800" dirty="0">
                <a:effectLst>
                  <a:outerShdw blurRad="38100" dist="38100" dir="2700000" algn="tl">
                    <a:srgbClr val="000000"/>
                  </a:outerShdw>
                </a:effectLst>
              </a:rPr>
              <a:t> His surprising findings were that each time their conditions changed the work rate went up, even when he finally changed back to the original conditions.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98" name="Rectangle 218"/>
          <p:cNvSpPr>
            <a:spLocks noGrp="1" noChangeArrowheads="1"/>
          </p:cNvSpPr>
          <p:nvPr>
            <p:ph type="title"/>
          </p:nvPr>
        </p:nvSpPr>
        <p:spPr>
          <a:ln/>
        </p:spPr>
        <p:txBody>
          <a:bodyPr rIns="132080"/>
          <a:lstStyle/>
          <a:p>
            <a:r>
              <a:rPr lang="en-US">
                <a:effectLst>
                  <a:outerShdw blurRad="38100" dist="38100" dir="2700000" algn="tl">
                    <a:srgbClr val="000000"/>
                  </a:outerShdw>
                </a:effectLst>
              </a:rPr>
              <a:t>Hawthorne workers</a:t>
            </a:r>
          </a:p>
        </p:txBody>
      </p:sp>
      <p:pic>
        <p:nvPicPr>
          <p:cNvPr id="46300" name="Picture 220"/>
          <p:cNvPicPr>
            <a:picLocks noChangeArrowheads="1"/>
          </p:cNvPicPr>
          <p:nvPr/>
        </p:nvPicPr>
        <p:blipFill>
          <a:blip r:embed="rId2" cstate="print"/>
          <a:srcRect/>
          <a:stretch>
            <a:fillRect/>
          </a:stretch>
        </p:blipFill>
        <p:spPr bwMode="auto">
          <a:xfrm>
            <a:off x="428625" y="1643063"/>
            <a:ext cx="4824413" cy="4500562"/>
          </a:xfrm>
          <a:prstGeom prst="rect">
            <a:avLst/>
          </a:prstGeom>
          <a:noFill/>
          <a:ln w="9525" cap="flat">
            <a:noFill/>
            <a:miter lim="800000"/>
            <a:headEnd/>
            <a:tailEnd/>
          </a:ln>
        </p:spPr>
      </p:pic>
      <p:pic>
        <p:nvPicPr>
          <p:cNvPr id="46301" name="Picture 221"/>
          <p:cNvPicPr>
            <a:picLocks noChangeArrowheads="1"/>
          </p:cNvPicPr>
          <p:nvPr/>
        </p:nvPicPr>
        <p:blipFill>
          <a:blip r:embed="rId3" cstate="print"/>
          <a:srcRect/>
          <a:stretch>
            <a:fillRect/>
          </a:stretch>
        </p:blipFill>
        <p:spPr bwMode="auto">
          <a:xfrm>
            <a:off x="5214938" y="1643063"/>
            <a:ext cx="3929062" cy="4500562"/>
          </a:xfrm>
          <a:prstGeom prst="rect">
            <a:avLst/>
          </a:prstGeom>
          <a:noFill/>
          <a:ln w="9525" cap="flat">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22" name="Rectangle 218"/>
          <p:cNvSpPr>
            <a:spLocks noGrp="1" noChangeArrowheads="1"/>
          </p:cNvSpPr>
          <p:nvPr>
            <p:ph type="title"/>
          </p:nvPr>
        </p:nvSpPr>
        <p:spPr>
          <a:ln/>
        </p:spPr>
        <p:txBody>
          <a:bodyPr rIns="132080"/>
          <a:lstStyle/>
          <a:p>
            <a:r>
              <a:rPr lang="en-US">
                <a:effectLst>
                  <a:outerShdw blurRad="38100" dist="38100" dir="2700000" algn="tl">
                    <a:srgbClr val="000000"/>
                  </a:outerShdw>
                </a:effectLst>
              </a:rPr>
              <a:t>His conclusions </a:t>
            </a:r>
          </a:p>
        </p:txBody>
      </p:sp>
      <p:sp>
        <p:nvSpPr>
          <p:cNvPr id="47323" name="Rectangle 219"/>
          <p:cNvSpPr>
            <a:spLocks noGrp="1" noChangeArrowheads="1"/>
          </p:cNvSpPr>
          <p:nvPr>
            <p:ph type="body" idx="1"/>
          </p:nvPr>
        </p:nvSpPr>
        <p:spPr>
          <a:ln/>
        </p:spPr>
        <p:txBody>
          <a:bodyPr rIns="132080"/>
          <a:lstStyle/>
          <a:p>
            <a:pPr>
              <a:buFontTx/>
              <a:buBlip>
                <a:blip r:embed="rId2"/>
              </a:buBlip>
            </a:pPr>
            <a:r>
              <a:rPr lang="en-US">
                <a:effectLst>
                  <a:outerShdw blurRad="38100" dist="38100" dir="2700000" algn="tl">
                    <a:srgbClr val="000000"/>
                  </a:outerShdw>
                </a:effectLst>
              </a:rPr>
              <a:t> </a:t>
            </a:r>
            <a:r>
              <a:rPr lang="en-US" sz="2400">
                <a:effectLst>
                  <a:outerShdw blurRad="38100" dist="38100" dir="2700000" algn="tl">
                    <a:srgbClr val="000000"/>
                  </a:outerShdw>
                </a:effectLst>
              </a:rPr>
              <a:t>Attention, and feeling important influence an employee's attitude</a:t>
            </a:r>
          </a:p>
          <a:p>
            <a:pPr>
              <a:buFontTx/>
              <a:buBlip>
                <a:blip r:embed="rId2"/>
              </a:buBlip>
            </a:pPr>
            <a:r>
              <a:rPr lang="en-US" sz="2400">
                <a:effectLst>
                  <a:outerShdw blurRad="38100" dist="38100" dir="2700000" algn="tl">
                    <a:srgbClr val="000000"/>
                  </a:outerShdw>
                </a:effectLst>
              </a:rPr>
              <a:t> Motivation comes from more than pay and working conditions</a:t>
            </a:r>
          </a:p>
          <a:p>
            <a:pPr>
              <a:buFontTx/>
              <a:buBlip>
                <a:blip r:embed="rId2"/>
              </a:buBlip>
            </a:pPr>
            <a:r>
              <a:rPr lang="en-US" sz="2400">
                <a:effectLst>
                  <a:outerShdw blurRad="38100" dist="38100" dir="2700000" algn="tl">
                    <a:srgbClr val="000000"/>
                  </a:outerShdw>
                </a:effectLst>
              </a:rPr>
              <a:t>Employees are group members - work is a group activity</a:t>
            </a:r>
          </a:p>
          <a:p>
            <a:pPr>
              <a:buFontTx/>
              <a:buBlip>
                <a:blip r:embed="rId2"/>
              </a:buBlip>
            </a:pPr>
            <a:r>
              <a:rPr lang="en-US" sz="2400">
                <a:effectLst>
                  <a:outerShdw blurRad="38100" dist="38100" dir="2700000" algn="tl">
                    <a:srgbClr val="000000"/>
                  </a:outerShdw>
                </a:effectLst>
              </a:rPr>
              <a:t>Motivational factors include recognition, belonging, security</a:t>
            </a:r>
          </a:p>
          <a:p>
            <a:pPr>
              <a:buFontTx/>
              <a:buBlip>
                <a:blip r:embed="rId2"/>
              </a:buBlip>
            </a:pPr>
            <a:r>
              <a:rPr lang="en-US" sz="2400">
                <a:effectLst>
                  <a:outerShdw blurRad="38100" dist="38100" dir="2700000" algn="tl">
                    <a:srgbClr val="000000"/>
                  </a:outerShdw>
                </a:effectLst>
              </a:rPr>
              <a:t>Informal groups create important bond. Supervisors need to focus on the individual social needs of workers, and the influence of informal groups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28600" y="609600"/>
            <a:ext cx="7772400" cy="1143000"/>
          </a:xfrm>
        </p:spPr>
        <p:txBody>
          <a:bodyPr/>
          <a:lstStyle/>
          <a:p>
            <a:r>
              <a:rPr lang="en-US" altLang="zh-CN" sz="4000" b="1" dirty="0" smtClean="0"/>
              <a:t>      The </a:t>
            </a:r>
            <a:r>
              <a:rPr lang="en-US" altLang="zh-CN" sz="4000" b="1" dirty="0"/>
              <a:t>Systems Approach</a:t>
            </a:r>
          </a:p>
        </p:txBody>
      </p:sp>
      <p:sp>
        <p:nvSpPr>
          <p:cNvPr id="111619" name="Rectangle 3"/>
          <p:cNvSpPr>
            <a:spLocks noGrp="1" noChangeArrowheads="1"/>
          </p:cNvSpPr>
          <p:nvPr>
            <p:ph type="body" idx="1"/>
          </p:nvPr>
        </p:nvSpPr>
        <p:spPr>
          <a:xfrm>
            <a:off x="838200" y="1676400"/>
            <a:ext cx="7620000" cy="4662488"/>
          </a:xfrm>
        </p:spPr>
        <p:txBody>
          <a:bodyPr/>
          <a:lstStyle/>
          <a:p>
            <a:pPr algn="just">
              <a:lnSpc>
                <a:spcPct val="90000"/>
              </a:lnSpc>
            </a:pPr>
            <a:r>
              <a:rPr lang="en-US" altLang="zh-CN" b="1" dirty="0">
                <a:latin typeface="Times New Roman" pitchFamily="18" charset="0"/>
              </a:rPr>
              <a:t>What’s the system approach?</a:t>
            </a:r>
            <a:endParaRPr lang="en-US" altLang="zh-CN" dirty="0">
              <a:latin typeface="Times New Roman" pitchFamily="18" charset="0"/>
            </a:endParaRPr>
          </a:p>
          <a:p>
            <a:pPr algn="just">
              <a:lnSpc>
                <a:spcPct val="90000"/>
              </a:lnSpc>
            </a:pPr>
            <a:r>
              <a:rPr lang="en-US" altLang="zh-CN" b="1" dirty="0">
                <a:latin typeface="Times New Roman" pitchFamily="18" charset="0"/>
              </a:rPr>
              <a:t>Two basic types of the system: closed and open</a:t>
            </a:r>
          </a:p>
          <a:p>
            <a:pPr lvl="1" algn="just">
              <a:lnSpc>
                <a:spcPct val="90000"/>
              </a:lnSpc>
              <a:buFontTx/>
              <a:buNone/>
            </a:pPr>
            <a:r>
              <a:rPr lang="en-US" altLang="zh-CN" dirty="0">
                <a:solidFill>
                  <a:schemeClr val="tx2"/>
                </a:solidFill>
                <a:latin typeface="Times New Roman" pitchFamily="18" charset="0"/>
              </a:rPr>
              <a:t>        </a:t>
            </a:r>
            <a:r>
              <a:rPr lang="en-US" altLang="zh-CN" b="1" i="1" dirty="0">
                <a:solidFill>
                  <a:schemeClr val="tx2"/>
                </a:solidFill>
                <a:latin typeface="Times New Roman" pitchFamily="18" charset="0"/>
              </a:rPr>
              <a:t>Closed systems</a:t>
            </a:r>
            <a:r>
              <a:rPr lang="en-US" altLang="zh-CN" dirty="0">
                <a:solidFill>
                  <a:schemeClr val="tx2"/>
                </a:solidFill>
                <a:latin typeface="Times New Roman" pitchFamily="18" charset="0"/>
              </a:rPr>
              <a:t> are not influenced by and do not interact with their environment. In contrast, an </a:t>
            </a:r>
            <a:r>
              <a:rPr lang="en-US" altLang="zh-CN" b="1" i="1" dirty="0">
                <a:solidFill>
                  <a:schemeClr val="tx2"/>
                </a:solidFill>
                <a:latin typeface="Times New Roman" pitchFamily="18" charset="0"/>
              </a:rPr>
              <a:t>open system</a:t>
            </a:r>
            <a:r>
              <a:rPr lang="en-US" altLang="zh-CN" dirty="0">
                <a:solidFill>
                  <a:schemeClr val="tx2"/>
                </a:solidFill>
                <a:latin typeface="Times New Roman" pitchFamily="18" charset="0"/>
              </a:rPr>
              <a:t> dynamically interacts with its environment.</a:t>
            </a:r>
            <a:endParaRPr lang="en-US" altLang="zh-CN" dirty="0">
              <a:latin typeface="Times New Roman" pitchFamily="18" charset="0"/>
            </a:endParaRPr>
          </a:p>
          <a:p>
            <a:pPr algn="just">
              <a:lnSpc>
                <a:spcPct val="90000"/>
              </a:lnSpc>
            </a:pPr>
            <a:r>
              <a:rPr lang="en-US" altLang="zh-CN" b="1" dirty="0">
                <a:latin typeface="Times New Roman" pitchFamily="18" charset="0"/>
              </a:rPr>
              <a:t>An organization is an open system</a:t>
            </a:r>
          </a:p>
          <a:p>
            <a:pPr algn="just">
              <a:lnSpc>
                <a:spcPct val="90000"/>
              </a:lnSpc>
            </a:pPr>
            <a:r>
              <a:rPr lang="en-US" altLang="zh-CN" b="1" dirty="0">
                <a:latin typeface="Times New Roman" pitchFamily="18" charset="0"/>
              </a:rPr>
              <a:t>The operating model in organizational systems</a:t>
            </a:r>
            <a:endParaRPr lang="en-US" altLang="zh-CN" dirty="0">
              <a:latin typeface="Times New Roman" pitchFamily="18" charset="0"/>
            </a:endParaRPr>
          </a:p>
        </p:txBody>
      </p:sp>
      <p:sp>
        <p:nvSpPr>
          <p:cNvPr id="111620" name="Text Box 4">
            <a:hlinkClick r:id="rId2" action="ppaction://hlinksldjump"/>
          </p:cNvPr>
          <p:cNvSpPr txBox="1">
            <a:spLocks noChangeArrowheads="1"/>
          </p:cNvSpPr>
          <p:nvPr/>
        </p:nvSpPr>
        <p:spPr bwMode="auto">
          <a:xfrm>
            <a:off x="1219200" y="1752600"/>
            <a:ext cx="5638800" cy="396875"/>
          </a:xfrm>
          <a:prstGeom prst="rect">
            <a:avLst/>
          </a:prstGeom>
          <a:noFill/>
          <a:ln w="12700">
            <a:noFill/>
            <a:miter lim="800000"/>
            <a:headEnd/>
            <a:tailEnd/>
          </a:ln>
          <a:effectLst/>
        </p:spPr>
        <p:txBody>
          <a:bodyPr>
            <a:spAutoFit/>
          </a:bodyPr>
          <a:lstStyle/>
          <a:p>
            <a:pPr>
              <a:spcBef>
                <a:spcPct val="50000"/>
              </a:spcBef>
            </a:pPr>
            <a:endParaRPr lang="en-US"/>
          </a:p>
        </p:txBody>
      </p:sp>
      <p:sp>
        <p:nvSpPr>
          <p:cNvPr id="111621" name="Text Box 5">
            <a:hlinkClick r:id="rId3" action="ppaction://hlinksldjump"/>
          </p:cNvPr>
          <p:cNvSpPr txBox="1">
            <a:spLocks noChangeArrowheads="1"/>
          </p:cNvSpPr>
          <p:nvPr/>
        </p:nvSpPr>
        <p:spPr bwMode="auto">
          <a:xfrm>
            <a:off x="1295400" y="4953000"/>
            <a:ext cx="6324600" cy="396875"/>
          </a:xfrm>
          <a:prstGeom prst="rect">
            <a:avLst/>
          </a:prstGeom>
          <a:noFill/>
          <a:ln w="12700">
            <a:noFill/>
            <a:miter lim="800000"/>
            <a:headEnd/>
            <a:tailEnd/>
          </a:ln>
          <a:effectLst/>
        </p:spPr>
        <p:txBody>
          <a:bodyPr>
            <a:spAutoFit/>
          </a:bodyPr>
          <a:lstStyle/>
          <a:p>
            <a:pPr>
              <a:spcBef>
                <a:spcPct val="50000"/>
              </a:spcBef>
            </a:pPr>
            <a:endParaRPr lang="en-US"/>
          </a:p>
        </p:txBody>
      </p:sp>
      <p:sp>
        <p:nvSpPr>
          <p:cNvPr id="111622" name="Text Box 6">
            <a:hlinkClick r:id="rId4" action="ppaction://hlinksldjump"/>
          </p:cNvPr>
          <p:cNvSpPr txBox="1">
            <a:spLocks noChangeArrowheads="1"/>
          </p:cNvSpPr>
          <p:nvPr/>
        </p:nvSpPr>
        <p:spPr bwMode="auto">
          <a:xfrm>
            <a:off x="1219200" y="5562600"/>
            <a:ext cx="7543800" cy="396875"/>
          </a:xfrm>
          <a:prstGeom prst="rect">
            <a:avLst/>
          </a:prstGeom>
          <a:noFill/>
          <a:ln w="12700">
            <a:noFill/>
            <a:miter lim="800000"/>
            <a:headEnd/>
            <a:tailEnd/>
          </a:ln>
          <a:effectLst/>
        </p:spPr>
        <p:txBody>
          <a:bodyPr>
            <a:spAutoFit/>
          </a:bodyPr>
          <a:lstStyle/>
          <a:p>
            <a:pPr>
              <a:spcBef>
                <a:spcPct val="50000"/>
              </a:spcBef>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arn(outHorizontal)">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barn(outHorizontal)">
                                      <p:cBhvr>
                                        <p:cTn id="12" dur="500"/>
                                        <p:tgtEl>
                                          <p:spTgt spid="111619">
                                            <p:txEl>
                                              <p:pRg st="1" end="1"/>
                                            </p:txEl>
                                          </p:spTgt>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animEffect transition="in" filter="barn(outHorizontal)">
                                      <p:cBhvr>
                                        <p:cTn id="15" dur="500"/>
                                        <p:tgtEl>
                                          <p:spTgt spid="1116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11619">
                                            <p:txEl>
                                              <p:pRg st="3" end="3"/>
                                            </p:txEl>
                                          </p:spTgt>
                                        </p:tgtEl>
                                        <p:attrNameLst>
                                          <p:attrName>style.visibility</p:attrName>
                                        </p:attrNameLst>
                                      </p:cBhvr>
                                      <p:to>
                                        <p:strVal val="visible"/>
                                      </p:to>
                                    </p:set>
                                    <p:animEffect transition="in" filter="barn(outHorizontal)">
                                      <p:cBhvr>
                                        <p:cTn id="20" dur="500"/>
                                        <p:tgtEl>
                                          <p:spTgt spid="11161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11619">
                                            <p:txEl>
                                              <p:pRg st="4" end="4"/>
                                            </p:txEl>
                                          </p:spTgt>
                                        </p:tgtEl>
                                        <p:attrNameLst>
                                          <p:attrName>style.visibility</p:attrName>
                                        </p:attrNameLst>
                                      </p:cBhvr>
                                      <p:to>
                                        <p:strVal val="visible"/>
                                      </p:to>
                                    </p:set>
                                    <p:animEffect transition="in" filter="barn(outHorizontal)">
                                      <p:cBhvr>
                                        <p:cTn id="25" dur="500"/>
                                        <p:tgtEl>
                                          <p:spTgt spid="111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990600" y="1295400"/>
            <a:ext cx="7772400" cy="898525"/>
          </a:xfrm>
        </p:spPr>
        <p:txBody>
          <a:bodyPr>
            <a:normAutofit fontScale="90000"/>
          </a:bodyPr>
          <a:lstStyle/>
          <a:p>
            <a:r>
              <a:rPr lang="en-US" altLang="zh-CN" b="1"/>
              <a:t>What’s the System Approach?</a:t>
            </a:r>
            <a:r>
              <a:rPr lang="en-US" altLang="zh-CN"/>
              <a:t/>
            </a:r>
            <a:br>
              <a:rPr lang="en-US" altLang="zh-CN"/>
            </a:br>
            <a:endParaRPr lang="en-US" altLang="zh-CN"/>
          </a:p>
        </p:txBody>
      </p:sp>
      <p:sp>
        <p:nvSpPr>
          <p:cNvPr id="112643" name="Rectangle 3"/>
          <p:cNvSpPr>
            <a:spLocks noGrp="1" noChangeArrowheads="1"/>
          </p:cNvSpPr>
          <p:nvPr>
            <p:ph type="body" idx="1"/>
          </p:nvPr>
        </p:nvSpPr>
        <p:spPr>
          <a:xfrm>
            <a:off x="304800" y="2667000"/>
            <a:ext cx="8077200" cy="4114800"/>
          </a:xfrm>
        </p:spPr>
        <p:txBody>
          <a:bodyPr/>
          <a:lstStyle/>
          <a:p>
            <a:pPr algn="just">
              <a:buFontTx/>
              <a:buNone/>
            </a:pPr>
            <a:r>
              <a:rPr lang="en-US" altLang="zh-CN" sz="2800">
                <a:latin typeface="Times New Roman" pitchFamily="18" charset="0"/>
              </a:rPr>
              <a:t>       The system approach defines </a:t>
            </a:r>
            <a:r>
              <a:rPr lang="en-US" altLang="zh-CN" sz="2800">
                <a:solidFill>
                  <a:schemeClr val="tx2"/>
                </a:solidFill>
                <a:latin typeface="Times New Roman" pitchFamily="18" charset="0"/>
              </a:rPr>
              <a:t>a system as a set of interrelated and interdependent parts arranged in a manner that produces a unified whole</a:t>
            </a:r>
            <a:r>
              <a:rPr lang="en-US" altLang="zh-CN" sz="2800">
                <a:latin typeface="Times New Roman" pitchFamily="18" charset="0"/>
              </a:rPr>
              <a:t>. Societies are systems and so, too, are computers, automobiles, organizations, and animal and human bodies.</a:t>
            </a:r>
          </a:p>
        </p:txBody>
      </p:sp>
      <p:sp>
        <p:nvSpPr>
          <p:cNvPr id="112644" name="AutoShape 4">
            <a:hlinkClick r:id="rId2" action="ppaction://hlinksldjump"/>
          </p:cNvPr>
          <p:cNvSpPr>
            <a:spLocks noChangeArrowheads="1"/>
          </p:cNvSpPr>
          <p:nvPr/>
        </p:nvSpPr>
        <p:spPr bwMode="auto">
          <a:xfrm>
            <a:off x="7620000" y="6019800"/>
            <a:ext cx="304800" cy="457200"/>
          </a:xfrm>
          <a:prstGeom prst="triangle">
            <a:avLst>
              <a:gd name="adj" fmla="val 50000"/>
            </a:avLst>
          </a:prstGeom>
          <a:solidFill>
            <a:schemeClr val="accent1"/>
          </a:solidFill>
          <a:ln w="1270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81000" y="1447800"/>
            <a:ext cx="7772400" cy="685800"/>
          </a:xfrm>
        </p:spPr>
        <p:txBody>
          <a:bodyPr>
            <a:normAutofit fontScale="90000"/>
          </a:bodyPr>
          <a:lstStyle/>
          <a:p>
            <a:r>
              <a:rPr lang="en-US" altLang="zh-CN" b="1">
                <a:cs typeface="Times New Roman" pitchFamily="18" charset="0"/>
              </a:rPr>
              <a:t>An Organization Is an Open System</a:t>
            </a:r>
            <a:br>
              <a:rPr lang="en-US" altLang="zh-CN" b="1">
                <a:cs typeface="Times New Roman" pitchFamily="18" charset="0"/>
              </a:rPr>
            </a:br>
            <a:endParaRPr lang="en-US" altLang="zh-CN"/>
          </a:p>
        </p:txBody>
      </p:sp>
      <p:sp>
        <p:nvSpPr>
          <p:cNvPr id="113667" name="Rectangle 3"/>
          <p:cNvSpPr>
            <a:spLocks noGrp="1" noChangeArrowheads="1"/>
          </p:cNvSpPr>
          <p:nvPr>
            <p:ph type="body" idx="1"/>
          </p:nvPr>
        </p:nvSpPr>
        <p:spPr>
          <a:xfrm>
            <a:off x="381000" y="2438400"/>
            <a:ext cx="8229600" cy="4114800"/>
          </a:xfrm>
        </p:spPr>
        <p:txBody>
          <a:bodyPr/>
          <a:lstStyle/>
          <a:p>
            <a:r>
              <a:rPr lang="en-US" altLang="zh-CN" sz="2800">
                <a:latin typeface="Times New Roman" pitchFamily="18" charset="0"/>
              </a:rPr>
              <a:t>An organization is a system that interacts with and depends upon its environment. </a:t>
            </a:r>
          </a:p>
          <a:p>
            <a:pPr lvl="1">
              <a:buFontTx/>
              <a:buNone/>
            </a:pPr>
            <a:r>
              <a:rPr lang="en-US" altLang="zh-CN" sz="2400">
                <a:latin typeface="Times New Roman" pitchFamily="18" charset="0"/>
              </a:rPr>
              <a:t>     </a:t>
            </a:r>
            <a:r>
              <a:rPr lang="en-US" altLang="zh-CN" sz="2400" b="1" i="1">
                <a:solidFill>
                  <a:schemeClr val="tx2"/>
                </a:solidFill>
                <a:latin typeface="Times New Roman" pitchFamily="18" charset="0"/>
              </a:rPr>
              <a:t>Organization’s stakeholders</a:t>
            </a:r>
            <a:r>
              <a:rPr lang="en-US" altLang="zh-CN" sz="2400">
                <a:latin typeface="Times New Roman" pitchFamily="18" charset="0"/>
              </a:rPr>
              <a:t>:any group that is affected by  organizational decisions and policies. The manager’s job is to coordinate all stakeholders to achieve the organization’s goals.</a:t>
            </a:r>
          </a:p>
          <a:p>
            <a:r>
              <a:rPr lang="en-US" altLang="zh-CN" sz="2800">
                <a:latin typeface="Times New Roman" pitchFamily="18" charset="0"/>
              </a:rPr>
              <a:t>Organizational survival often depends on successful interactions with the external environment.</a:t>
            </a:r>
          </a:p>
        </p:txBody>
      </p:sp>
      <p:sp>
        <p:nvSpPr>
          <p:cNvPr id="113668" name="AutoShape 4">
            <a:hlinkClick r:id="rId2" action="ppaction://hlinksldjump"/>
          </p:cNvPr>
          <p:cNvSpPr>
            <a:spLocks noChangeArrowheads="1"/>
          </p:cNvSpPr>
          <p:nvPr/>
        </p:nvSpPr>
        <p:spPr bwMode="auto">
          <a:xfrm>
            <a:off x="8153400" y="5943600"/>
            <a:ext cx="152400" cy="609600"/>
          </a:xfrm>
          <a:prstGeom prst="triangle">
            <a:avLst>
              <a:gd name="adj" fmla="val 50000"/>
            </a:avLst>
          </a:prstGeom>
          <a:solidFill>
            <a:schemeClr val="accent1"/>
          </a:solidFill>
          <a:ln w="1270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fontScale="90000"/>
          </a:bodyPr>
          <a:lstStyle/>
          <a:p>
            <a:r>
              <a:rPr lang="en-US" sz="4000"/>
              <a:t>Management – A science or an Art? contd..</a:t>
            </a:r>
          </a:p>
        </p:txBody>
      </p:sp>
      <p:sp>
        <p:nvSpPr>
          <p:cNvPr id="95235" name="Rectangle 3"/>
          <p:cNvSpPr>
            <a:spLocks noGrp="1" noChangeArrowheads="1"/>
          </p:cNvSpPr>
          <p:nvPr>
            <p:ph idx="1"/>
          </p:nvPr>
        </p:nvSpPr>
        <p:spPr/>
        <p:txBody>
          <a:bodyPr/>
          <a:lstStyle/>
          <a:p>
            <a:r>
              <a:rPr lang="en-US" sz="2400" dirty="0"/>
              <a:t>Art is concerned with the understanding of ‘HOW’ a particular work has been done</a:t>
            </a:r>
            <a:r>
              <a:rPr lang="en-US" sz="2400" dirty="0" smtClean="0"/>
              <a:t>.</a:t>
            </a:r>
            <a:endParaRPr lang="en-US" sz="2400" dirty="0"/>
          </a:p>
          <a:p>
            <a:endParaRPr lang="en-US" sz="2400" dirty="0"/>
          </a:p>
          <a:p>
            <a:pPr>
              <a:buFont typeface="Wingdings" pitchFamily="2" charset="2"/>
              <a:buNone/>
            </a:pPr>
            <a:endParaRPr lang="en-US" sz="2400" dirty="0"/>
          </a:p>
          <a:p>
            <a:r>
              <a:rPr lang="en-US" sz="2400" dirty="0"/>
              <a:t>A theoretical body of lessons and principles which a manager has learnt in a classroom will not secure for him/her the aimed results unless he/ she has also the skill( or art) of applying such principles and body of knowledge to his/ her special problem.</a:t>
            </a:r>
          </a:p>
        </p:txBody>
      </p:sp>
      <p:sp>
        <p:nvSpPr>
          <p:cNvPr id="5" name="Slide Number Placeholder 5"/>
          <p:cNvSpPr>
            <a:spLocks noGrp="1"/>
          </p:cNvSpPr>
          <p:nvPr>
            <p:ph type="sldNum" sz="quarter" idx="12"/>
          </p:nvPr>
        </p:nvSpPr>
        <p:spPr/>
        <p:txBody>
          <a:bodyPr/>
          <a:lstStyle/>
          <a:p>
            <a:fld id="{CE277B3B-B961-4DAD-8603-8691F4A6E486}" type="slidenum">
              <a:rPr lang="en-US"/>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838200"/>
            <a:ext cx="7772400" cy="1143000"/>
          </a:xfrm>
        </p:spPr>
        <p:txBody>
          <a:bodyPr>
            <a:normAutofit fontScale="90000"/>
          </a:bodyPr>
          <a:lstStyle/>
          <a:p>
            <a:pPr algn="ctr"/>
            <a:r>
              <a:rPr lang="en-US" altLang="zh-CN" dirty="0"/>
              <a:t>   </a:t>
            </a:r>
            <a:r>
              <a:rPr lang="en-US" altLang="zh-CN" sz="4000" b="1" dirty="0"/>
              <a:t>The Operating Model in Organizational System</a:t>
            </a:r>
            <a:endParaRPr lang="en-US" altLang="zh-CN" dirty="0"/>
          </a:p>
        </p:txBody>
      </p:sp>
      <p:grpSp>
        <p:nvGrpSpPr>
          <p:cNvPr id="2" name="Group 3"/>
          <p:cNvGrpSpPr>
            <a:grpSpLocks/>
          </p:cNvGrpSpPr>
          <p:nvPr/>
        </p:nvGrpSpPr>
        <p:grpSpPr bwMode="auto">
          <a:xfrm>
            <a:off x="1371600" y="3733800"/>
            <a:ext cx="6324600" cy="2209800"/>
            <a:chOff x="864" y="2352"/>
            <a:chExt cx="3984" cy="1392"/>
          </a:xfrm>
        </p:grpSpPr>
        <p:sp>
          <p:nvSpPr>
            <p:cNvPr id="114692" name="Rectangle 4"/>
            <p:cNvSpPr>
              <a:spLocks noChangeArrowheads="1"/>
            </p:cNvSpPr>
            <p:nvPr/>
          </p:nvSpPr>
          <p:spPr bwMode="auto">
            <a:xfrm>
              <a:off x="864" y="2352"/>
              <a:ext cx="816" cy="624"/>
            </a:xfrm>
            <a:prstGeom prst="rect">
              <a:avLst/>
            </a:prstGeom>
            <a:solidFill>
              <a:schemeClr val="accent1"/>
            </a:solidFill>
            <a:ln w="12700">
              <a:solidFill>
                <a:schemeClr val="tx1"/>
              </a:solidFill>
              <a:miter lim="800000"/>
              <a:headEnd/>
              <a:tailEnd/>
            </a:ln>
            <a:effectLst/>
          </p:spPr>
          <p:txBody>
            <a:bodyPr wrap="none" anchor="ctr"/>
            <a:lstStyle/>
            <a:p>
              <a:endParaRPr lang="en-US" altLang="zh-CN" sz="2400"/>
            </a:p>
            <a:p>
              <a:r>
                <a:rPr lang="en-US" altLang="zh-CN" sz="2400"/>
                <a:t>Input</a:t>
              </a:r>
            </a:p>
            <a:p>
              <a:endParaRPr lang="en-US" altLang="zh-CN"/>
            </a:p>
          </p:txBody>
        </p:sp>
        <p:sp>
          <p:nvSpPr>
            <p:cNvPr id="114693" name="Rectangle 5"/>
            <p:cNvSpPr>
              <a:spLocks noChangeArrowheads="1"/>
            </p:cNvSpPr>
            <p:nvPr/>
          </p:nvSpPr>
          <p:spPr bwMode="auto">
            <a:xfrm>
              <a:off x="2304" y="2352"/>
              <a:ext cx="1248" cy="624"/>
            </a:xfrm>
            <a:prstGeom prst="rect">
              <a:avLst/>
            </a:prstGeom>
            <a:solidFill>
              <a:schemeClr val="accent1"/>
            </a:solidFill>
            <a:ln w="12700">
              <a:solidFill>
                <a:schemeClr val="tx1"/>
              </a:solidFill>
              <a:miter lim="800000"/>
              <a:headEnd/>
              <a:tailEnd/>
            </a:ln>
            <a:effectLst/>
          </p:spPr>
          <p:txBody>
            <a:bodyPr wrap="none" anchor="ctr"/>
            <a:lstStyle/>
            <a:p>
              <a:r>
                <a:rPr lang="en-US" altLang="zh-CN" sz="2400"/>
                <a:t>Transformation</a:t>
              </a:r>
            </a:p>
          </p:txBody>
        </p:sp>
        <p:sp>
          <p:nvSpPr>
            <p:cNvPr id="114694" name="Rectangle 6"/>
            <p:cNvSpPr>
              <a:spLocks noChangeArrowheads="1"/>
            </p:cNvSpPr>
            <p:nvPr/>
          </p:nvSpPr>
          <p:spPr bwMode="auto">
            <a:xfrm>
              <a:off x="4128" y="2400"/>
              <a:ext cx="720" cy="576"/>
            </a:xfrm>
            <a:prstGeom prst="rect">
              <a:avLst/>
            </a:prstGeom>
            <a:solidFill>
              <a:schemeClr val="accent1"/>
            </a:solidFill>
            <a:ln w="12700">
              <a:solidFill>
                <a:schemeClr val="tx1"/>
              </a:solidFill>
              <a:miter lim="800000"/>
              <a:headEnd/>
              <a:tailEnd/>
            </a:ln>
            <a:effectLst/>
          </p:spPr>
          <p:txBody>
            <a:bodyPr wrap="none" anchor="ctr"/>
            <a:lstStyle/>
            <a:p>
              <a:r>
                <a:rPr lang="en-US" altLang="zh-CN" sz="2400"/>
                <a:t>Output</a:t>
              </a:r>
            </a:p>
          </p:txBody>
        </p:sp>
        <p:sp>
          <p:nvSpPr>
            <p:cNvPr id="114695" name="AutoShape 7"/>
            <p:cNvSpPr>
              <a:spLocks noChangeArrowheads="1"/>
            </p:cNvSpPr>
            <p:nvPr/>
          </p:nvSpPr>
          <p:spPr bwMode="auto">
            <a:xfrm>
              <a:off x="1680" y="2640"/>
              <a:ext cx="624" cy="144"/>
            </a:xfrm>
            <a:prstGeom prst="rightArrow">
              <a:avLst>
                <a:gd name="adj1" fmla="val 50000"/>
                <a:gd name="adj2" fmla="val 108333"/>
              </a:avLst>
            </a:prstGeom>
            <a:solidFill>
              <a:schemeClr val="accent1"/>
            </a:solidFill>
            <a:ln w="12700">
              <a:solidFill>
                <a:schemeClr val="tx1"/>
              </a:solidFill>
              <a:miter lim="800000"/>
              <a:headEnd/>
              <a:tailEnd/>
            </a:ln>
            <a:effectLst/>
          </p:spPr>
          <p:txBody>
            <a:bodyPr wrap="none" anchor="ctr"/>
            <a:lstStyle/>
            <a:p>
              <a:endParaRPr lang="en-US"/>
            </a:p>
          </p:txBody>
        </p:sp>
        <p:sp>
          <p:nvSpPr>
            <p:cNvPr id="114696" name="AutoShape 8"/>
            <p:cNvSpPr>
              <a:spLocks noChangeArrowheads="1"/>
            </p:cNvSpPr>
            <p:nvPr/>
          </p:nvSpPr>
          <p:spPr bwMode="auto">
            <a:xfrm>
              <a:off x="3552" y="2640"/>
              <a:ext cx="576" cy="144"/>
            </a:xfrm>
            <a:prstGeom prst="rightArrow">
              <a:avLst>
                <a:gd name="adj1" fmla="val 50000"/>
                <a:gd name="adj2" fmla="val 100000"/>
              </a:avLst>
            </a:prstGeom>
            <a:solidFill>
              <a:schemeClr val="accent1"/>
            </a:solidFill>
            <a:ln w="12700">
              <a:solidFill>
                <a:schemeClr val="tx1"/>
              </a:solidFill>
              <a:miter lim="800000"/>
              <a:headEnd/>
              <a:tailEnd/>
            </a:ln>
            <a:effectLst/>
          </p:spPr>
          <p:txBody>
            <a:bodyPr wrap="none" anchor="ctr"/>
            <a:lstStyle/>
            <a:p>
              <a:endParaRPr lang="en-US"/>
            </a:p>
          </p:txBody>
        </p:sp>
        <p:sp>
          <p:nvSpPr>
            <p:cNvPr id="114697" name="Line 9"/>
            <p:cNvSpPr>
              <a:spLocks noChangeShapeType="1"/>
            </p:cNvSpPr>
            <p:nvPr/>
          </p:nvSpPr>
          <p:spPr bwMode="auto">
            <a:xfrm>
              <a:off x="4416" y="2976"/>
              <a:ext cx="0" cy="384"/>
            </a:xfrm>
            <a:prstGeom prst="line">
              <a:avLst/>
            </a:prstGeom>
            <a:noFill/>
            <a:ln w="79375">
              <a:solidFill>
                <a:schemeClr val="accent1"/>
              </a:solidFill>
              <a:round/>
              <a:headEnd/>
              <a:tailEnd/>
            </a:ln>
            <a:effectLst/>
          </p:spPr>
          <p:txBody>
            <a:bodyPr wrap="none" anchor="ctr"/>
            <a:lstStyle/>
            <a:p>
              <a:endParaRPr lang="en-US"/>
            </a:p>
          </p:txBody>
        </p:sp>
        <p:sp>
          <p:nvSpPr>
            <p:cNvPr id="114698" name="Line 10"/>
            <p:cNvSpPr>
              <a:spLocks noChangeShapeType="1"/>
            </p:cNvSpPr>
            <p:nvPr/>
          </p:nvSpPr>
          <p:spPr bwMode="auto">
            <a:xfrm>
              <a:off x="1344" y="3360"/>
              <a:ext cx="3092" cy="0"/>
            </a:xfrm>
            <a:prstGeom prst="line">
              <a:avLst/>
            </a:prstGeom>
            <a:noFill/>
            <a:ln w="79375">
              <a:solidFill>
                <a:schemeClr val="accent1"/>
              </a:solidFill>
              <a:round/>
              <a:headEnd/>
              <a:tailEnd/>
            </a:ln>
            <a:effectLst/>
          </p:spPr>
          <p:txBody>
            <a:bodyPr wrap="none" anchor="ctr"/>
            <a:lstStyle/>
            <a:p>
              <a:endParaRPr lang="en-US"/>
            </a:p>
          </p:txBody>
        </p:sp>
        <p:sp>
          <p:nvSpPr>
            <p:cNvPr id="114699" name="Line 11"/>
            <p:cNvSpPr>
              <a:spLocks noChangeShapeType="1"/>
            </p:cNvSpPr>
            <p:nvPr/>
          </p:nvSpPr>
          <p:spPr bwMode="auto">
            <a:xfrm flipV="1">
              <a:off x="1344" y="2976"/>
              <a:ext cx="0" cy="384"/>
            </a:xfrm>
            <a:prstGeom prst="line">
              <a:avLst/>
            </a:prstGeom>
            <a:noFill/>
            <a:ln w="79375">
              <a:solidFill>
                <a:schemeClr val="accent1"/>
              </a:solidFill>
              <a:round/>
              <a:headEnd/>
              <a:tailEnd type="triangle" w="med" len="med"/>
            </a:ln>
            <a:effectLst/>
          </p:spPr>
          <p:txBody>
            <a:bodyPr wrap="none" anchor="ctr"/>
            <a:lstStyle/>
            <a:p>
              <a:endParaRPr lang="en-US"/>
            </a:p>
          </p:txBody>
        </p:sp>
        <p:sp>
          <p:nvSpPr>
            <p:cNvPr id="114700" name="Rectangle 12"/>
            <p:cNvSpPr>
              <a:spLocks noChangeArrowheads="1"/>
            </p:cNvSpPr>
            <p:nvPr/>
          </p:nvSpPr>
          <p:spPr bwMode="auto">
            <a:xfrm>
              <a:off x="2448" y="3456"/>
              <a:ext cx="672" cy="288"/>
            </a:xfrm>
            <a:prstGeom prst="rect">
              <a:avLst/>
            </a:prstGeom>
            <a:solidFill>
              <a:schemeClr val="accent1"/>
            </a:solidFill>
            <a:ln w="12700">
              <a:solidFill>
                <a:schemeClr val="tx1"/>
              </a:solidFill>
              <a:miter lim="800000"/>
              <a:headEnd/>
              <a:tailEnd/>
            </a:ln>
            <a:effectLst/>
          </p:spPr>
          <p:txBody>
            <a:bodyPr wrap="none" anchor="ctr"/>
            <a:lstStyle/>
            <a:p>
              <a:r>
                <a:rPr lang="en-US" altLang="zh-CN"/>
                <a:t>Feedback</a:t>
              </a:r>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4294967295"/>
          </p:nvPr>
        </p:nvSpPr>
        <p:spPr>
          <a:xfrm>
            <a:off x="6553200" y="6248400"/>
            <a:ext cx="2133600" cy="457200"/>
          </a:xfrm>
          <a:prstGeom prst="rect">
            <a:avLst/>
          </a:prstGeom>
        </p:spPr>
        <p:txBody>
          <a:bodyPr/>
          <a:lstStyle/>
          <a:p>
            <a:endParaRPr lang="en-CA" altLang="en-US" dirty="0"/>
          </a:p>
        </p:txBody>
      </p:sp>
      <p:sp>
        <p:nvSpPr>
          <p:cNvPr id="4103" name="Rectangle 7"/>
          <p:cNvSpPr>
            <a:spLocks noGrp="1" noChangeArrowheads="1"/>
          </p:cNvSpPr>
          <p:nvPr>
            <p:ph type="subTitle" idx="1"/>
          </p:nvPr>
        </p:nvSpPr>
        <p:spPr/>
        <p:txBody>
          <a:bodyPr/>
          <a:lstStyle/>
          <a:p>
            <a:endParaRPr lang="en-US"/>
          </a:p>
          <a:p>
            <a:endParaRPr lang="en-US"/>
          </a:p>
          <a:p>
            <a:endParaRPr lang="en-US"/>
          </a:p>
        </p:txBody>
      </p:sp>
      <p:sp>
        <p:nvSpPr>
          <p:cNvPr id="4107" name="Text Box 11"/>
          <p:cNvSpPr txBox="1">
            <a:spLocks noChangeArrowheads="1"/>
          </p:cNvSpPr>
          <p:nvPr/>
        </p:nvSpPr>
        <p:spPr bwMode="auto">
          <a:xfrm>
            <a:off x="304800" y="1371600"/>
            <a:ext cx="7848601" cy="1311275"/>
          </a:xfrm>
          <a:prstGeom prst="rect">
            <a:avLst/>
          </a:prstGeom>
          <a:noFill/>
          <a:ln w="9525">
            <a:noFill/>
            <a:miter lim="800000"/>
            <a:headEnd/>
            <a:tailEnd/>
          </a:ln>
          <a:effectLst/>
        </p:spPr>
        <p:txBody>
          <a:bodyPr>
            <a:spAutoFit/>
          </a:bodyPr>
          <a:lstStyle/>
          <a:p>
            <a:pPr>
              <a:spcBef>
                <a:spcPct val="50000"/>
              </a:spcBef>
            </a:pPr>
            <a:r>
              <a:rPr lang="en-US" sz="4000" b="1" dirty="0">
                <a:solidFill>
                  <a:srgbClr val="003399"/>
                </a:solidFill>
                <a:effectLst>
                  <a:outerShdw blurRad="38100" dist="38100" dir="2700000" algn="tl">
                    <a:srgbClr val="C0C0C0"/>
                  </a:outerShdw>
                </a:effectLst>
              </a:rPr>
              <a:t>Social and Ethical Responsibility of Management</a:t>
            </a:r>
            <a:endParaRPr lang="en-CA" sz="4000" b="1" dirty="0">
              <a:solidFill>
                <a:srgbClr val="003399"/>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107"/>
                                        </p:tgtEl>
                                        <p:attrNameLst>
                                          <p:attrName>style.visibility</p:attrName>
                                        </p:attrNameLst>
                                      </p:cBhvr>
                                      <p:to>
                                        <p:strVal val="visible"/>
                                      </p:to>
                                    </p:set>
                                    <p:anim to="" calcmode="lin" valueType="num">
                                      <p:cBhvr>
                                        <p:cTn id="7" dur="1" fill="hold"/>
                                        <p:tgtEl>
                                          <p:spTgt spid="410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2"/>
          </p:nvPr>
        </p:nvSpPr>
        <p:spPr/>
        <p:txBody>
          <a:bodyPr/>
          <a:lstStyle/>
          <a:p>
            <a:endParaRPr lang="en-CA" altLang="en-US" dirty="0"/>
          </a:p>
        </p:txBody>
      </p:sp>
      <p:sp>
        <p:nvSpPr>
          <p:cNvPr id="293892" name="Rectangle 4"/>
          <p:cNvSpPr>
            <a:spLocks noChangeArrowheads="1"/>
          </p:cNvSpPr>
          <p:nvPr/>
        </p:nvSpPr>
        <p:spPr bwMode="auto">
          <a:xfrm>
            <a:off x="280988" y="152400"/>
            <a:ext cx="8229600" cy="868363"/>
          </a:xfrm>
          <a:prstGeom prst="rect">
            <a:avLst/>
          </a:prstGeom>
          <a:noFill/>
          <a:ln w="9525">
            <a:noFill/>
            <a:miter lim="800000"/>
            <a:headEnd/>
            <a:tailEnd/>
          </a:ln>
          <a:effectLst/>
        </p:spPr>
        <p:txBody>
          <a:bodyPr anchor="ctr"/>
          <a:lstStyle/>
          <a:p>
            <a:pPr algn="l" eaLnBrk="1" hangingPunct="1"/>
            <a:r>
              <a:rPr lang="en-US" sz="3900" b="1">
                <a:solidFill>
                  <a:srgbClr val="003399"/>
                </a:solidFill>
                <a:effectLst>
                  <a:outerShdw blurRad="38100" dist="38100" dir="2700000" algn="tl">
                    <a:srgbClr val="C0C0C0"/>
                  </a:outerShdw>
                </a:effectLst>
              </a:rPr>
              <a:t>Organization’s Social Responsibilities</a:t>
            </a:r>
          </a:p>
        </p:txBody>
      </p:sp>
      <p:sp>
        <p:nvSpPr>
          <p:cNvPr id="293893" name="Text Box 5"/>
          <p:cNvSpPr txBox="1">
            <a:spLocks noChangeArrowheads="1"/>
          </p:cNvSpPr>
          <p:nvPr/>
        </p:nvSpPr>
        <p:spPr bwMode="auto">
          <a:xfrm>
            <a:off x="71438" y="5973763"/>
            <a:ext cx="914400" cy="396875"/>
          </a:xfrm>
          <a:prstGeom prst="rect">
            <a:avLst/>
          </a:prstGeom>
          <a:noFill/>
          <a:ln w="9525">
            <a:noFill/>
            <a:miter lim="800000"/>
            <a:headEnd/>
            <a:tailEnd/>
          </a:ln>
          <a:effectLst/>
        </p:spPr>
        <p:txBody>
          <a:bodyPr>
            <a:spAutoFit/>
          </a:bodyPr>
          <a:lstStyle/>
          <a:p>
            <a:pPr algn="l" eaLnBrk="1" hangingPunct="1">
              <a:spcBef>
                <a:spcPct val="50000"/>
              </a:spcBef>
            </a:pPr>
            <a:endParaRPr lang="en-US" b="1">
              <a:solidFill>
                <a:schemeClr val="bg2"/>
              </a:solidFill>
            </a:endParaRPr>
          </a:p>
        </p:txBody>
      </p:sp>
      <p:sp>
        <p:nvSpPr>
          <p:cNvPr id="293894" name="Rectangle 6"/>
          <p:cNvSpPr>
            <a:spLocks noChangeArrowheads="1"/>
          </p:cNvSpPr>
          <p:nvPr/>
        </p:nvSpPr>
        <p:spPr bwMode="auto">
          <a:xfrm>
            <a:off x="433388" y="2603500"/>
            <a:ext cx="3533775" cy="749300"/>
          </a:xfrm>
          <a:prstGeom prst="rect">
            <a:avLst/>
          </a:prstGeom>
          <a:noFill/>
          <a:ln w="9525">
            <a:noFill/>
            <a:miter lim="800000"/>
            <a:headEnd/>
            <a:tailEnd/>
          </a:ln>
          <a:effectLst/>
        </p:spPr>
        <p:txBody>
          <a:bodyPr wrap="none">
            <a:spAutoFit/>
          </a:bodyPr>
          <a:lstStyle/>
          <a:p>
            <a:pPr algn="l">
              <a:lnSpc>
                <a:spcPct val="90000"/>
              </a:lnSpc>
            </a:pPr>
            <a:r>
              <a:rPr lang="en-US" sz="2400" b="1">
                <a:effectLst>
                  <a:outerShdw blurRad="38100" dist="38100" dir="2700000" algn="tl">
                    <a:srgbClr val="C0C0C0"/>
                  </a:outerShdw>
                </a:effectLst>
              </a:rPr>
              <a:t>Don’t violate principles</a:t>
            </a:r>
            <a:br>
              <a:rPr lang="en-US" sz="2400" b="1">
                <a:effectLst>
                  <a:outerShdw blurRad="38100" dist="38100" dir="2700000" algn="tl">
                    <a:srgbClr val="C0C0C0"/>
                  </a:outerShdw>
                </a:effectLst>
              </a:rPr>
            </a:br>
            <a:r>
              <a:rPr lang="en-US" sz="2400" b="1">
                <a:effectLst>
                  <a:outerShdw blurRad="38100" dist="38100" dir="2700000" algn="tl">
                    <a:srgbClr val="C0C0C0"/>
                  </a:outerShdw>
                </a:effectLst>
              </a:rPr>
              <a:t>of right and wrong</a:t>
            </a:r>
          </a:p>
        </p:txBody>
      </p:sp>
      <p:sp>
        <p:nvSpPr>
          <p:cNvPr id="293895" name="Rectangle 7"/>
          <p:cNvSpPr>
            <a:spLocks noChangeArrowheads="1"/>
          </p:cNvSpPr>
          <p:nvPr/>
        </p:nvSpPr>
        <p:spPr bwMode="auto">
          <a:xfrm>
            <a:off x="433388" y="3886200"/>
            <a:ext cx="2163762" cy="457200"/>
          </a:xfrm>
          <a:prstGeom prst="rect">
            <a:avLst/>
          </a:prstGeom>
          <a:noFill/>
          <a:ln w="9525">
            <a:noFill/>
            <a:miter lim="800000"/>
            <a:headEnd/>
            <a:tailEnd/>
          </a:ln>
          <a:effectLst/>
        </p:spPr>
        <p:txBody>
          <a:bodyPr wrap="none">
            <a:spAutoFit/>
          </a:bodyPr>
          <a:lstStyle/>
          <a:p>
            <a:pPr algn="l" eaLnBrk="1" hangingPunct="1"/>
            <a:r>
              <a:rPr lang="en-US" sz="2400" b="1">
                <a:effectLst>
                  <a:outerShdw blurRad="38100" dist="38100" dir="2700000" algn="tl">
                    <a:srgbClr val="C0C0C0"/>
                  </a:outerShdw>
                </a:effectLst>
              </a:rPr>
              <a:t>Obey the Law</a:t>
            </a:r>
          </a:p>
        </p:txBody>
      </p:sp>
      <p:sp>
        <p:nvSpPr>
          <p:cNvPr id="293896" name="Rectangle 8"/>
          <p:cNvSpPr>
            <a:spLocks noChangeArrowheads="1"/>
          </p:cNvSpPr>
          <p:nvPr/>
        </p:nvSpPr>
        <p:spPr bwMode="auto">
          <a:xfrm>
            <a:off x="5453063" y="1916113"/>
            <a:ext cx="514350" cy="493712"/>
          </a:xfrm>
          <a:prstGeom prst="rect">
            <a:avLst/>
          </a:prstGeom>
          <a:noFill/>
          <a:ln w="12700">
            <a:noFill/>
            <a:miter lim="800000"/>
            <a:headEnd/>
            <a:tailEnd/>
          </a:ln>
          <a:effectLst/>
        </p:spPr>
        <p:txBody>
          <a:bodyPr wrap="none" anchor="ctr"/>
          <a:lstStyle/>
          <a:p>
            <a:endParaRPr lang="en-US"/>
          </a:p>
        </p:txBody>
      </p:sp>
      <p:grpSp>
        <p:nvGrpSpPr>
          <p:cNvPr id="2" name="Group 9"/>
          <p:cNvGrpSpPr>
            <a:grpSpLocks/>
          </p:cNvGrpSpPr>
          <p:nvPr/>
        </p:nvGrpSpPr>
        <p:grpSpPr bwMode="auto">
          <a:xfrm>
            <a:off x="2109788" y="1295400"/>
            <a:ext cx="6561137" cy="4800600"/>
            <a:chOff x="1016" y="864"/>
            <a:chExt cx="4133" cy="3024"/>
          </a:xfrm>
        </p:grpSpPr>
        <p:sp>
          <p:nvSpPr>
            <p:cNvPr id="293898" name="Freeform 10"/>
            <p:cNvSpPr>
              <a:spLocks/>
            </p:cNvSpPr>
            <p:nvPr/>
          </p:nvSpPr>
          <p:spPr bwMode="auto">
            <a:xfrm>
              <a:off x="4336" y="2836"/>
              <a:ext cx="813" cy="1052"/>
            </a:xfrm>
            <a:custGeom>
              <a:avLst/>
              <a:gdLst/>
              <a:ahLst/>
              <a:cxnLst>
                <a:cxn ang="0">
                  <a:pos x="474" y="1214"/>
                </a:cxn>
                <a:cxn ang="0">
                  <a:pos x="0" y="426"/>
                </a:cxn>
                <a:cxn ang="0">
                  <a:pos x="347" y="0"/>
                </a:cxn>
                <a:cxn ang="0">
                  <a:pos x="927" y="669"/>
                </a:cxn>
                <a:cxn ang="0">
                  <a:pos x="474" y="1214"/>
                </a:cxn>
              </a:cxnLst>
              <a:rect l="0" t="0" r="r" b="b"/>
              <a:pathLst>
                <a:path w="928" h="1215">
                  <a:moveTo>
                    <a:pt x="474" y="1214"/>
                  </a:moveTo>
                  <a:lnTo>
                    <a:pt x="0" y="426"/>
                  </a:lnTo>
                  <a:lnTo>
                    <a:pt x="347" y="0"/>
                  </a:lnTo>
                  <a:lnTo>
                    <a:pt x="927" y="669"/>
                  </a:lnTo>
                  <a:lnTo>
                    <a:pt x="474" y="1214"/>
                  </a:lnTo>
                </a:path>
              </a:pathLst>
            </a:custGeom>
            <a:solidFill>
              <a:schemeClr val="folHlink"/>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endParaRPr lang="en-US"/>
            </a:p>
          </p:txBody>
        </p:sp>
        <p:grpSp>
          <p:nvGrpSpPr>
            <p:cNvPr id="3" name="Group 11"/>
            <p:cNvGrpSpPr>
              <a:grpSpLocks/>
            </p:cNvGrpSpPr>
            <p:nvPr/>
          </p:nvGrpSpPr>
          <p:grpSpPr bwMode="auto">
            <a:xfrm>
              <a:off x="1016" y="2836"/>
              <a:ext cx="3739" cy="1052"/>
              <a:chOff x="1016" y="2836"/>
              <a:chExt cx="3739" cy="1052"/>
            </a:xfrm>
          </p:grpSpPr>
          <p:sp>
            <p:nvSpPr>
              <p:cNvPr id="293900" name="Freeform 12"/>
              <p:cNvSpPr>
                <a:spLocks/>
              </p:cNvSpPr>
              <p:nvPr/>
            </p:nvSpPr>
            <p:spPr bwMode="auto">
              <a:xfrm>
                <a:off x="1424" y="2836"/>
                <a:ext cx="3219" cy="371"/>
              </a:xfrm>
              <a:custGeom>
                <a:avLst/>
                <a:gdLst/>
                <a:ahLst/>
                <a:cxnLst>
                  <a:cxn ang="0">
                    <a:pos x="0" y="427"/>
                  </a:cxn>
                  <a:cxn ang="0">
                    <a:pos x="3326" y="427"/>
                  </a:cxn>
                  <a:cxn ang="0">
                    <a:pos x="3672" y="0"/>
                  </a:cxn>
                  <a:cxn ang="0">
                    <a:pos x="658" y="1"/>
                  </a:cxn>
                  <a:cxn ang="0">
                    <a:pos x="0" y="427"/>
                  </a:cxn>
                </a:cxnLst>
                <a:rect l="0" t="0" r="r" b="b"/>
                <a:pathLst>
                  <a:path w="3673" h="428">
                    <a:moveTo>
                      <a:pt x="0" y="427"/>
                    </a:moveTo>
                    <a:lnTo>
                      <a:pt x="3326" y="427"/>
                    </a:lnTo>
                    <a:lnTo>
                      <a:pt x="3672" y="0"/>
                    </a:lnTo>
                    <a:lnTo>
                      <a:pt x="658" y="1"/>
                    </a:lnTo>
                    <a:lnTo>
                      <a:pt x="0" y="42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293901" name="Freeform 13"/>
              <p:cNvSpPr>
                <a:spLocks/>
              </p:cNvSpPr>
              <p:nvPr/>
            </p:nvSpPr>
            <p:spPr bwMode="auto">
              <a:xfrm>
                <a:off x="1016" y="3206"/>
                <a:ext cx="3739" cy="682"/>
              </a:xfrm>
              <a:custGeom>
                <a:avLst/>
                <a:gdLst/>
                <a:ahLst/>
                <a:cxnLst>
                  <a:cxn ang="0">
                    <a:pos x="0" y="787"/>
                  </a:cxn>
                  <a:cxn ang="0">
                    <a:pos x="4265" y="787"/>
                  </a:cxn>
                  <a:cxn ang="0">
                    <a:pos x="3792" y="0"/>
                  </a:cxn>
                  <a:cxn ang="0">
                    <a:pos x="467" y="0"/>
                  </a:cxn>
                  <a:cxn ang="0">
                    <a:pos x="0" y="787"/>
                  </a:cxn>
                </a:cxnLst>
                <a:rect l="0" t="0" r="r" b="b"/>
                <a:pathLst>
                  <a:path w="4266" h="788">
                    <a:moveTo>
                      <a:pt x="0" y="787"/>
                    </a:moveTo>
                    <a:lnTo>
                      <a:pt x="4265" y="787"/>
                    </a:lnTo>
                    <a:lnTo>
                      <a:pt x="3792" y="0"/>
                    </a:lnTo>
                    <a:lnTo>
                      <a:pt x="467" y="0"/>
                    </a:lnTo>
                    <a:lnTo>
                      <a:pt x="0" y="787"/>
                    </a:lnTo>
                  </a:path>
                </a:pathLst>
              </a:custGeom>
              <a:solidFill>
                <a:schemeClr val="folHlink"/>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endParaRPr lang="en-US"/>
              </a:p>
            </p:txBody>
          </p:sp>
        </p:grpSp>
        <p:grpSp>
          <p:nvGrpSpPr>
            <p:cNvPr id="4" name="Group 14"/>
            <p:cNvGrpSpPr>
              <a:grpSpLocks/>
            </p:cNvGrpSpPr>
            <p:nvPr/>
          </p:nvGrpSpPr>
          <p:grpSpPr bwMode="auto">
            <a:xfrm>
              <a:off x="1494" y="2187"/>
              <a:ext cx="3072" cy="916"/>
              <a:chOff x="966" y="2088"/>
              <a:chExt cx="3506" cy="1056"/>
            </a:xfrm>
          </p:grpSpPr>
          <p:sp>
            <p:nvSpPr>
              <p:cNvPr id="293903" name="Freeform 15"/>
              <p:cNvSpPr>
                <a:spLocks/>
              </p:cNvSpPr>
              <p:nvPr/>
            </p:nvSpPr>
            <p:spPr bwMode="auto">
              <a:xfrm>
                <a:off x="3660" y="2088"/>
                <a:ext cx="812" cy="1056"/>
              </a:xfrm>
              <a:custGeom>
                <a:avLst/>
                <a:gdLst/>
                <a:ahLst/>
                <a:cxnLst>
                  <a:cxn ang="0">
                    <a:pos x="0" y="286"/>
                  </a:cxn>
                  <a:cxn ang="0">
                    <a:pos x="479" y="1055"/>
                  </a:cxn>
                  <a:cxn ang="0">
                    <a:pos x="811" y="661"/>
                  </a:cxn>
                  <a:cxn ang="0">
                    <a:pos x="233" y="0"/>
                  </a:cxn>
                  <a:cxn ang="0">
                    <a:pos x="0" y="286"/>
                  </a:cxn>
                </a:cxnLst>
                <a:rect l="0" t="0" r="r" b="b"/>
                <a:pathLst>
                  <a:path w="812" h="1056">
                    <a:moveTo>
                      <a:pt x="0" y="286"/>
                    </a:moveTo>
                    <a:lnTo>
                      <a:pt x="479" y="1055"/>
                    </a:lnTo>
                    <a:lnTo>
                      <a:pt x="811" y="661"/>
                    </a:lnTo>
                    <a:lnTo>
                      <a:pt x="233" y="0"/>
                    </a:lnTo>
                    <a:lnTo>
                      <a:pt x="0" y="286"/>
                    </a:lnTo>
                  </a:path>
                </a:pathLst>
              </a:custGeom>
              <a:solidFill>
                <a:srgbClr val="98A951"/>
              </a:solidFill>
              <a:ln w="12700" cap="rnd" cmpd="sng">
                <a:solidFill>
                  <a:srgbClr val="000000"/>
                </a:solidFill>
                <a:prstDash val="solid"/>
                <a:round/>
                <a:headEnd type="none" w="med" len="med"/>
                <a:tailEnd type="none" w="med" len="med"/>
              </a:ln>
              <a:effectLst/>
            </p:spPr>
            <p:txBody>
              <a:bodyPr/>
              <a:lstStyle/>
              <a:p>
                <a:endParaRPr lang="en-US"/>
              </a:p>
            </p:txBody>
          </p:sp>
          <p:sp>
            <p:nvSpPr>
              <p:cNvPr id="293904" name="Freeform 16"/>
              <p:cNvSpPr>
                <a:spLocks/>
              </p:cNvSpPr>
              <p:nvPr/>
            </p:nvSpPr>
            <p:spPr bwMode="auto">
              <a:xfrm>
                <a:off x="1438" y="2088"/>
                <a:ext cx="2454" cy="284"/>
              </a:xfrm>
              <a:custGeom>
                <a:avLst/>
                <a:gdLst/>
                <a:ahLst/>
                <a:cxnLst>
                  <a:cxn ang="0">
                    <a:pos x="0" y="283"/>
                  </a:cxn>
                  <a:cxn ang="0">
                    <a:pos x="2220" y="283"/>
                  </a:cxn>
                  <a:cxn ang="0">
                    <a:pos x="2453" y="0"/>
                  </a:cxn>
                  <a:cxn ang="0">
                    <a:pos x="620" y="0"/>
                  </a:cxn>
                  <a:cxn ang="0">
                    <a:pos x="0" y="283"/>
                  </a:cxn>
                </a:cxnLst>
                <a:rect l="0" t="0" r="r" b="b"/>
                <a:pathLst>
                  <a:path w="2454" h="284">
                    <a:moveTo>
                      <a:pt x="0" y="283"/>
                    </a:moveTo>
                    <a:lnTo>
                      <a:pt x="2220" y="283"/>
                    </a:lnTo>
                    <a:lnTo>
                      <a:pt x="2453" y="0"/>
                    </a:lnTo>
                    <a:lnTo>
                      <a:pt x="620" y="0"/>
                    </a:lnTo>
                    <a:lnTo>
                      <a:pt x="0" y="283"/>
                    </a:lnTo>
                  </a:path>
                </a:pathLst>
              </a:custGeom>
              <a:solidFill>
                <a:srgbClr val="98A951"/>
              </a:solidFill>
              <a:ln w="12700" cap="rnd" cmpd="sng">
                <a:solidFill>
                  <a:srgbClr val="000000"/>
                </a:solidFill>
                <a:prstDash val="solid"/>
                <a:round/>
                <a:headEnd type="none" w="med" len="med"/>
                <a:tailEnd type="none" w="med" len="med"/>
              </a:ln>
              <a:effectLst/>
            </p:spPr>
            <p:txBody>
              <a:bodyPr/>
              <a:lstStyle/>
              <a:p>
                <a:endParaRPr lang="en-US"/>
              </a:p>
            </p:txBody>
          </p:sp>
          <p:sp>
            <p:nvSpPr>
              <p:cNvPr id="293905" name="Freeform 17"/>
              <p:cNvSpPr>
                <a:spLocks/>
              </p:cNvSpPr>
              <p:nvPr/>
            </p:nvSpPr>
            <p:spPr bwMode="auto">
              <a:xfrm>
                <a:off x="966" y="2371"/>
                <a:ext cx="3173" cy="773"/>
              </a:xfrm>
              <a:custGeom>
                <a:avLst/>
                <a:gdLst/>
                <a:ahLst/>
                <a:cxnLst>
                  <a:cxn ang="0">
                    <a:pos x="0" y="772"/>
                  </a:cxn>
                  <a:cxn ang="0">
                    <a:pos x="3172" y="772"/>
                  </a:cxn>
                  <a:cxn ang="0">
                    <a:pos x="2692" y="0"/>
                  </a:cxn>
                  <a:cxn ang="0">
                    <a:pos x="473" y="0"/>
                  </a:cxn>
                  <a:cxn ang="0">
                    <a:pos x="0" y="772"/>
                  </a:cxn>
                </a:cxnLst>
                <a:rect l="0" t="0" r="r" b="b"/>
                <a:pathLst>
                  <a:path w="3173" h="773">
                    <a:moveTo>
                      <a:pt x="0" y="772"/>
                    </a:moveTo>
                    <a:lnTo>
                      <a:pt x="3172" y="772"/>
                    </a:lnTo>
                    <a:lnTo>
                      <a:pt x="2692" y="0"/>
                    </a:lnTo>
                    <a:lnTo>
                      <a:pt x="473" y="0"/>
                    </a:lnTo>
                    <a:lnTo>
                      <a:pt x="0" y="772"/>
                    </a:lnTo>
                  </a:path>
                </a:pathLst>
              </a:custGeom>
              <a:solidFill>
                <a:srgbClr val="98A951"/>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 name="Group 18"/>
            <p:cNvGrpSpPr>
              <a:grpSpLocks/>
            </p:cNvGrpSpPr>
            <p:nvPr/>
          </p:nvGrpSpPr>
          <p:grpSpPr bwMode="auto">
            <a:xfrm>
              <a:off x="1978" y="1524"/>
              <a:ext cx="2003" cy="795"/>
              <a:chOff x="1518" y="1325"/>
              <a:chExt cx="2287" cy="918"/>
            </a:xfrm>
          </p:grpSpPr>
          <p:sp>
            <p:nvSpPr>
              <p:cNvPr id="293907" name="Freeform 19"/>
              <p:cNvSpPr>
                <a:spLocks/>
              </p:cNvSpPr>
              <p:nvPr/>
            </p:nvSpPr>
            <p:spPr bwMode="auto">
              <a:xfrm>
                <a:off x="3106" y="1325"/>
                <a:ext cx="699" cy="918"/>
              </a:xfrm>
              <a:custGeom>
                <a:avLst/>
                <a:gdLst/>
                <a:ahLst/>
                <a:cxnLst>
                  <a:cxn ang="0">
                    <a:pos x="477" y="917"/>
                  </a:cxn>
                  <a:cxn ang="0">
                    <a:pos x="698" y="655"/>
                  </a:cxn>
                  <a:cxn ang="0">
                    <a:pos x="121" y="0"/>
                  </a:cxn>
                  <a:cxn ang="0">
                    <a:pos x="0" y="138"/>
                  </a:cxn>
                  <a:cxn ang="0">
                    <a:pos x="477" y="917"/>
                  </a:cxn>
                </a:cxnLst>
                <a:rect l="0" t="0" r="r" b="b"/>
                <a:pathLst>
                  <a:path w="699" h="918">
                    <a:moveTo>
                      <a:pt x="477" y="917"/>
                    </a:moveTo>
                    <a:lnTo>
                      <a:pt x="698" y="655"/>
                    </a:lnTo>
                    <a:lnTo>
                      <a:pt x="121" y="0"/>
                    </a:lnTo>
                    <a:lnTo>
                      <a:pt x="0" y="138"/>
                    </a:lnTo>
                    <a:lnTo>
                      <a:pt x="477" y="917"/>
                    </a:lnTo>
                  </a:path>
                </a:pathLst>
              </a:custGeom>
              <a:solidFill>
                <a:srgbClr val="F9C86F"/>
              </a:solidFill>
              <a:ln w="12700" cap="rnd" cmpd="sng">
                <a:solidFill>
                  <a:srgbClr val="000000"/>
                </a:solidFill>
                <a:prstDash val="solid"/>
                <a:round/>
                <a:headEnd type="none" w="med" len="med"/>
                <a:tailEnd type="none" w="med" len="med"/>
              </a:ln>
              <a:effectLst/>
            </p:spPr>
            <p:txBody>
              <a:bodyPr/>
              <a:lstStyle/>
              <a:p>
                <a:endParaRPr lang="en-US"/>
              </a:p>
            </p:txBody>
          </p:sp>
          <p:sp>
            <p:nvSpPr>
              <p:cNvPr id="293908" name="Freeform 20"/>
              <p:cNvSpPr>
                <a:spLocks/>
              </p:cNvSpPr>
              <p:nvPr/>
            </p:nvSpPr>
            <p:spPr bwMode="auto">
              <a:xfrm>
                <a:off x="2001" y="1325"/>
                <a:ext cx="1223" cy="137"/>
              </a:xfrm>
              <a:custGeom>
                <a:avLst/>
                <a:gdLst/>
                <a:ahLst/>
                <a:cxnLst>
                  <a:cxn ang="0">
                    <a:pos x="0" y="136"/>
                  </a:cxn>
                  <a:cxn ang="0">
                    <a:pos x="1101" y="136"/>
                  </a:cxn>
                  <a:cxn ang="0">
                    <a:pos x="1222" y="0"/>
                  </a:cxn>
                  <a:cxn ang="0">
                    <a:pos x="382" y="0"/>
                  </a:cxn>
                  <a:cxn ang="0">
                    <a:pos x="0" y="136"/>
                  </a:cxn>
                </a:cxnLst>
                <a:rect l="0" t="0" r="r" b="b"/>
                <a:pathLst>
                  <a:path w="1223" h="137">
                    <a:moveTo>
                      <a:pt x="0" y="136"/>
                    </a:moveTo>
                    <a:lnTo>
                      <a:pt x="1101" y="136"/>
                    </a:lnTo>
                    <a:lnTo>
                      <a:pt x="1222" y="0"/>
                    </a:lnTo>
                    <a:lnTo>
                      <a:pt x="382" y="0"/>
                    </a:lnTo>
                    <a:lnTo>
                      <a:pt x="0" y="136"/>
                    </a:lnTo>
                  </a:path>
                </a:pathLst>
              </a:custGeom>
              <a:solidFill>
                <a:srgbClr val="F9C86F"/>
              </a:solidFill>
              <a:ln w="12700" cap="rnd" cmpd="sng">
                <a:solidFill>
                  <a:srgbClr val="000000"/>
                </a:solidFill>
                <a:prstDash val="solid"/>
                <a:round/>
                <a:headEnd type="none" w="med" len="med"/>
                <a:tailEnd type="none" w="med" len="med"/>
              </a:ln>
              <a:effectLst/>
            </p:spPr>
            <p:txBody>
              <a:bodyPr/>
              <a:lstStyle/>
              <a:p>
                <a:endParaRPr lang="en-US"/>
              </a:p>
            </p:txBody>
          </p:sp>
          <p:sp>
            <p:nvSpPr>
              <p:cNvPr id="293909" name="Freeform 21"/>
              <p:cNvSpPr>
                <a:spLocks/>
              </p:cNvSpPr>
              <p:nvPr/>
            </p:nvSpPr>
            <p:spPr bwMode="auto">
              <a:xfrm>
                <a:off x="1518" y="1461"/>
                <a:ext cx="2068" cy="782"/>
              </a:xfrm>
              <a:custGeom>
                <a:avLst/>
                <a:gdLst/>
                <a:ahLst/>
                <a:cxnLst>
                  <a:cxn ang="0">
                    <a:pos x="0" y="781"/>
                  </a:cxn>
                  <a:cxn ang="0">
                    <a:pos x="2067" y="781"/>
                  </a:cxn>
                  <a:cxn ang="0">
                    <a:pos x="1587" y="0"/>
                  </a:cxn>
                  <a:cxn ang="0">
                    <a:pos x="481" y="0"/>
                  </a:cxn>
                  <a:cxn ang="0">
                    <a:pos x="0" y="781"/>
                  </a:cxn>
                </a:cxnLst>
                <a:rect l="0" t="0" r="r" b="b"/>
                <a:pathLst>
                  <a:path w="2068" h="782">
                    <a:moveTo>
                      <a:pt x="0" y="781"/>
                    </a:moveTo>
                    <a:lnTo>
                      <a:pt x="2067" y="781"/>
                    </a:lnTo>
                    <a:lnTo>
                      <a:pt x="1587" y="0"/>
                    </a:lnTo>
                    <a:lnTo>
                      <a:pt x="481" y="0"/>
                    </a:lnTo>
                    <a:lnTo>
                      <a:pt x="0" y="781"/>
                    </a:lnTo>
                  </a:path>
                </a:pathLst>
              </a:custGeom>
              <a:solidFill>
                <a:srgbClr val="F9C86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 name="Group 22"/>
            <p:cNvGrpSpPr>
              <a:grpSpLocks/>
            </p:cNvGrpSpPr>
            <p:nvPr/>
          </p:nvGrpSpPr>
          <p:grpSpPr bwMode="auto">
            <a:xfrm>
              <a:off x="2460" y="864"/>
              <a:ext cx="937" cy="674"/>
              <a:chOff x="2069" y="564"/>
              <a:chExt cx="1069" cy="777"/>
            </a:xfrm>
          </p:grpSpPr>
          <p:sp>
            <p:nvSpPr>
              <p:cNvPr id="293911" name="Freeform 23"/>
              <p:cNvSpPr>
                <a:spLocks/>
              </p:cNvSpPr>
              <p:nvPr/>
            </p:nvSpPr>
            <p:spPr bwMode="auto">
              <a:xfrm>
                <a:off x="2547" y="564"/>
                <a:ext cx="591" cy="777"/>
              </a:xfrm>
              <a:custGeom>
                <a:avLst/>
                <a:gdLst/>
                <a:ahLst/>
                <a:cxnLst>
                  <a:cxn ang="0">
                    <a:pos x="479" y="776"/>
                  </a:cxn>
                  <a:cxn ang="0">
                    <a:pos x="590" y="656"/>
                  </a:cxn>
                  <a:cxn ang="0">
                    <a:pos x="0" y="0"/>
                  </a:cxn>
                  <a:cxn ang="0">
                    <a:pos x="479" y="776"/>
                  </a:cxn>
                </a:cxnLst>
                <a:rect l="0" t="0" r="r" b="b"/>
                <a:pathLst>
                  <a:path w="591" h="777">
                    <a:moveTo>
                      <a:pt x="479" y="776"/>
                    </a:moveTo>
                    <a:lnTo>
                      <a:pt x="590" y="656"/>
                    </a:lnTo>
                    <a:lnTo>
                      <a:pt x="0" y="0"/>
                    </a:lnTo>
                    <a:lnTo>
                      <a:pt x="479" y="776"/>
                    </a:lnTo>
                  </a:path>
                </a:pathLst>
              </a:custGeom>
              <a:solidFill>
                <a:srgbClr val="EAEAEA"/>
              </a:solidFill>
              <a:ln w="12700" cap="rnd" cmpd="sng">
                <a:solidFill>
                  <a:srgbClr val="000000"/>
                </a:solidFill>
                <a:prstDash val="solid"/>
                <a:round/>
                <a:headEnd type="none" w="med" len="med"/>
                <a:tailEnd type="none" w="med" len="med"/>
              </a:ln>
              <a:effectLst/>
            </p:spPr>
            <p:txBody>
              <a:bodyPr/>
              <a:lstStyle/>
              <a:p>
                <a:endParaRPr lang="en-US"/>
              </a:p>
            </p:txBody>
          </p:sp>
          <p:sp>
            <p:nvSpPr>
              <p:cNvPr id="293912" name="Freeform 24"/>
              <p:cNvSpPr>
                <a:spLocks/>
              </p:cNvSpPr>
              <p:nvPr/>
            </p:nvSpPr>
            <p:spPr bwMode="auto">
              <a:xfrm>
                <a:off x="2069" y="564"/>
                <a:ext cx="958" cy="777"/>
              </a:xfrm>
              <a:custGeom>
                <a:avLst/>
                <a:gdLst/>
                <a:ahLst/>
                <a:cxnLst>
                  <a:cxn ang="0">
                    <a:pos x="0" y="776"/>
                  </a:cxn>
                  <a:cxn ang="0">
                    <a:pos x="957" y="776"/>
                  </a:cxn>
                  <a:cxn ang="0">
                    <a:pos x="479" y="0"/>
                  </a:cxn>
                  <a:cxn ang="0">
                    <a:pos x="0" y="776"/>
                  </a:cxn>
                </a:cxnLst>
                <a:rect l="0" t="0" r="r" b="b"/>
                <a:pathLst>
                  <a:path w="958" h="777">
                    <a:moveTo>
                      <a:pt x="0" y="776"/>
                    </a:moveTo>
                    <a:lnTo>
                      <a:pt x="957" y="776"/>
                    </a:lnTo>
                    <a:lnTo>
                      <a:pt x="479" y="0"/>
                    </a:lnTo>
                    <a:lnTo>
                      <a:pt x="0" y="776"/>
                    </a:lnTo>
                  </a:path>
                </a:pathLst>
              </a:custGeom>
              <a:solidFill>
                <a:srgbClr val="EAEAEA"/>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93913" name="Rectangle 25"/>
            <p:cNvSpPr>
              <a:spLocks noChangeArrowheads="1"/>
            </p:cNvSpPr>
            <p:nvPr/>
          </p:nvSpPr>
          <p:spPr bwMode="auto">
            <a:xfrm>
              <a:off x="2556" y="1801"/>
              <a:ext cx="743" cy="263"/>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2400" b="1">
                  <a:effectLst>
                    <a:outerShdw blurRad="38100" dist="38100" dir="2700000" algn="tl">
                      <a:srgbClr val="C0C0C0"/>
                    </a:outerShdw>
                  </a:effectLst>
                </a:rPr>
                <a:t>Ethical</a:t>
              </a:r>
            </a:p>
          </p:txBody>
        </p:sp>
        <p:sp>
          <p:nvSpPr>
            <p:cNvPr id="293914" name="Rectangle 26"/>
            <p:cNvSpPr>
              <a:spLocks noChangeArrowheads="1"/>
            </p:cNvSpPr>
            <p:nvPr/>
          </p:nvSpPr>
          <p:spPr bwMode="auto">
            <a:xfrm>
              <a:off x="2592" y="2617"/>
              <a:ext cx="615" cy="263"/>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2400" b="1">
                  <a:effectLst>
                    <a:outerShdw blurRad="38100" dist="38100" dir="2700000" algn="tl">
                      <a:srgbClr val="C0C0C0"/>
                    </a:outerShdw>
                  </a:effectLst>
                </a:rPr>
                <a:t>Legal</a:t>
              </a:r>
            </a:p>
          </p:txBody>
        </p:sp>
        <p:sp>
          <p:nvSpPr>
            <p:cNvPr id="293915" name="Rectangle 27"/>
            <p:cNvSpPr>
              <a:spLocks noChangeArrowheads="1"/>
            </p:cNvSpPr>
            <p:nvPr/>
          </p:nvSpPr>
          <p:spPr bwMode="auto">
            <a:xfrm>
              <a:off x="2412" y="3264"/>
              <a:ext cx="1031" cy="263"/>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2400" b="1">
                  <a:effectLst>
                    <a:outerShdw blurRad="38100" dist="38100" dir="2700000" algn="tl">
                      <a:srgbClr val="C0C0C0"/>
                    </a:outerShdw>
                  </a:effectLst>
                </a:rPr>
                <a:t>Economic</a:t>
              </a:r>
            </a:p>
          </p:txBody>
        </p:sp>
        <p:sp>
          <p:nvSpPr>
            <p:cNvPr id="293916" name="Rectangle 28"/>
            <p:cNvSpPr>
              <a:spLocks noChangeArrowheads="1"/>
            </p:cNvSpPr>
            <p:nvPr/>
          </p:nvSpPr>
          <p:spPr bwMode="auto">
            <a:xfrm>
              <a:off x="2257" y="1114"/>
              <a:ext cx="1342" cy="470"/>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2400" b="1">
                  <a:effectLst>
                    <a:outerShdw blurRad="38100" dist="38100" dir="2700000" algn="tl">
                      <a:srgbClr val="C0C0C0"/>
                    </a:outerShdw>
                  </a:effectLst>
                </a:rPr>
                <a:t>Discretionary</a:t>
              </a:r>
            </a:p>
            <a:p>
              <a:pPr>
                <a:lnSpc>
                  <a:spcPct val="90000"/>
                </a:lnSpc>
              </a:pPr>
              <a:endParaRPr lang="en-US" sz="2400" b="1">
                <a:effectLst>
                  <a:outerShdw blurRad="38100" dist="38100" dir="2700000" algn="tl">
                    <a:srgbClr val="C0C0C0"/>
                  </a:outerShdw>
                </a:effectLst>
              </a:endParaRPr>
            </a:p>
          </p:txBody>
        </p:sp>
      </p:grpSp>
      <p:sp>
        <p:nvSpPr>
          <p:cNvPr id="293917" name="Rectangle 29"/>
          <p:cNvSpPr>
            <a:spLocks noChangeArrowheads="1"/>
          </p:cNvSpPr>
          <p:nvPr/>
        </p:nvSpPr>
        <p:spPr bwMode="auto">
          <a:xfrm>
            <a:off x="433388" y="5105400"/>
            <a:ext cx="2081212" cy="420688"/>
          </a:xfrm>
          <a:prstGeom prst="rect">
            <a:avLst/>
          </a:prstGeom>
          <a:noFill/>
          <a:ln w="9525">
            <a:noFill/>
            <a:miter lim="800000"/>
            <a:headEnd/>
            <a:tailEnd/>
          </a:ln>
          <a:effectLst/>
        </p:spPr>
        <p:txBody>
          <a:bodyPr wrap="none">
            <a:spAutoFit/>
          </a:bodyPr>
          <a:lstStyle/>
          <a:p>
            <a:pPr algn="l">
              <a:lnSpc>
                <a:spcPct val="90000"/>
              </a:lnSpc>
            </a:pPr>
            <a:r>
              <a:rPr lang="en-US" sz="2400" b="1">
                <a:effectLst>
                  <a:outerShdw blurRad="38100" dist="38100" dir="2700000" algn="tl">
                    <a:srgbClr val="C0C0C0"/>
                  </a:outerShdw>
                </a:effectLst>
              </a:rPr>
              <a:t>Make a Profit</a:t>
            </a:r>
          </a:p>
        </p:txBody>
      </p:sp>
      <p:sp>
        <p:nvSpPr>
          <p:cNvPr id="293918" name="Rectangle 30"/>
          <p:cNvSpPr>
            <a:spLocks noChangeArrowheads="1"/>
          </p:cNvSpPr>
          <p:nvPr/>
        </p:nvSpPr>
        <p:spPr bwMode="auto">
          <a:xfrm>
            <a:off x="433388" y="1752600"/>
            <a:ext cx="3398837" cy="457200"/>
          </a:xfrm>
          <a:prstGeom prst="rect">
            <a:avLst/>
          </a:prstGeom>
          <a:noFill/>
          <a:ln w="9525">
            <a:noFill/>
            <a:miter lim="800000"/>
            <a:headEnd/>
            <a:tailEnd/>
          </a:ln>
          <a:effectLst/>
        </p:spPr>
        <p:txBody>
          <a:bodyPr wrap="none">
            <a:spAutoFit/>
          </a:bodyPr>
          <a:lstStyle/>
          <a:p>
            <a:pPr algn="l" eaLnBrk="1" hangingPunct="1"/>
            <a:r>
              <a:rPr lang="en-US" sz="2400" b="1">
                <a:effectLst>
                  <a:outerShdw blurRad="38100" dist="38100" dir="2700000" algn="tl">
                    <a:srgbClr val="C0C0C0"/>
                  </a:outerShdw>
                </a:effectLst>
              </a:rPr>
              <a:t>Social responsibilities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3892"/>
                                        </p:tgtEl>
                                        <p:attrNameLst>
                                          <p:attrName>style.visibility</p:attrName>
                                        </p:attrNameLst>
                                      </p:cBhvr>
                                      <p:to>
                                        <p:strVal val="visible"/>
                                      </p:to>
                                    </p:set>
                                    <p:animEffect transition="in" filter="box(in)">
                                      <p:cBhvr>
                                        <p:cTn id="7" dur="500"/>
                                        <p:tgtEl>
                                          <p:spTgt spid="29389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3917">
                                            <p:txEl>
                                              <p:pRg st="0" end="0"/>
                                            </p:txEl>
                                          </p:spTgt>
                                        </p:tgtEl>
                                        <p:attrNameLst>
                                          <p:attrName>style.visibility</p:attrName>
                                        </p:attrNameLst>
                                      </p:cBhvr>
                                      <p:to>
                                        <p:strVal val="visible"/>
                                      </p:to>
                                    </p:set>
                                    <p:anim calcmode="lin" valueType="num">
                                      <p:cBhvr additive="base">
                                        <p:cTn id="17" dur="500" fill="hold"/>
                                        <p:tgtEl>
                                          <p:spTgt spid="29391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39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3895">
                                            <p:txEl>
                                              <p:pRg st="0" end="0"/>
                                            </p:txEl>
                                          </p:spTgt>
                                        </p:tgtEl>
                                        <p:attrNameLst>
                                          <p:attrName>style.visibility</p:attrName>
                                        </p:attrNameLst>
                                      </p:cBhvr>
                                      <p:to>
                                        <p:strVal val="visible"/>
                                      </p:to>
                                    </p:set>
                                    <p:anim calcmode="lin" valueType="num">
                                      <p:cBhvr additive="base">
                                        <p:cTn id="23" dur="500" fill="hold"/>
                                        <p:tgtEl>
                                          <p:spTgt spid="293895">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38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93894">
                                            <p:txEl>
                                              <p:pRg st="0" end="0"/>
                                            </p:txEl>
                                          </p:spTgt>
                                        </p:tgtEl>
                                        <p:attrNameLst>
                                          <p:attrName>style.visibility</p:attrName>
                                        </p:attrNameLst>
                                      </p:cBhvr>
                                      <p:to>
                                        <p:strVal val="visible"/>
                                      </p:to>
                                    </p:set>
                                    <p:animEffect transition="in" filter="circle(in)">
                                      <p:cBhvr>
                                        <p:cTn id="29" dur="2000"/>
                                        <p:tgtEl>
                                          <p:spTgt spid="29389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93918"/>
                                        </p:tgtEl>
                                        <p:attrNameLst>
                                          <p:attrName>style.visibility</p:attrName>
                                        </p:attrNameLst>
                                      </p:cBhvr>
                                      <p:to>
                                        <p:strVal val="visible"/>
                                      </p:to>
                                    </p:set>
                                    <p:animEffect transition="in" filter="checkerboard(across)">
                                      <p:cBhvr>
                                        <p:cTn id="34" dur="500"/>
                                        <p:tgtEl>
                                          <p:spTgt spid="293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p:bldP spid="293918"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358775" y="260350"/>
            <a:ext cx="6553200" cy="808038"/>
          </a:xfrm>
        </p:spPr>
        <p:txBody>
          <a:bodyPr/>
          <a:lstStyle/>
          <a:p>
            <a:r>
              <a:rPr lang="en-US" sz="3500"/>
              <a:t>What’s Social Responsibility?</a:t>
            </a:r>
          </a:p>
        </p:txBody>
      </p:sp>
      <p:sp>
        <p:nvSpPr>
          <p:cNvPr id="231427" name="Rectangle 3"/>
          <p:cNvSpPr>
            <a:spLocks noGrp="1" noChangeArrowheads="1"/>
          </p:cNvSpPr>
          <p:nvPr>
            <p:ph type="body" idx="1"/>
          </p:nvPr>
        </p:nvSpPr>
        <p:spPr>
          <a:xfrm>
            <a:off x="215900" y="1412875"/>
            <a:ext cx="8928100" cy="5148263"/>
          </a:xfrm>
        </p:spPr>
        <p:txBody>
          <a:bodyPr/>
          <a:lstStyle/>
          <a:p>
            <a:pPr marL="350838" indent="-350838">
              <a:lnSpc>
                <a:spcPct val="90000"/>
              </a:lnSpc>
            </a:pPr>
            <a:r>
              <a:rPr lang="en-US" sz="2400" dirty="0"/>
              <a:t>Corporate Social Responsibility</a:t>
            </a:r>
          </a:p>
          <a:p>
            <a:pPr marL="530225" lvl="1" indent="373063">
              <a:lnSpc>
                <a:spcPct val="90000"/>
              </a:lnSpc>
            </a:pPr>
            <a:r>
              <a:rPr lang="en-US" dirty="0"/>
              <a:t>The idea that business has social obligations above and beyond making a profit.</a:t>
            </a:r>
          </a:p>
          <a:p>
            <a:pPr marL="530225" lvl="1" indent="373063">
              <a:lnSpc>
                <a:spcPct val="90000"/>
              </a:lnSpc>
            </a:pPr>
            <a:r>
              <a:rPr lang="en-US" dirty="0"/>
              <a:t>Business has an obligation to constituent groups in society other than stockholders and beyond that prescribed by law.</a:t>
            </a:r>
          </a:p>
          <a:p>
            <a:pPr marL="530225" lvl="1" indent="373063">
              <a:lnSpc>
                <a:spcPct val="90000"/>
              </a:lnSpc>
              <a:buFont typeface="Wingdings" pitchFamily="2" charset="2"/>
              <a:buNone/>
            </a:pPr>
            <a:endParaRPr lang="en-US" dirty="0"/>
          </a:p>
          <a:p>
            <a:pPr marL="350838" indent="-350838">
              <a:lnSpc>
                <a:spcPct val="90000"/>
              </a:lnSpc>
              <a:buFontTx/>
              <a:buNone/>
            </a:pPr>
            <a:r>
              <a:rPr lang="en-US" sz="2400" b="1" dirty="0"/>
              <a:t>Social Responsibility is …</a:t>
            </a:r>
            <a:r>
              <a:rPr lang="en-US" sz="2400" b="1" dirty="0">
                <a:effectLst/>
              </a:rPr>
              <a:t>  </a:t>
            </a:r>
            <a:r>
              <a:rPr lang="en-US" sz="2400" dirty="0">
                <a:effectLst/>
              </a:rPr>
              <a:t>the ethical accountability framework for the industry which defines principles, policies and practices and codes of conduct designed to ensure: </a:t>
            </a:r>
          </a:p>
          <a:p>
            <a:pPr marL="530225" lvl="1" indent="373063">
              <a:lnSpc>
                <a:spcPct val="90000"/>
              </a:lnSpc>
            </a:pPr>
            <a:r>
              <a:rPr lang="en-US" sz="2000" dirty="0">
                <a:effectLst/>
              </a:rPr>
              <a:t>the protection of stakeholders, </a:t>
            </a:r>
          </a:p>
          <a:p>
            <a:pPr marL="530225" lvl="1" indent="373063">
              <a:lnSpc>
                <a:spcPct val="90000"/>
              </a:lnSpc>
            </a:pPr>
            <a:r>
              <a:rPr lang="en-US" sz="2000" dirty="0">
                <a:effectLst/>
              </a:rPr>
              <a:t>the sustainability of industry, and </a:t>
            </a:r>
          </a:p>
          <a:p>
            <a:pPr marL="530225" lvl="1" indent="373063">
              <a:lnSpc>
                <a:spcPct val="90000"/>
              </a:lnSpc>
            </a:pPr>
            <a:r>
              <a:rPr lang="en-US" sz="2000" dirty="0">
                <a:effectLst/>
              </a:rPr>
              <a:t>quality of life improvements in the communities in which it operates.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checkerboard(across)">
                                      <p:cBhvr>
                                        <p:cTn id="7" dur="500"/>
                                        <p:tgtEl>
                                          <p:spTgt spid="2314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1427">
                                            <p:txEl>
                                              <p:pRg st="0" end="0"/>
                                            </p:txEl>
                                          </p:spTgt>
                                        </p:tgtEl>
                                        <p:attrNameLst>
                                          <p:attrName>style.visibility</p:attrName>
                                        </p:attrNameLst>
                                      </p:cBhvr>
                                      <p:to>
                                        <p:strVal val="visible"/>
                                      </p:to>
                                    </p:set>
                                    <p:animEffect transition="in" filter="checkerboard(across)">
                                      <p:cBhvr>
                                        <p:cTn id="12" dur="500"/>
                                        <p:tgtEl>
                                          <p:spTgt spid="231427">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31427">
                                            <p:txEl>
                                              <p:pRg st="1" end="1"/>
                                            </p:txEl>
                                          </p:spTgt>
                                        </p:tgtEl>
                                        <p:attrNameLst>
                                          <p:attrName>style.visibility</p:attrName>
                                        </p:attrNameLst>
                                      </p:cBhvr>
                                      <p:to>
                                        <p:strVal val="visible"/>
                                      </p:to>
                                    </p:set>
                                    <p:animEffect transition="in" filter="checkerboard(across)">
                                      <p:cBhvr>
                                        <p:cTn id="15" dur="500"/>
                                        <p:tgtEl>
                                          <p:spTgt spid="231427">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31427">
                                            <p:txEl>
                                              <p:pRg st="2" end="2"/>
                                            </p:txEl>
                                          </p:spTgt>
                                        </p:tgtEl>
                                        <p:attrNameLst>
                                          <p:attrName>style.visibility</p:attrName>
                                        </p:attrNameLst>
                                      </p:cBhvr>
                                      <p:to>
                                        <p:strVal val="visible"/>
                                      </p:to>
                                    </p:set>
                                    <p:animEffect transition="in" filter="checkerboard(across)">
                                      <p:cBhvr>
                                        <p:cTn id="18" dur="500"/>
                                        <p:tgtEl>
                                          <p:spTgt spid="23142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31427">
                                            <p:txEl>
                                              <p:pRg st="4" end="4"/>
                                            </p:txEl>
                                          </p:spTgt>
                                        </p:tgtEl>
                                        <p:attrNameLst>
                                          <p:attrName>style.visibility</p:attrName>
                                        </p:attrNameLst>
                                      </p:cBhvr>
                                      <p:to>
                                        <p:strVal val="visible"/>
                                      </p:to>
                                    </p:set>
                                    <p:animEffect transition="in" filter="box(in)">
                                      <p:cBhvr>
                                        <p:cTn id="23" dur="500"/>
                                        <p:tgtEl>
                                          <p:spTgt spid="231427">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31427">
                                            <p:txEl>
                                              <p:pRg st="5" end="5"/>
                                            </p:txEl>
                                          </p:spTgt>
                                        </p:tgtEl>
                                        <p:attrNameLst>
                                          <p:attrName>style.visibility</p:attrName>
                                        </p:attrNameLst>
                                      </p:cBhvr>
                                      <p:to>
                                        <p:strVal val="visible"/>
                                      </p:to>
                                    </p:set>
                                    <p:animEffect transition="in" filter="box(in)">
                                      <p:cBhvr>
                                        <p:cTn id="26" dur="500"/>
                                        <p:tgtEl>
                                          <p:spTgt spid="231427">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31427">
                                            <p:txEl>
                                              <p:pRg st="6" end="6"/>
                                            </p:txEl>
                                          </p:spTgt>
                                        </p:tgtEl>
                                        <p:attrNameLst>
                                          <p:attrName>style.visibility</p:attrName>
                                        </p:attrNameLst>
                                      </p:cBhvr>
                                      <p:to>
                                        <p:strVal val="visible"/>
                                      </p:to>
                                    </p:set>
                                    <p:animEffect transition="in" filter="box(in)">
                                      <p:cBhvr>
                                        <p:cTn id="29" dur="500"/>
                                        <p:tgtEl>
                                          <p:spTgt spid="231427">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231427">
                                            <p:txEl>
                                              <p:pRg st="7" end="7"/>
                                            </p:txEl>
                                          </p:spTgt>
                                        </p:tgtEl>
                                        <p:attrNameLst>
                                          <p:attrName>style.visibility</p:attrName>
                                        </p:attrNameLst>
                                      </p:cBhvr>
                                      <p:to>
                                        <p:strVal val="visible"/>
                                      </p:to>
                                    </p:set>
                                    <p:animEffect transition="in" filter="box(in)">
                                      <p:cBhvr>
                                        <p:cTn id="32" dur="500"/>
                                        <p:tgtEl>
                                          <p:spTgt spid="2314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9" name="Rectangle 7"/>
          <p:cNvSpPr>
            <a:spLocks noChangeArrowheads="1"/>
          </p:cNvSpPr>
          <p:nvPr/>
        </p:nvSpPr>
        <p:spPr bwMode="auto">
          <a:xfrm>
            <a:off x="457200" y="558800"/>
            <a:ext cx="8229600" cy="868363"/>
          </a:xfrm>
          <a:prstGeom prst="rect">
            <a:avLst/>
          </a:prstGeom>
          <a:noFill/>
          <a:ln w="9525">
            <a:noFill/>
            <a:miter lim="800000"/>
            <a:headEnd/>
            <a:tailEnd/>
          </a:ln>
          <a:effectLst/>
        </p:spPr>
        <p:txBody>
          <a:bodyPr anchor="ctr"/>
          <a:lstStyle/>
          <a:p>
            <a:pPr algn="l" eaLnBrk="1" hangingPunct="1"/>
            <a:r>
              <a:rPr lang="en-US" sz="3900" b="1">
                <a:solidFill>
                  <a:srgbClr val="003399"/>
                </a:solidFill>
                <a:effectLst>
                  <a:outerShdw blurRad="38100" dist="38100" dir="2700000" algn="tl">
                    <a:srgbClr val="C0C0C0"/>
                  </a:outerShdw>
                </a:effectLst>
              </a:rPr>
              <a:t>Stakeholder Model</a:t>
            </a:r>
          </a:p>
        </p:txBody>
      </p:sp>
      <p:grpSp>
        <p:nvGrpSpPr>
          <p:cNvPr id="2" name="Group 9"/>
          <p:cNvGrpSpPr>
            <a:grpSpLocks/>
          </p:cNvGrpSpPr>
          <p:nvPr/>
        </p:nvGrpSpPr>
        <p:grpSpPr bwMode="auto">
          <a:xfrm>
            <a:off x="762000" y="1778000"/>
            <a:ext cx="7747000" cy="3924300"/>
            <a:chOff x="512" y="936"/>
            <a:chExt cx="4880" cy="2472"/>
          </a:xfrm>
        </p:grpSpPr>
        <p:sp>
          <p:nvSpPr>
            <p:cNvPr id="238602" name="Oval 10"/>
            <p:cNvSpPr>
              <a:spLocks noChangeArrowheads="1"/>
            </p:cNvSpPr>
            <p:nvPr/>
          </p:nvSpPr>
          <p:spPr bwMode="auto">
            <a:xfrm>
              <a:off x="512" y="936"/>
              <a:ext cx="2608" cy="2472"/>
            </a:xfrm>
            <a:prstGeom prst="ellipse">
              <a:avLst/>
            </a:prstGeom>
            <a:solidFill>
              <a:srgbClr val="FFFF99"/>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eaLnBrk="1" hangingPunct="1"/>
              <a:r>
                <a:rPr lang="en-US" sz="2400" b="1" i="1"/>
                <a:t>Primary </a:t>
              </a:r>
              <a:br>
                <a:rPr lang="en-US" sz="2400" b="1" i="1"/>
              </a:br>
              <a:r>
                <a:rPr lang="en-US" sz="2400" b="1" i="1"/>
                <a:t>Stakeholders:</a:t>
              </a:r>
              <a:r>
                <a:rPr lang="en-US" sz="2400" b="1"/>
                <a:t/>
              </a:r>
              <a:br>
                <a:rPr lang="en-US" sz="2400" b="1"/>
              </a:br>
              <a:endParaRPr lang="en-US" sz="2200" b="1"/>
            </a:p>
            <a:p>
              <a:pPr eaLnBrk="1" hangingPunct="1"/>
              <a:r>
                <a:rPr lang="en-US" sz="2200" b="1"/>
                <a:t>Shareholders</a:t>
              </a:r>
            </a:p>
            <a:p>
              <a:pPr eaLnBrk="1" hangingPunct="1"/>
              <a:r>
                <a:rPr lang="en-US" sz="2200" b="1"/>
                <a:t>Employees</a:t>
              </a:r>
            </a:p>
            <a:p>
              <a:pPr eaLnBrk="1" hangingPunct="1"/>
              <a:r>
                <a:rPr lang="en-US" sz="2200" b="1"/>
                <a:t>Customers</a:t>
              </a:r>
            </a:p>
            <a:p>
              <a:pPr eaLnBrk="1" hangingPunct="1"/>
              <a:r>
                <a:rPr lang="en-US" sz="2200" b="1"/>
                <a:t>Suppliers</a:t>
              </a:r>
            </a:p>
            <a:p>
              <a:pPr eaLnBrk="1" hangingPunct="1"/>
              <a:r>
                <a:rPr lang="en-US" sz="2200" b="1"/>
                <a:t>Governments</a:t>
              </a:r>
            </a:p>
            <a:p>
              <a:pPr eaLnBrk="1" hangingPunct="1"/>
              <a:r>
                <a:rPr lang="en-US" sz="2200" b="1"/>
                <a:t>Local Communities</a:t>
              </a:r>
            </a:p>
            <a:p>
              <a:pPr eaLnBrk="1" hangingPunct="1"/>
              <a:endParaRPr lang="en-US" sz="2400" b="1"/>
            </a:p>
          </p:txBody>
        </p:sp>
        <p:sp>
          <p:nvSpPr>
            <p:cNvPr id="238603" name="Oval 11"/>
            <p:cNvSpPr>
              <a:spLocks noChangeArrowheads="1"/>
            </p:cNvSpPr>
            <p:nvPr/>
          </p:nvSpPr>
          <p:spPr bwMode="auto">
            <a:xfrm>
              <a:off x="2784" y="936"/>
              <a:ext cx="2608" cy="2472"/>
            </a:xfrm>
            <a:prstGeom prst="ellipse">
              <a:avLst/>
            </a:prstGeom>
            <a:solidFill>
              <a:srgbClr val="F9C86F"/>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eaLnBrk="1" hangingPunct="1"/>
              <a:r>
                <a:rPr lang="en-US" sz="2400" b="1" i="1"/>
                <a:t>Secondary </a:t>
              </a:r>
              <a:br>
                <a:rPr lang="en-US" sz="2400" b="1" i="1"/>
              </a:br>
              <a:r>
                <a:rPr lang="en-US" sz="2400" b="1" i="1"/>
                <a:t>Stakeholders:</a:t>
              </a:r>
              <a:r>
                <a:rPr lang="en-US" sz="2400" b="1"/>
                <a:t/>
              </a:r>
              <a:br>
                <a:rPr lang="en-US" sz="2400" b="1"/>
              </a:br>
              <a:endParaRPr lang="en-US" sz="2200" b="1"/>
            </a:p>
            <a:p>
              <a:pPr eaLnBrk="1" hangingPunct="1"/>
              <a:r>
                <a:rPr lang="en-US" sz="2200" b="1"/>
                <a:t>Media</a:t>
              </a:r>
              <a:br>
                <a:rPr lang="en-US" sz="2200" b="1"/>
              </a:br>
              <a:r>
                <a:rPr lang="en-US" sz="2200" b="1"/>
                <a:t>Trade Associations</a:t>
              </a:r>
              <a:br>
                <a:rPr lang="en-US" sz="2200" b="1"/>
              </a:br>
              <a:endParaRPr lang="en-US" sz="2200" b="1"/>
            </a:p>
            <a:p>
              <a:pPr eaLnBrk="1" hangingPunct="1"/>
              <a:endParaRPr lang="en-US" sz="2200" b="1"/>
            </a:p>
            <a:p>
              <a:pPr eaLnBrk="1" hangingPunct="1"/>
              <a:endParaRPr lang="en-US" sz="2200" b="1"/>
            </a:p>
            <a:p>
              <a:pPr eaLnBrk="1" hangingPunct="1"/>
              <a:endParaRPr lang="en-US" sz="2200"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Effect transition="in" filter="checkerboard(across)">
                                      <p:cBhvr>
                                        <p:cTn id="7" dur="500"/>
                                        <p:tgtEl>
                                          <p:spTgt spid="23859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1DC171C9-D373-405B-8471-0C23218DF83F}" type="datetime4">
              <a:rPr lang="en-CA"/>
              <a:pPr/>
              <a:t>August 11, 2015</a:t>
            </a:fld>
            <a:endParaRPr lang="en-CA" altLang="en-US"/>
          </a:p>
        </p:txBody>
      </p:sp>
      <p:sp>
        <p:nvSpPr>
          <p:cNvPr id="5" name="Slide Number Placeholder 3"/>
          <p:cNvSpPr>
            <a:spLocks noGrp="1"/>
          </p:cNvSpPr>
          <p:nvPr>
            <p:ph type="sldNum" sz="quarter" idx="12"/>
          </p:nvPr>
        </p:nvSpPr>
        <p:spPr/>
        <p:txBody>
          <a:bodyPr/>
          <a:lstStyle/>
          <a:p>
            <a:fld id="{9141BD08-A2F8-40E1-819C-2AB54AFF0F03}" type="slidenum">
              <a:rPr lang="en-CA" altLang="en-US"/>
              <a:pPr/>
              <a:t>45</a:t>
            </a:fld>
            <a:endParaRPr lang="en-CA" altLang="en-US"/>
          </a:p>
        </p:txBody>
      </p:sp>
      <p:sp>
        <p:nvSpPr>
          <p:cNvPr id="294916" name="Rectangle 4"/>
          <p:cNvSpPr>
            <a:spLocks noChangeArrowheads="1"/>
          </p:cNvSpPr>
          <p:nvPr/>
        </p:nvSpPr>
        <p:spPr bwMode="auto">
          <a:xfrm>
            <a:off x="-36513" y="115888"/>
            <a:ext cx="8105776" cy="1143000"/>
          </a:xfrm>
          <a:prstGeom prst="rect">
            <a:avLst/>
          </a:prstGeom>
          <a:noFill/>
          <a:ln w="9525">
            <a:noFill/>
            <a:miter lim="800000"/>
            <a:headEnd/>
            <a:tailEnd/>
          </a:ln>
          <a:effectLst/>
        </p:spPr>
        <p:txBody>
          <a:bodyPr anchor="b"/>
          <a:lstStyle/>
          <a:p>
            <a:pPr algn="l" eaLnBrk="1" hangingPunct="1"/>
            <a:r>
              <a:rPr lang="en-US" sz="3300" b="1">
                <a:solidFill>
                  <a:srgbClr val="003399"/>
                </a:solidFill>
                <a:effectLst>
                  <a:outerShdw blurRad="38100" dist="38100" dir="2700000" algn="tl">
                    <a:srgbClr val="C0C0C0"/>
                  </a:outerShdw>
                </a:effectLst>
              </a:rPr>
              <a:t>Arguments Supporting Businesses Being Socially Responsible</a:t>
            </a:r>
            <a:endParaRPr lang="en-US" sz="3900" b="1">
              <a:solidFill>
                <a:srgbClr val="003399"/>
              </a:solidFill>
              <a:effectLst>
                <a:outerShdw blurRad="38100" dist="38100" dir="2700000" algn="tl">
                  <a:srgbClr val="C0C0C0"/>
                </a:outerShdw>
              </a:effectLst>
            </a:endParaRPr>
          </a:p>
        </p:txBody>
      </p:sp>
      <p:sp>
        <p:nvSpPr>
          <p:cNvPr id="294917" name="Rectangle 5"/>
          <p:cNvSpPr>
            <a:spLocks noChangeArrowheads="1"/>
          </p:cNvSpPr>
          <p:nvPr/>
        </p:nvSpPr>
        <p:spPr bwMode="auto">
          <a:xfrm>
            <a:off x="296863" y="1335088"/>
            <a:ext cx="8559800" cy="4686300"/>
          </a:xfrm>
          <a:prstGeom prst="rect">
            <a:avLst/>
          </a:prstGeom>
          <a:noFill/>
          <a:ln w="9525">
            <a:noFill/>
            <a:miter lim="800000"/>
            <a:headEnd/>
            <a:tailEnd/>
          </a:ln>
          <a:effectLst/>
        </p:spPr>
        <p:txBody>
          <a:bodyPr/>
          <a:lstStyle/>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Public expectations</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Long-run profits</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Ethical obligation</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Public image</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Better environment</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Discouragement of further government regulation</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Balance of responsibility and power</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Shareholder interests</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Possession of resources</a:t>
            </a:r>
          </a:p>
          <a:p>
            <a:pPr marL="342900" indent="-342900" algn="l" eaLnBrk="1" hangingPunct="1">
              <a:lnSpc>
                <a:spcPct val="90000"/>
              </a:lnSpc>
              <a:spcBef>
                <a:spcPct val="20000"/>
              </a:spcBef>
              <a:buClr>
                <a:srgbClr val="0033CC"/>
              </a:buClr>
              <a:buSzPct val="90000"/>
              <a:buFontTx/>
              <a:buChar char="•"/>
            </a:pPr>
            <a:r>
              <a:rPr lang="en-US" sz="2800">
                <a:effectLst>
                  <a:outerShdw blurRad="38100" dist="38100" dir="2700000" algn="tl">
                    <a:srgbClr val="C0C0C0"/>
                  </a:outerShdw>
                </a:effectLst>
              </a:rPr>
              <a:t>Superiority of prevention over cures</a:t>
            </a:r>
          </a:p>
          <a:p>
            <a:pPr marL="342900" indent="-342900" algn="l" eaLnBrk="1" hangingPunct="1">
              <a:lnSpc>
                <a:spcPct val="90000"/>
              </a:lnSpc>
              <a:spcBef>
                <a:spcPct val="20000"/>
              </a:spcBef>
              <a:buClr>
                <a:srgbClr val="0033CC"/>
              </a:buClr>
              <a:buSzPct val="90000"/>
              <a:buFontTx/>
              <a:buChar char="•"/>
            </a:pPr>
            <a:endParaRPr lang="en-US" sz="2800">
              <a:effectLst>
                <a:outerShdw blurRad="38100" dist="38100" dir="2700000" algn="tl">
                  <a:srgbClr val="C0C0C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checkerboard(across)">
                                      <p:cBhvr>
                                        <p:cTn id="7" dur="500"/>
                                        <p:tgtEl>
                                          <p:spTgt spid="2949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4917">
                                            <p:txEl>
                                              <p:pRg st="0" end="0"/>
                                            </p:txEl>
                                          </p:spTgt>
                                        </p:tgtEl>
                                        <p:attrNameLst>
                                          <p:attrName>style.visibility</p:attrName>
                                        </p:attrNameLst>
                                      </p:cBhvr>
                                      <p:to>
                                        <p:strVal val="visible"/>
                                      </p:to>
                                    </p:set>
                                    <p:animEffect transition="in" filter="box(in)">
                                      <p:cBhvr>
                                        <p:cTn id="12" dur="500"/>
                                        <p:tgtEl>
                                          <p:spTgt spid="2949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94917">
                                            <p:txEl>
                                              <p:pRg st="1" end="1"/>
                                            </p:txEl>
                                          </p:spTgt>
                                        </p:tgtEl>
                                        <p:attrNameLst>
                                          <p:attrName>style.visibility</p:attrName>
                                        </p:attrNameLst>
                                      </p:cBhvr>
                                      <p:to>
                                        <p:strVal val="visible"/>
                                      </p:to>
                                    </p:set>
                                    <p:animEffect transition="in" filter="checkerboard(across)">
                                      <p:cBhvr>
                                        <p:cTn id="17" dur="500"/>
                                        <p:tgtEl>
                                          <p:spTgt spid="2949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94917">
                                            <p:txEl>
                                              <p:pRg st="2" end="2"/>
                                            </p:txEl>
                                          </p:spTgt>
                                        </p:tgtEl>
                                        <p:attrNameLst>
                                          <p:attrName>style.visibility</p:attrName>
                                        </p:attrNameLst>
                                      </p:cBhvr>
                                      <p:to>
                                        <p:strVal val="visible"/>
                                      </p:to>
                                    </p:set>
                                    <p:animEffect transition="in" filter="box(in)">
                                      <p:cBhvr>
                                        <p:cTn id="22" dur="500"/>
                                        <p:tgtEl>
                                          <p:spTgt spid="2949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94917">
                                            <p:txEl>
                                              <p:pRg st="3" end="3"/>
                                            </p:txEl>
                                          </p:spTgt>
                                        </p:tgtEl>
                                        <p:attrNameLst>
                                          <p:attrName>style.visibility</p:attrName>
                                        </p:attrNameLst>
                                      </p:cBhvr>
                                      <p:to>
                                        <p:strVal val="visible"/>
                                      </p:to>
                                    </p:set>
                                    <p:animEffect transition="in" filter="box(in)">
                                      <p:cBhvr>
                                        <p:cTn id="27" dur="500"/>
                                        <p:tgtEl>
                                          <p:spTgt spid="29491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4917">
                                            <p:txEl>
                                              <p:pRg st="4" end="4"/>
                                            </p:txEl>
                                          </p:spTgt>
                                        </p:tgtEl>
                                        <p:attrNameLst>
                                          <p:attrName>style.visibility</p:attrName>
                                        </p:attrNameLst>
                                      </p:cBhvr>
                                      <p:to>
                                        <p:strVal val="visible"/>
                                      </p:to>
                                    </p:set>
                                    <p:animEffect transition="in" filter="checkerboard(across)">
                                      <p:cBhvr>
                                        <p:cTn id="32" dur="500"/>
                                        <p:tgtEl>
                                          <p:spTgt spid="29491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4917">
                                            <p:txEl>
                                              <p:pRg st="5" end="5"/>
                                            </p:txEl>
                                          </p:spTgt>
                                        </p:tgtEl>
                                        <p:attrNameLst>
                                          <p:attrName>style.visibility</p:attrName>
                                        </p:attrNameLst>
                                      </p:cBhvr>
                                      <p:to>
                                        <p:strVal val="visible"/>
                                      </p:to>
                                    </p:set>
                                    <p:animEffect transition="in" filter="checkerboard(across)">
                                      <p:cBhvr>
                                        <p:cTn id="37" dur="500"/>
                                        <p:tgtEl>
                                          <p:spTgt spid="29491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4917">
                                            <p:txEl>
                                              <p:pRg st="6" end="6"/>
                                            </p:txEl>
                                          </p:spTgt>
                                        </p:tgtEl>
                                        <p:attrNameLst>
                                          <p:attrName>style.visibility</p:attrName>
                                        </p:attrNameLst>
                                      </p:cBhvr>
                                      <p:to>
                                        <p:strVal val="visible"/>
                                      </p:to>
                                    </p:set>
                                    <p:animEffect transition="in" filter="blinds(horizontal)">
                                      <p:cBhvr>
                                        <p:cTn id="42" dur="500"/>
                                        <p:tgtEl>
                                          <p:spTgt spid="29491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94917">
                                            <p:txEl>
                                              <p:pRg st="7" end="7"/>
                                            </p:txEl>
                                          </p:spTgt>
                                        </p:tgtEl>
                                        <p:attrNameLst>
                                          <p:attrName>style.visibility</p:attrName>
                                        </p:attrNameLst>
                                      </p:cBhvr>
                                      <p:to>
                                        <p:strVal val="visible"/>
                                      </p:to>
                                    </p:set>
                                    <p:animEffect transition="in" filter="checkerboard(across)">
                                      <p:cBhvr>
                                        <p:cTn id="47" dur="500"/>
                                        <p:tgtEl>
                                          <p:spTgt spid="29491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94917">
                                            <p:txEl>
                                              <p:pRg st="8" end="8"/>
                                            </p:txEl>
                                          </p:spTgt>
                                        </p:tgtEl>
                                        <p:attrNameLst>
                                          <p:attrName>style.visibility</p:attrName>
                                        </p:attrNameLst>
                                      </p:cBhvr>
                                      <p:to>
                                        <p:strVal val="visible"/>
                                      </p:to>
                                    </p:set>
                                    <p:animEffect transition="in" filter="box(in)">
                                      <p:cBhvr>
                                        <p:cTn id="52" dur="500"/>
                                        <p:tgtEl>
                                          <p:spTgt spid="29491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294917">
                                            <p:txEl>
                                              <p:pRg st="9" end="9"/>
                                            </p:txEl>
                                          </p:spTgt>
                                        </p:tgtEl>
                                        <p:attrNameLst>
                                          <p:attrName>style.visibility</p:attrName>
                                        </p:attrNameLst>
                                      </p:cBhvr>
                                      <p:to>
                                        <p:strVal val="visible"/>
                                      </p:to>
                                    </p:set>
                                    <p:animEffect transition="in" filter="circle(in)">
                                      <p:cBhvr>
                                        <p:cTn id="57" dur="2000"/>
                                        <p:tgtEl>
                                          <p:spTgt spid="2949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DE1E2BC5-3C58-4E21-8CE2-029192E0392E}" type="datetime4">
              <a:rPr lang="en-CA"/>
              <a:pPr/>
              <a:t>August 11, 2015</a:t>
            </a:fld>
            <a:endParaRPr lang="en-CA" altLang="en-US"/>
          </a:p>
        </p:txBody>
      </p:sp>
      <p:sp>
        <p:nvSpPr>
          <p:cNvPr id="5" name="Slide Number Placeholder 3"/>
          <p:cNvSpPr>
            <a:spLocks noGrp="1"/>
          </p:cNvSpPr>
          <p:nvPr>
            <p:ph type="sldNum" sz="quarter" idx="12"/>
          </p:nvPr>
        </p:nvSpPr>
        <p:spPr/>
        <p:txBody>
          <a:bodyPr/>
          <a:lstStyle/>
          <a:p>
            <a:fld id="{8EB5FF48-FE72-464C-B9F6-C3FB92665F1B}" type="slidenum">
              <a:rPr lang="en-CA" altLang="en-US"/>
              <a:pPr/>
              <a:t>46</a:t>
            </a:fld>
            <a:endParaRPr lang="en-CA" altLang="en-US"/>
          </a:p>
        </p:txBody>
      </p:sp>
      <p:sp>
        <p:nvSpPr>
          <p:cNvPr id="295940" name="Rectangle 4"/>
          <p:cNvSpPr>
            <a:spLocks noChangeArrowheads="1"/>
          </p:cNvSpPr>
          <p:nvPr/>
        </p:nvSpPr>
        <p:spPr bwMode="auto">
          <a:xfrm>
            <a:off x="666750" y="260350"/>
            <a:ext cx="7793038" cy="1143000"/>
          </a:xfrm>
          <a:prstGeom prst="rect">
            <a:avLst/>
          </a:prstGeom>
          <a:noFill/>
          <a:ln w="9525">
            <a:noFill/>
            <a:miter lim="800000"/>
            <a:headEnd/>
            <a:tailEnd/>
          </a:ln>
          <a:effectLst/>
        </p:spPr>
        <p:txBody>
          <a:bodyPr anchor="b"/>
          <a:lstStyle/>
          <a:p>
            <a:pPr algn="l" eaLnBrk="1" hangingPunct="1"/>
            <a:r>
              <a:rPr lang="en-US" sz="3300" b="1">
                <a:solidFill>
                  <a:srgbClr val="003399"/>
                </a:solidFill>
                <a:effectLst>
                  <a:outerShdw blurRad="38100" dist="38100" dir="2700000" algn="tl">
                    <a:srgbClr val="C0C0C0"/>
                  </a:outerShdw>
                </a:effectLst>
              </a:rPr>
              <a:t>Arguments Against Businesses Being Socially Responsible</a:t>
            </a:r>
            <a:endParaRPr lang="en-US" sz="3900" b="1">
              <a:solidFill>
                <a:srgbClr val="003399"/>
              </a:solidFill>
              <a:effectLst>
                <a:outerShdw blurRad="38100" dist="38100" dir="2700000" algn="tl">
                  <a:srgbClr val="C0C0C0"/>
                </a:outerShdw>
              </a:effectLst>
            </a:endParaRPr>
          </a:p>
        </p:txBody>
      </p:sp>
      <p:sp>
        <p:nvSpPr>
          <p:cNvPr id="295941" name="Rectangle 5"/>
          <p:cNvSpPr>
            <a:spLocks noChangeArrowheads="1"/>
          </p:cNvSpPr>
          <p:nvPr/>
        </p:nvSpPr>
        <p:spPr bwMode="auto">
          <a:xfrm>
            <a:off x="498475" y="1668463"/>
            <a:ext cx="7772400" cy="4114800"/>
          </a:xfrm>
          <a:prstGeom prst="rect">
            <a:avLst/>
          </a:prstGeom>
          <a:noFill/>
          <a:ln w="9525">
            <a:noFill/>
            <a:miter lim="800000"/>
            <a:headEnd/>
            <a:tailEnd/>
          </a:ln>
          <a:effectLst/>
        </p:spPr>
        <p:txBody>
          <a:bodyPr/>
          <a:lstStyle/>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Violation of profit maximization</a:t>
            </a:r>
          </a:p>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Dilution of purpose</a:t>
            </a:r>
          </a:p>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Costs</a:t>
            </a:r>
          </a:p>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Too much power</a:t>
            </a:r>
          </a:p>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Lack of skills</a:t>
            </a:r>
          </a:p>
          <a:p>
            <a:pPr marL="342900" indent="-342900" algn="l" eaLnBrk="1" hangingPunct="1">
              <a:spcBef>
                <a:spcPct val="20000"/>
              </a:spcBef>
              <a:buClr>
                <a:srgbClr val="0033CC"/>
              </a:buClr>
              <a:buSzPct val="90000"/>
              <a:buFontTx/>
              <a:buChar char="•"/>
            </a:pPr>
            <a:r>
              <a:rPr lang="en-US" sz="3200">
                <a:effectLst>
                  <a:outerShdw blurRad="38100" dist="38100" dir="2700000" algn="tl">
                    <a:srgbClr val="C0C0C0"/>
                  </a:outerShdw>
                </a:effectLst>
              </a:rPr>
              <a:t>Lack of accountability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Effect transition="in" filter="checkerboard(across)">
                                      <p:cBhvr>
                                        <p:cTn id="7" dur="500"/>
                                        <p:tgtEl>
                                          <p:spTgt spid="29594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5941">
                                            <p:txEl>
                                              <p:pRg st="0" end="0"/>
                                            </p:txEl>
                                          </p:spTgt>
                                        </p:tgtEl>
                                        <p:attrNameLst>
                                          <p:attrName>style.visibility</p:attrName>
                                        </p:attrNameLst>
                                      </p:cBhvr>
                                      <p:to>
                                        <p:strVal val="visible"/>
                                      </p:to>
                                    </p:set>
                                    <p:animEffect transition="in" filter="box(in)">
                                      <p:cBhvr>
                                        <p:cTn id="12" dur="500"/>
                                        <p:tgtEl>
                                          <p:spTgt spid="2959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5941">
                                            <p:txEl>
                                              <p:pRg st="1" end="1"/>
                                            </p:txEl>
                                          </p:spTgt>
                                        </p:tgtEl>
                                        <p:attrNameLst>
                                          <p:attrName>style.visibility</p:attrName>
                                        </p:attrNameLst>
                                      </p:cBhvr>
                                      <p:to>
                                        <p:strVal val="visible"/>
                                      </p:to>
                                    </p:set>
                                    <p:animEffect transition="in" filter="box(in)">
                                      <p:cBhvr>
                                        <p:cTn id="17" dur="500"/>
                                        <p:tgtEl>
                                          <p:spTgt spid="2959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95941">
                                            <p:txEl>
                                              <p:pRg st="2" end="2"/>
                                            </p:txEl>
                                          </p:spTgt>
                                        </p:tgtEl>
                                        <p:attrNameLst>
                                          <p:attrName>style.visibility</p:attrName>
                                        </p:attrNameLst>
                                      </p:cBhvr>
                                      <p:to>
                                        <p:strVal val="visible"/>
                                      </p:to>
                                    </p:set>
                                    <p:animEffect transition="in" filter="box(in)">
                                      <p:cBhvr>
                                        <p:cTn id="22" dur="500"/>
                                        <p:tgtEl>
                                          <p:spTgt spid="2959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5941">
                                            <p:txEl>
                                              <p:pRg st="3" end="3"/>
                                            </p:txEl>
                                          </p:spTgt>
                                        </p:tgtEl>
                                        <p:attrNameLst>
                                          <p:attrName>style.visibility</p:attrName>
                                        </p:attrNameLst>
                                      </p:cBhvr>
                                      <p:to>
                                        <p:strVal val="visible"/>
                                      </p:to>
                                    </p:set>
                                    <p:animEffect transition="in" filter="checkerboard(across)">
                                      <p:cBhvr>
                                        <p:cTn id="27" dur="500"/>
                                        <p:tgtEl>
                                          <p:spTgt spid="2959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95941">
                                            <p:txEl>
                                              <p:pRg st="4" end="4"/>
                                            </p:txEl>
                                          </p:spTgt>
                                        </p:tgtEl>
                                        <p:attrNameLst>
                                          <p:attrName>style.visibility</p:attrName>
                                        </p:attrNameLst>
                                      </p:cBhvr>
                                      <p:to>
                                        <p:strVal val="visible"/>
                                      </p:to>
                                    </p:set>
                                    <p:animEffect transition="in" filter="circle(in)">
                                      <p:cBhvr>
                                        <p:cTn id="32" dur="2000"/>
                                        <p:tgtEl>
                                          <p:spTgt spid="2959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5941">
                                            <p:txEl>
                                              <p:pRg st="5" end="5"/>
                                            </p:txEl>
                                          </p:spTgt>
                                        </p:tgtEl>
                                        <p:attrNameLst>
                                          <p:attrName>style.visibility</p:attrName>
                                        </p:attrNameLst>
                                      </p:cBhvr>
                                      <p:to>
                                        <p:strVal val="visible"/>
                                      </p:to>
                                    </p:set>
                                    <p:animEffect transition="in" filter="checkerboard(across)">
                                      <p:cBhvr>
                                        <p:cTn id="37" dur="500"/>
                                        <p:tgtEl>
                                          <p:spTgt spid="2959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fld id="{89CA3066-AAA2-42F4-B218-2AB430D1305A}" type="datetime4">
              <a:rPr lang="en-CA"/>
              <a:pPr/>
              <a:t>August 11, 2015</a:t>
            </a:fld>
            <a:endParaRPr lang="en-CA" altLang="en-US"/>
          </a:p>
        </p:txBody>
      </p:sp>
      <p:sp>
        <p:nvSpPr>
          <p:cNvPr id="5" name="Slide Number Placeholder 6"/>
          <p:cNvSpPr>
            <a:spLocks noGrp="1"/>
          </p:cNvSpPr>
          <p:nvPr>
            <p:ph type="sldNum" sz="quarter" idx="12"/>
          </p:nvPr>
        </p:nvSpPr>
        <p:spPr/>
        <p:txBody>
          <a:bodyPr/>
          <a:lstStyle/>
          <a:p>
            <a:fld id="{CA06C6C4-73D9-4AB2-86C0-60A35BCB39C9}" type="slidenum">
              <a:rPr lang="en-CA" altLang="en-US"/>
              <a:pPr/>
              <a:t>47</a:t>
            </a:fld>
            <a:endParaRPr lang="en-CA" altLang="en-US"/>
          </a:p>
        </p:txBody>
      </p:sp>
      <p:sp>
        <p:nvSpPr>
          <p:cNvPr id="41108" name="Rectangle 148"/>
          <p:cNvSpPr>
            <a:spLocks noGrp="1" noChangeArrowheads="1"/>
          </p:cNvSpPr>
          <p:nvPr>
            <p:ph type="title"/>
          </p:nvPr>
        </p:nvSpPr>
        <p:spPr>
          <a:xfrm>
            <a:off x="250825" y="549275"/>
            <a:ext cx="6781800" cy="808038"/>
          </a:xfrm>
          <a:noFill/>
          <a:ln/>
        </p:spPr>
        <p:txBody>
          <a:bodyPr anchor="ctr"/>
          <a:lstStyle/>
          <a:p>
            <a:r>
              <a:rPr lang="en-US"/>
              <a:t>ETHICS</a:t>
            </a:r>
            <a:endParaRPr lang="en-AU"/>
          </a:p>
        </p:txBody>
      </p:sp>
      <p:sp>
        <p:nvSpPr>
          <p:cNvPr id="41109" name="Rectangle 149"/>
          <p:cNvSpPr>
            <a:spLocks noGrp="1" noChangeArrowheads="1"/>
          </p:cNvSpPr>
          <p:nvPr>
            <p:ph type="body" idx="1"/>
          </p:nvPr>
        </p:nvSpPr>
        <p:spPr>
          <a:xfrm>
            <a:off x="517525" y="1906588"/>
            <a:ext cx="7762875" cy="3762375"/>
          </a:xfrm>
          <a:solidFill>
            <a:schemeClr val="tx1">
              <a:alpha val="14000"/>
            </a:schemeClr>
          </a:solidFill>
          <a:ln/>
        </p:spPr>
        <p:txBody>
          <a:bodyPr/>
          <a:lstStyle/>
          <a:p>
            <a:pPr>
              <a:lnSpc>
                <a:spcPct val="90000"/>
              </a:lnSpc>
            </a:pPr>
            <a:r>
              <a:rPr lang="en-US" i="1" dirty="0">
                <a:effectLst>
                  <a:outerShdw blurRad="38100" dist="38100" dir="2700000" algn="tl">
                    <a:srgbClr val="FFFFFF"/>
                  </a:outerShdw>
                </a:effectLst>
              </a:rPr>
              <a:t>Ethics</a:t>
            </a:r>
            <a:r>
              <a:rPr lang="en-US" dirty="0">
                <a:effectLst>
                  <a:outerShdw blurRad="38100" dist="38100" dir="2700000" algn="tl">
                    <a:srgbClr val="FFFFFF"/>
                  </a:outerShdw>
                </a:effectLst>
              </a:rPr>
              <a:t> (also called moral philosophy), involves systematizing, defending, and recommending concepts of right and wrong behavior.</a:t>
            </a:r>
          </a:p>
          <a:p>
            <a:pPr>
              <a:lnSpc>
                <a:spcPct val="90000"/>
              </a:lnSpc>
              <a:buFontTx/>
              <a:buNone/>
            </a:pPr>
            <a:r>
              <a:rPr lang="en-US" i="1" dirty="0">
                <a:effectLst>
                  <a:outerShdw blurRad="38100" dist="38100" dir="2700000" algn="tl">
                    <a:srgbClr val="FFFFFF"/>
                  </a:outerShdw>
                </a:effectLst>
              </a:rPr>
              <a:t>		</a:t>
            </a:r>
          </a:p>
          <a:p>
            <a:pPr>
              <a:lnSpc>
                <a:spcPct val="90000"/>
              </a:lnSpc>
            </a:pPr>
            <a:r>
              <a:rPr lang="en-US" i="1" dirty="0">
                <a:effectLst>
                  <a:outerShdw blurRad="38100" dist="38100" dir="2700000" algn="tl">
                    <a:srgbClr val="FFFFFF"/>
                  </a:outerShdw>
                </a:effectLst>
              </a:rPr>
              <a:t>Business ethics</a:t>
            </a:r>
            <a:r>
              <a:rPr lang="en-US" dirty="0">
                <a:effectLst>
                  <a:outerShdw blurRad="38100" dist="38100" dir="2700000" algn="tl">
                    <a:srgbClr val="FFFFFF"/>
                  </a:outerShdw>
                </a:effectLst>
              </a:rPr>
              <a:t> is the application of general ethical principles to business dilemmas.</a:t>
            </a:r>
          </a:p>
          <a:p>
            <a:pPr>
              <a:lnSpc>
                <a:spcPct val="90000"/>
              </a:lnSpc>
              <a:buFontTx/>
              <a:buNone/>
            </a:pPr>
            <a:r>
              <a:rPr lang="en-US" sz="1200" dirty="0">
                <a:effectLst>
                  <a:outerShdw blurRad="38100" dist="38100" dir="2700000" algn="tl">
                    <a:srgbClr val="FFFFFF"/>
                  </a:outerShdw>
                </a:effectLs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108"/>
                                        </p:tgtEl>
                                        <p:attrNameLst>
                                          <p:attrName>style.visibility</p:attrName>
                                        </p:attrNameLst>
                                      </p:cBhvr>
                                      <p:to>
                                        <p:strVal val="visible"/>
                                      </p:to>
                                    </p:set>
                                    <p:animEffect transition="in" filter="checkerboard(across)">
                                      <p:cBhvr>
                                        <p:cTn id="7" dur="500"/>
                                        <p:tgtEl>
                                          <p:spTgt spid="4110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109">
                                            <p:txEl>
                                              <p:pRg st="0" end="0"/>
                                            </p:txEl>
                                          </p:spTgt>
                                        </p:tgtEl>
                                        <p:attrNameLst>
                                          <p:attrName>style.visibility</p:attrName>
                                        </p:attrNameLst>
                                      </p:cBhvr>
                                      <p:to>
                                        <p:strVal val="visible"/>
                                      </p:to>
                                    </p:set>
                                    <p:animEffect transition="in" filter="checkerboard(across)">
                                      <p:cBhvr>
                                        <p:cTn id="12" dur="500"/>
                                        <p:tgtEl>
                                          <p:spTgt spid="4110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1109">
                                            <p:txEl>
                                              <p:pRg st="2" end="2"/>
                                            </p:txEl>
                                          </p:spTgt>
                                        </p:tgtEl>
                                        <p:attrNameLst>
                                          <p:attrName>style.visibility</p:attrName>
                                        </p:attrNameLst>
                                      </p:cBhvr>
                                      <p:to>
                                        <p:strVal val="visible"/>
                                      </p:to>
                                    </p:set>
                                    <p:animEffect transition="in" filter="checkerboard(across)">
                                      <p:cBhvr>
                                        <p:cTn id="17" dur="500"/>
                                        <p:tgtEl>
                                          <p:spTgt spid="411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0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4044D7FE-C3E0-4222-A62D-2AB0CF11B35E}" type="datetime4">
              <a:rPr lang="en-CA"/>
              <a:pPr/>
              <a:t>August 11, 2015</a:t>
            </a:fld>
            <a:endParaRPr lang="en-CA" altLang="en-US"/>
          </a:p>
        </p:txBody>
      </p:sp>
      <p:sp>
        <p:nvSpPr>
          <p:cNvPr id="5" name="Slide Number Placeholder 3"/>
          <p:cNvSpPr>
            <a:spLocks noGrp="1"/>
          </p:cNvSpPr>
          <p:nvPr>
            <p:ph type="sldNum" sz="quarter" idx="12"/>
          </p:nvPr>
        </p:nvSpPr>
        <p:spPr/>
        <p:txBody>
          <a:bodyPr/>
          <a:lstStyle/>
          <a:p>
            <a:fld id="{140A467B-8FB4-4215-94CF-9A69AD9595AF}" type="slidenum">
              <a:rPr lang="en-CA" altLang="en-US"/>
              <a:pPr/>
              <a:t>48</a:t>
            </a:fld>
            <a:endParaRPr lang="en-CA" altLang="en-US"/>
          </a:p>
        </p:txBody>
      </p:sp>
      <p:sp>
        <p:nvSpPr>
          <p:cNvPr id="243723" name="Rectangle 11"/>
          <p:cNvSpPr>
            <a:spLocks noChangeArrowheads="1"/>
          </p:cNvSpPr>
          <p:nvPr/>
        </p:nvSpPr>
        <p:spPr bwMode="auto">
          <a:xfrm>
            <a:off x="766763" y="631825"/>
            <a:ext cx="7053262" cy="931863"/>
          </a:xfrm>
          <a:prstGeom prst="rect">
            <a:avLst/>
          </a:prstGeom>
          <a:noFill/>
          <a:ln w="9525">
            <a:noFill/>
            <a:miter lim="800000"/>
            <a:headEnd/>
            <a:tailEnd/>
          </a:ln>
          <a:effectLst/>
        </p:spPr>
        <p:txBody>
          <a:bodyPr anchor="ctr"/>
          <a:lstStyle/>
          <a:p>
            <a:pPr algn="l" eaLnBrk="1" hangingPunct="1"/>
            <a:r>
              <a:rPr lang="en-AU" sz="3000" b="1">
                <a:solidFill>
                  <a:srgbClr val="003399"/>
                </a:solidFill>
                <a:effectLst>
                  <a:outerShdw blurRad="38100" dist="38100" dir="2700000" algn="tl">
                    <a:srgbClr val="C0C0C0"/>
                  </a:outerShdw>
                </a:effectLst>
              </a:rPr>
              <a:t>TYPES OF MANAGERIAL ETHICS</a:t>
            </a:r>
          </a:p>
        </p:txBody>
      </p:sp>
      <p:sp>
        <p:nvSpPr>
          <p:cNvPr id="243724" name="Rectangle 12"/>
          <p:cNvSpPr>
            <a:spLocks noChangeArrowheads="1"/>
          </p:cNvSpPr>
          <p:nvPr/>
        </p:nvSpPr>
        <p:spPr bwMode="auto">
          <a:xfrm>
            <a:off x="34925" y="1785938"/>
            <a:ext cx="9109075" cy="4343400"/>
          </a:xfrm>
          <a:prstGeom prst="rect">
            <a:avLst/>
          </a:prstGeom>
          <a:solidFill>
            <a:schemeClr val="tx1"/>
          </a:solidFill>
          <a:ln w="9525">
            <a:noFill/>
            <a:miter lim="800000"/>
            <a:headEnd/>
            <a:tailEnd/>
          </a:ln>
          <a:effectLst/>
        </p:spPr>
        <p:txBody>
          <a:bodyPr/>
          <a:lstStyle/>
          <a:p>
            <a:pPr marL="342900" indent="-342900" algn="l" eaLnBrk="1" hangingPunct="1">
              <a:spcBef>
                <a:spcPct val="20000"/>
              </a:spcBef>
              <a:buClr>
                <a:srgbClr val="0033CC"/>
              </a:buClr>
              <a:buSzPct val="90000"/>
              <a:buFontTx/>
              <a:buChar char="•"/>
            </a:pPr>
            <a:r>
              <a:rPr lang="en-AU" sz="2800">
                <a:solidFill>
                  <a:schemeClr val="bg1"/>
                </a:solidFill>
                <a:effectLst>
                  <a:outerShdw blurRad="38100" dist="38100" dir="2700000" algn="tl">
                    <a:srgbClr val="808080"/>
                  </a:outerShdw>
                </a:effectLst>
              </a:rPr>
              <a:t>Immoral management</a:t>
            </a:r>
          </a:p>
          <a:p>
            <a:pPr marL="342900" indent="-342900" algn="l" eaLnBrk="1" hangingPunct="1">
              <a:spcBef>
                <a:spcPct val="20000"/>
              </a:spcBef>
              <a:buClr>
                <a:srgbClr val="0033CC"/>
              </a:buClr>
              <a:buSzPct val="90000"/>
            </a:pPr>
            <a:r>
              <a:rPr lang="en-AU" sz="2800">
                <a:solidFill>
                  <a:schemeClr val="bg1"/>
                </a:solidFill>
                <a:effectLst>
                  <a:outerShdw blurRad="38100" dist="38100" dir="2700000" algn="tl">
                    <a:srgbClr val="808080"/>
                  </a:outerShdw>
                </a:effectLst>
              </a:rPr>
              <a:t>	Lacks ethical principles, concern for profit only</a:t>
            </a:r>
            <a:endParaRPr lang="en-US" sz="28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endParaRPr lang="en-AU" sz="28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2800">
                <a:solidFill>
                  <a:schemeClr val="bg1"/>
                </a:solidFill>
                <a:effectLst>
                  <a:outerShdw blurRad="38100" dist="38100" dir="2700000" algn="tl">
                    <a:srgbClr val="808080"/>
                  </a:outerShdw>
                </a:effectLst>
              </a:rPr>
              <a:t>Amoral management</a:t>
            </a:r>
          </a:p>
          <a:p>
            <a:pPr marL="342900" indent="-342900" algn="l" eaLnBrk="1" hangingPunct="1">
              <a:spcBef>
                <a:spcPct val="20000"/>
              </a:spcBef>
              <a:buClr>
                <a:srgbClr val="0033CC"/>
              </a:buClr>
              <a:buSzPct val="90000"/>
            </a:pPr>
            <a:r>
              <a:rPr lang="en-AU" sz="2800">
                <a:solidFill>
                  <a:schemeClr val="bg1"/>
                </a:solidFill>
                <a:effectLst>
                  <a:outerShdw blurRad="38100" dist="38100" dir="2700000" algn="tl">
                    <a:srgbClr val="808080"/>
                  </a:outerShdw>
                </a:effectLst>
              </a:rPr>
              <a:t>	Ignores, or oblivious to, ethical issues</a:t>
            </a:r>
            <a:endParaRPr lang="en-US" sz="28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endParaRPr lang="en-AU" sz="28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2800">
                <a:solidFill>
                  <a:schemeClr val="bg1"/>
                </a:solidFill>
                <a:effectLst>
                  <a:outerShdw blurRad="38100" dist="38100" dir="2700000" algn="tl">
                    <a:srgbClr val="808080"/>
                  </a:outerShdw>
                </a:effectLst>
              </a:rPr>
              <a:t>Moral management</a:t>
            </a:r>
          </a:p>
          <a:p>
            <a:pPr marL="342900" indent="-342900" algn="l" eaLnBrk="1" hangingPunct="1">
              <a:spcBef>
                <a:spcPct val="20000"/>
              </a:spcBef>
              <a:buClr>
                <a:srgbClr val="0033CC"/>
              </a:buClr>
              <a:buSzPct val="90000"/>
            </a:pPr>
            <a:r>
              <a:rPr lang="en-AU" sz="2800">
                <a:solidFill>
                  <a:schemeClr val="bg1"/>
                </a:solidFill>
                <a:effectLst>
                  <a:outerShdw blurRad="38100" dist="38100" dir="2700000" algn="tl">
                    <a:srgbClr val="808080"/>
                  </a:outerShdw>
                </a:effectLst>
              </a:rPr>
              <a:t>	Conscious attention to ethical standards and issues</a:t>
            </a:r>
            <a:endParaRPr lang="en-US" sz="2800">
              <a:solidFill>
                <a:schemeClr val="bg1"/>
              </a:solidFill>
              <a:effectLst>
                <a:outerShdw blurRad="38100" dist="38100" dir="2700000" algn="tl">
                  <a:srgbClr val="80808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3723"/>
                                        </p:tgtEl>
                                        <p:attrNameLst>
                                          <p:attrName>style.visibility</p:attrName>
                                        </p:attrNameLst>
                                      </p:cBhvr>
                                      <p:to>
                                        <p:strVal val="visible"/>
                                      </p:to>
                                    </p:set>
                                    <p:animEffect transition="in" filter="box(in)">
                                      <p:cBhvr>
                                        <p:cTn id="7" dur="500"/>
                                        <p:tgtEl>
                                          <p:spTgt spid="2437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3724">
                                            <p:txEl>
                                              <p:pRg st="0" end="0"/>
                                            </p:txEl>
                                          </p:spTgt>
                                        </p:tgtEl>
                                        <p:attrNameLst>
                                          <p:attrName>style.visibility</p:attrName>
                                        </p:attrNameLst>
                                      </p:cBhvr>
                                      <p:to>
                                        <p:strVal val="visible"/>
                                      </p:to>
                                    </p:set>
                                    <p:animEffect transition="in" filter="checkerboard(across)">
                                      <p:cBhvr>
                                        <p:cTn id="12" dur="500"/>
                                        <p:tgtEl>
                                          <p:spTgt spid="2437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43724">
                                            <p:txEl>
                                              <p:pRg st="3" end="3"/>
                                            </p:txEl>
                                          </p:spTgt>
                                        </p:tgtEl>
                                        <p:attrNameLst>
                                          <p:attrName>style.visibility</p:attrName>
                                        </p:attrNameLst>
                                      </p:cBhvr>
                                      <p:to>
                                        <p:strVal val="visible"/>
                                      </p:to>
                                    </p:set>
                                    <p:animEffect transition="in" filter="checkerboard(across)">
                                      <p:cBhvr>
                                        <p:cTn id="17" dur="500"/>
                                        <p:tgtEl>
                                          <p:spTgt spid="24372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43724">
                                            <p:txEl>
                                              <p:pRg st="6" end="6"/>
                                            </p:txEl>
                                          </p:spTgt>
                                        </p:tgtEl>
                                        <p:attrNameLst>
                                          <p:attrName>style.visibility</p:attrName>
                                        </p:attrNameLst>
                                      </p:cBhvr>
                                      <p:to>
                                        <p:strVal val="visible"/>
                                      </p:to>
                                    </p:set>
                                    <p:animEffect transition="in" filter="checkerboard(across)">
                                      <p:cBhvr>
                                        <p:cTn id="22" dur="500"/>
                                        <p:tgtEl>
                                          <p:spTgt spid="24372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43724">
                                            <p:txEl>
                                              <p:pRg st="1" end="1"/>
                                            </p:txEl>
                                          </p:spTgt>
                                        </p:tgtEl>
                                        <p:attrNameLst>
                                          <p:attrName>style.visibility</p:attrName>
                                        </p:attrNameLst>
                                      </p:cBhvr>
                                      <p:to>
                                        <p:strVal val="visible"/>
                                      </p:to>
                                    </p:set>
                                    <p:animEffect transition="in" filter="checkerboard(across)">
                                      <p:cBhvr>
                                        <p:cTn id="27" dur="500"/>
                                        <p:tgtEl>
                                          <p:spTgt spid="24372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43724">
                                            <p:txEl>
                                              <p:pRg st="4" end="4"/>
                                            </p:txEl>
                                          </p:spTgt>
                                        </p:tgtEl>
                                        <p:attrNameLst>
                                          <p:attrName>style.visibility</p:attrName>
                                        </p:attrNameLst>
                                      </p:cBhvr>
                                      <p:to>
                                        <p:strVal val="visible"/>
                                      </p:to>
                                    </p:set>
                                    <p:animEffect transition="in" filter="checkerboard(across)">
                                      <p:cBhvr>
                                        <p:cTn id="32" dur="500"/>
                                        <p:tgtEl>
                                          <p:spTgt spid="24372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43724">
                                            <p:txEl>
                                              <p:pRg st="7" end="7"/>
                                            </p:txEl>
                                          </p:spTgt>
                                        </p:tgtEl>
                                        <p:attrNameLst>
                                          <p:attrName>style.visibility</p:attrName>
                                        </p:attrNameLst>
                                      </p:cBhvr>
                                      <p:to>
                                        <p:strVal val="visible"/>
                                      </p:to>
                                    </p:set>
                                    <p:animEffect transition="in" filter="checkerboard(across)">
                                      <p:cBhvr>
                                        <p:cTn id="37" dur="500"/>
                                        <p:tgtEl>
                                          <p:spTgt spid="2437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5A729600-3E07-4BA9-9858-2D48749071D8}" type="datetime4">
              <a:rPr lang="en-CA"/>
              <a:pPr/>
              <a:t>August 11, 2015</a:t>
            </a:fld>
            <a:endParaRPr lang="en-CA" altLang="en-US"/>
          </a:p>
        </p:txBody>
      </p:sp>
      <p:sp>
        <p:nvSpPr>
          <p:cNvPr id="7" name="Slide Number Placeholder 3"/>
          <p:cNvSpPr>
            <a:spLocks noGrp="1"/>
          </p:cNvSpPr>
          <p:nvPr>
            <p:ph type="sldNum" sz="quarter" idx="12"/>
          </p:nvPr>
        </p:nvSpPr>
        <p:spPr/>
        <p:txBody>
          <a:bodyPr/>
          <a:lstStyle/>
          <a:p>
            <a:fld id="{A35EB965-62A4-4B9A-B915-C86BEA0F842D}" type="slidenum">
              <a:rPr lang="en-CA" altLang="en-US"/>
              <a:pPr/>
              <a:t>49</a:t>
            </a:fld>
            <a:endParaRPr lang="en-CA" altLang="en-US"/>
          </a:p>
        </p:txBody>
      </p:sp>
      <p:sp>
        <p:nvSpPr>
          <p:cNvPr id="46104" name="Rectangle 24"/>
          <p:cNvSpPr>
            <a:spLocks noChangeArrowheads="1"/>
          </p:cNvSpPr>
          <p:nvPr/>
        </p:nvSpPr>
        <p:spPr bwMode="auto">
          <a:xfrm>
            <a:off x="96838" y="-100013"/>
            <a:ext cx="7315200" cy="1431926"/>
          </a:xfrm>
          <a:prstGeom prst="rect">
            <a:avLst/>
          </a:prstGeom>
          <a:noFill/>
          <a:ln w="9525">
            <a:noFill/>
            <a:miter lim="800000"/>
            <a:headEnd/>
            <a:tailEnd/>
          </a:ln>
          <a:effectLst/>
        </p:spPr>
        <p:txBody>
          <a:bodyPr>
            <a:spAutoFit/>
          </a:bodyPr>
          <a:lstStyle/>
          <a:p>
            <a:pPr eaLnBrk="1" hangingPunct="1">
              <a:spcBef>
                <a:spcPct val="50000"/>
              </a:spcBef>
            </a:pPr>
            <a:r>
              <a:rPr lang="en-US" sz="4400">
                <a:latin typeface="Times New Roman" pitchFamily="18" charset="0"/>
              </a:rPr>
              <a:t>W</a:t>
            </a:r>
            <a:r>
              <a:rPr lang="en-US" sz="3600">
                <a:latin typeface="Times New Roman" pitchFamily="18" charset="0"/>
              </a:rPr>
              <a:t>HAT </a:t>
            </a:r>
            <a:r>
              <a:rPr lang="en-US" sz="4400">
                <a:latin typeface="Times New Roman" pitchFamily="18" charset="0"/>
              </a:rPr>
              <a:t>I</a:t>
            </a:r>
            <a:r>
              <a:rPr lang="en-US" sz="3600">
                <a:latin typeface="Times New Roman" pitchFamily="18" charset="0"/>
              </a:rPr>
              <a:t>NFLUENCES </a:t>
            </a:r>
            <a:r>
              <a:rPr lang="en-US" sz="4400">
                <a:latin typeface="Times New Roman" pitchFamily="18" charset="0"/>
              </a:rPr>
              <a:t>E</a:t>
            </a:r>
            <a:r>
              <a:rPr lang="en-US" sz="3600">
                <a:latin typeface="Times New Roman" pitchFamily="18" charset="0"/>
              </a:rPr>
              <a:t>THICAL </a:t>
            </a:r>
            <a:r>
              <a:rPr lang="en-US" sz="4400">
                <a:latin typeface="Times New Roman" pitchFamily="18" charset="0"/>
              </a:rPr>
              <a:t>B</a:t>
            </a:r>
            <a:r>
              <a:rPr lang="en-US" sz="3600">
                <a:latin typeface="Times New Roman" pitchFamily="18" charset="0"/>
              </a:rPr>
              <a:t>EHAVIOR?</a:t>
            </a:r>
          </a:p>
        </p:txBody>
      </p:sp>
      <p:sp>
        <p:nvSpPr>
          <p:cNvPr id="46105" name="Rectangle 25"/>
          <p:cNvSpPr>
            <a:spLocks noChangeArrowheads="1"/>
          </p:cNvSpPr>
          <p:nvPr/>
        </p:nvSpPr>
        <p:spPr bwMode="auto">
          <a:xfrm>
            <a:off x="611188" y="4689475"/>
            <a:ext cx="7315200" cy="641350"/>
          </a:xfrm>
          <a:prstGeom prst="rect">
            <a:avLst/>
          </a:prstGeom>
          <a:noFill/>
          <a:ln w="9525">
            <a:noFill/>
            <a:miter lim="800000"/>
            <a:headEnd/>
            <a:tailEnd/>
          </a:ln>
          <a:effectLst/>
        </p:spPr>
        <p:txBody>
          <a:bodyPr>
            <a:spAutoFit/>
          </a:bodyPr>
          <a:lstStyle/>
          <a:p>
            <a:pPr algn="l" eaLnBrk="1" hangingPunct="1">
              <a:spcBef>
                <a:spcPct val="50000"/>
              </a:spcBef>
            </a:pPr>
            <a:r>
              <a:rPr lang="en-US" sz="3600">
                <a:latin typeface="Times New Roman" pitchFamily="18" charset="0"/>
              </a:rPr>
              <a:t>T</a:t>
            </a:r>
            <a:r>
              <a:rPr lang="en-US" sz="2800">
                <a:latin typeface="Times New Roman" pitchFamily="18" charset="0"/>
              </a:rPr>
              <a:t>HE </a:t>
            </a:r>
            <a:r>
              <a:rPr lang="en-US" sz="3600">
                <a:latin typeface="Times New Roman" pitchFamily="18" charset="0"/>
              </a:rPr>
              <a:t>I</a:t>
            </a:r>
            <a:r>
              <a:rPr lang="en-US" sz="2800">
                <a:latin typeface="Times New Roman" pitchFamily="18" charset="0"/>
              </a:rPr>
              <a:t>NDIVIDUAL’S </a:t>
            </a:r>
            <a:r>
              <a:rPr lang="en-US" sz="3600">
                <a:latin typeface="Times New Roman" pitchFamily="18" charset="0"/>
              </a:rPr>
              <a:t>R</a:t>
            </a:r>
            <a:r>
              <a:rPr lang="en-US" sz="2800">
                <a:latin typeface="Times New Roman" pitchFamily="18" charset="0"/>
              </a:rPr>
              <a:t>OLE		</a:t>
            </a:r>
          </a:p>
        </p:txBody>
      </p:sp>
      <p:sp>
        <p:nvSpPr>
          <p:cNvPr id="46106" name="Line 26"/>
          <p:cNvSpPr>
            <a:spLocks noChangeShapeType="1"/>
          </p:cNvSpPr>
          <p:nvPr/>
        </p:nvSpPr>
        <p:spPr bwMode="auto">
          <a:xfrm>
            <a:off x="-360363" y="1347788"/>
            <a:ext cx="8229601" cy="0"/>
          </a:xfrm>
          <a:prstGeom prst="line">
            <a:avLst/>
          </a:prstGeom>
          <a:noFill/>
          <a:ln w="12700">
            <a:solidFill>
              <a:schemeClr val="tx1"/>
            </a:solidFill>
            <a:round/>
            <a:headEnd/>
            <a:tailEnd/>
          </a:ln>
          <a:effectLst/>
        </p:spPr>
        <p:txBody>
          <a:bodyPr/>
          <a:lstStyle/>
          <a:p>
            <a:endParaRPr lang="en-US"/>
          </a:p>
        </p:txBody>
      </p:sp>
      <p:sp>
        <p:nvSpPr>
          <p:cNvPr id="46107" name="Rectangle 27"/>
          <p:cNvSpPr>
            <a:spLocks noChangeArrowheads="1"/>
          </p:cNvSpPr>
          <p:nvPr/>
        </p:nvSpPr>
        <p:spPr bwMode="auto">
          <a:xfrm>
            <a:off x="611188" y="2205038"/>
            <a:ext cx="7315200" cy="1495425"/>
          </a:xfrm>
          <a:prstGeom prst="rect">
            <a:avLst/>
          </a:prstGeom>
          <a:noFill/>
          <a:ln w="9525">
            <a:noFill/>
            <a:miter lim="800000"/>
            <a:headEnd/>
            <a:tailEnd/>
          </a:ln>
          <a:effectLst/>
        </p:spPr>
        <p:txBody>
          <a:bodyPr>
            <a:spAutoFit/>
          </a:bodyPr>
          <a:lstStyle/>
          <a:p>
            <a:pPr algn="l" eaLnBrk="1" hangingPunct="1"/>
            <a:r>
              <a:rPr lang="en-US" sz="3600">
                <a:latin typeface="Times New Roman" pitchFamily="18" charset="0"/>
              </a:rPr>
              <a:t>T</a:t>
            </a:r>
            <a:r>
              <a:rPr lang="en-US" sz="2800">
                <a:latin typeface="Times New Roman" pitchFamily="18" charset="0"/>
              </a:rPr>
              <a:t>HE </a:t>
            </a:r>
            <a:r>
              <a:rPr lang="en-US" sz="3600">
                <a:latin typeface="Times New Roman" pitchFamily="18" charset="0"/>
              </a:rPr>
              <a:t>O</a:t>
            </a:r>
            <a:r>
              <a:rPr lang="en-US" sz="2800">
                <a:latin typeface="Times New Roman" pitchFamily="18" charset="0"/>
              </a:rPr>
              <a:t>RGANIZATION’S </a:t>
            </a:r>
            <a:r>
              <a:rPr lang="en-US" sz="3600">
                <a:latin typeface="Times New Roman" pitchFamily="18" charset="0"/>
              </a:rPr>
              <a:t>R</a:t>
            </a:r>
            <a:r>
              <a:rPr lang="en-US" sz="2800">
                <a:latin typeface="Times New Roman" pitchFamily="18" charset="0"/>
              </a:rPr>
              <a:t>OLE</a:t>
            </a:r>
          </a:p>
          <a:p>
            <a:pPr algn="l" eaLnBrk="1" hangingPunct="1">
              <a:buFontTx/>
              <a:buChar char="•"/>
            </a:pPr>
            <a:r>
              <a:rPr lang="en-US" sz="2800">
                <a:latin typeface="Times New Roman" pitchFamily="18" charset="0"/>
              </a:rPr>
              <a:t>Structure</a:t>
            </a:r>
          </a:p>
          <a:p>
            <a:pPr algn="l" eaLnBrk="1" hangingPunct="1">
              <a:buFontTx/>
              <a:buChar char="•"/>
            </a:pPr>
            <a:r>
              <a:rPr lang="en-US" sz="2800">
                <a:latin typeface="Times New Roman" pitchFamily="18" charset="0"/>
              </a:rPr>
              <a:t>Culture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6107"/>
                                        </p:tgtEl>
                                        <p:attrNameLst>
                                          <p:attrName>style.visibility</p:attrName>
                                        </p:attrNameLst>
                                      </p:cBhvr>
                                      <p:to>
                                        <p:strVal val="visible"/>
                                      </p:to>
                                    </p:set>
                                    <p:anim calcmode="lin" valueType="num">
                                      <p:cBhvr>
                                        <p:cTn id="7" dur="500" fill="hold"/>
                                        <p:tgtEl>
                                          <p:spTgt spid="46107"/>
                                        </p:tgtEl>
                                        <p:attrNameLst>
                                          <p:attrName>ppt_w</p:attrName>
                                        </p:attrNameLst>
                                      </p:cBhvr>
                                      <p:tavLst>
                                        <p:tav tm="0">
                                          <p:val>
                                            <p:fltVal val="0"/>
                                          </p:val>
                                        </p:tav>
                                        <p:tav tm="100000">
                                          <p:val>
                                            <p:strVal val="#ppt_w"/>
                                          </p:val>
                                        </p:tav>
                                      </p:tavLst>
                                    </p:anim>
                                    <p:anim calcmode="lin" valueType="num">
                                      <p:cBhvr>
                                        <p:cTn id="8" dur="500" fill="hold"/>
                                        <p:tgtEl>
                                          <p:spTgt spid="46107"/>
                                        </p:tgtEl>
                                        <p:attrNameLst>
                                          <p:attrName>ppt_h</p:attrName>
                                        </p:attrNameLst>
                                      </p:cBhvr>
                                      <p:tavLst>
                                        <p:tav tm="0">
                                          <p:val>
                                            <p:fltVal val="0"/>
                                          </p:val>
                                        </p:tav>
                                        <p:tav tm="100000">
                                          <p:val>
                                            <p:strVal val="#ppt_h"/>
                                          </p:val>
                                        </p:tav>
                                      </p:tavLst>
                                    </p:anim>
                                    <p:anim calcmode="lin" valueType="num">
                                      <p:cBhvr>
                                        <p:cTn id="9" dur="500" fill="hold"/>
                                        <p:tgtEl>
                                          <p:spTgt spid="46107"/>
                                        </p:tgtEl>
                                        <p:attrNameLst>
                                          <p:attrName>ppt_x</p:attrName>
                                        </p:attrNameLst>
                                      </p:cBhvr>
                                      <p:tavLst>
                                        <p:tav tm="0">
                                          <p:val>
                                            <p:fltVal val="0.5"/>
                                          </p:val>
                                        </p:tav>
                                        <p:tav tm="100000">
                                          <p:val>
                                            <p:strVal val="#ppt_x"/>
                                          </p:val>
                                        </p:tav>
                                      </p:tavLst>
                                    </p:anim>
                                    <p:anim calcmode="lin" valueType="num">
                                      <p:cBhvr>
                                        <p:cTn id="10" dur="500" fill="hold"/>
                                        <p:tgtEl>
                                          <p:spTgt spid="4610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46105">
                                            <p:txEl>
                                              <p:pRg st="0" end="0"/>
                                            </p:txEl>
                                          </p:spTgt>
                                        </p:tgtEl>
                                        <p:attrNameLst>
                                          <p:attrName>style.visibility</p:attrName>
                                        </p:attrNameLst>
                                      </p:cBhvr>
                                      <p:to>
                                        <p:strVal val="visible"/>
                                      </p:to>
                                    </p:set>
                                    <p:anim calcmode="lin" valueType="num">
                                      <p:cBhvr>
                                        <p:cTn id="15" dur="500" fill="hold"/>
                                        <p:tgtEl>
                                          <p:spTgt spid="4610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6105">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46105">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46105">
                                            <p:txEl>
                                              <p:pRg st="0" end="0"/>
                                            </p:txEl>
                                          </p:spTgt>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17" presetClass="entr" presetSubtype="10" fill="hold" grpId="0" nodeType="afterEffect">
                                  <p:stCondLst>
                                    <p:cond delay="0"/>
                                  </p:stCondLst>
                                  <p:childTnLst>
                                    <p:set>
                                      <p:cBhvr>
                                        <p:cTn id="21" dur="1" fill="hold">
                                          <p:stCondLst>
                                            <p:cond delay="0"/>
                                          </p:stCondLst>
                                        </p:cTn>
                                        <p:tgtEl>
                                          <p:spTgt spid="46106"/>
                                        </p:tgtEl>
                                        <p:attrNameLst>
                                          <p:attrName>style.visibility</p:attrName>
                                        </p:attrNameLst>
                                      </p:cBhvr>
                                      <p:to>
                                        <p:strVal val="visible"/>
                                      </p:to>
                                    </p:set>
                                    <p:anim calcmode="lin" valueType="num">
                                      <p:cBhvr>
                                        <p:cTn id="22" dur="500" fill="hold"/>
                                        <p:tgtEl>
                                          <p:spTgt spid="46106"/>
                                        </p:tgtEl>
                                        <p:attrNameLst>
                                          <p:attrName>ppt_w</p:attrName>
                                        </p:attrNameLst>
                                      </p:cBhvr>
                                      <p:tavLst>
                                        <p:tav tm="0">
                                          <p:val>
                                            <p:fltVal val="0"/>
                                          </p:val>
                                        </p:tav>
                                        <p:tav tm="100000">
                                          <p:val>
                                            <p:strVal val="#ppt_w"/>
                                          </p:val>
                                        </p:tav>
                                      </p:tavLst>
                                    </p:anim>
                                    <p:anim calcmode="lin" valueType="num">
                                      <p:cBhvr>
                                        <p:cTn id="23" dur="500" fill="hold"/>
                                        <p:tgtEl>
                                          <p:spTgt spid="46106"/>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23" presetClass="entr" presetSubtype="36" fill="hold" grpId="0" nodeType="afterEffect">
                                  <p:stCondLst>
                                    <p:cond delay="0"/>
                                  </p:stCondLst>
                                  <p:childTnLst>
                                    <p:set>
                                      <p:cBhvr>
                                        <p:cTn id="26" dur="1" fill="hold">
                                          <p:stCondLst>
                                            <p:cond delay="0"/>
                                          </p:stCondLst>
                                        </p:cTn>
                                        <p:tgtEl>
                                          <p:spTgt spid="46104"/>
                                        </p:tgtEl>
                                        <p:attrNameLst>
                                          <p:attrName>style.visibility</p:attrName>
                                        </p:attrNameLst>
                                      </p:cBhvr>
                                      <p:to>
                                        <p:strVal val="visible"/>
                                      </p:to>
                                    </p:set>
                                    <p:anim calcmode="lin" valueType="num">
                                      <p:cBhvr>
                                        <p:cTn id="27" dur="500" fill="hold"/>
                                        <p:tgtEl>
                                          <p:spTgt spid="46104"/>
                                        </p:tgtEl>
                                        <p:attrNameLst>
                                          <p:attrName>ppt_w</p:attrName>
                                        </p:attrNameLst>
                                      </p:cBhvr>
                                      <p:tavLst>
                                        <p:tav tm="0">
                                          <p:val>
                                            <p:strVal val="(6*min(max(#ppt_w*#ppt_h,.3),1)-7.4)/-.7*#ppt_w"/>
                                          </p:val>
                                        </p:tav>
                                        <p:tav tm="100000">
                                          <p:val>
                                            <p:strVal val="#ppt_w"/>
                                          </p:val>
                                        </p:tav>
                                      </p:tavLst>
                                    </p:anim>
                                    <p:anim calcmode="lin" valueType="num">
                                      <p:cBhvr>
                                        <p:cTn id="28" dur="500" fill="hold"/>
                                        <p:tgtEl>
                                          <p:spTgt spid="46104"/>
                                        </p:tgtEl>
                                        <p:attrNameLst>
                                          <p:attrName>ppt_h</p:attrName>
                                        </p:attrNameLst>
                                      </p:cBhvr>
                                      <p:tavLst>
                                        <p:tav tm="0">
                                          <p:val>
                                            <p:strVal val="(6*min(max(#ppt_w*#ppt_h,.3),1)-7.4)/-.7*#ppt_h"/>
                                          </p:val>
                                        </p:tav>
                                        <p:tav tm="100000">
                                          <p:val>
                                            <p:strVal val="#ppt_h"/>
                                          </p:val>
                                        </p:tav>
                                      </p:tavLst>
                                    </p:anim>
                                    <p:anim calcmode="lin" valueType="num">
                                      <p:cBhvr>
                                        <p:cTn id="29" dur="500" fill="hold"/>
                                        <p:tgtEl>
                                          <p:spTgt spid="46104"/>
                                        </p:tgtEl>
                                        <p:attrNameLst>
                                          <p:attrName>ppt_x</p:attrName>
                                        </p:attrNameLst>
                                      </p:cBhvr>
                                      <p:tavLst>
                                        <p:tav tm="0">
                                          <p:val>
                                            <p:fltVal val="0.5"/>
                                          </p:val>
                                        </p:tav>
                                        <p:tav tm="100000">
                                          <p:val>
                                            <p:strVal val="#ppt_x"/>
                                          </p:val>
                                        </p:tav>
                                      </p:tavLst>
                                    </p:anim>
                                    <p:anim calcmode="lin" valueType="num">
                                      <p:cBhvr>
                                        <p:cTn id="30" dur="500" fill="hold"/>
                                        <p:tgtEl>
                                          <p:spTgt spid="4610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4" grpId="0" autoUpdateAnimBg="0"/>
      <p:bldP spid="46105" grpId="0" build="p" autoUpdateAnimBg="0"/>
      <p:bldP spid="46106" grpId="0" animBg="1"/>
      <p:bldP spid="4610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457200" y="838200"/>
            <a:ext cx="8229600" cy="5292725"/>
          </a:xfrm>
        </p:spPr>
        <p:txBody>
          <a:bodyPr/>
          <a:lstStyle/>
          <a:p>
            <a:pPr algn="ctr">
              <a:buFont typeface="Wingdings" pitchFamily="2" charset="2"/>
              <a:buNone/>
            </a:pPr>
            <a:endParaRPr lang="en-US"/>
          </a:p>
          <a:p>
            <a:pPr algn="ctr">
              <a:buFont typeface="Wingdings" pitchFamily="2" charset="2"/>
              <a:buNone/>
            </a:pPr>
            <a:endParaRPr lang="en-US"/>
          </a:p>
          <a:p>
            <a:pPr algn="ctr">
              <a:buFont typeface="Wingdings" pitchFamily="2" charset="2"/>
              <a:buNone/>
            </a:pPr>
            <a:r>
              <a:rPr lang="en-US"/>
              <a:t>In this sense management is an art like the art of  a musician or the art of a painter who seeks to achieve the desired effect with the help of his/her own skills.</a:t>
            </a:r>
          </a:p>
        </p:txBody>
      </p:sp>
      <p:sp>
        <p:nvSpPr>
          <p:cNvPr id="4" name="Slide Number Placeholder 5"/>
          <p:cNvSpPr>
            <a:spLocks noGrp="1"/>
          </p:cNvSpPr>
          <p:nvPr>
            <p:ph type="sldNum" sz="quarter" idx="12"/>
          </p:nvPr>
        </p:nvSpPr>
        <p:spPr/>
        <p:txBody>
          <a:bodyPr/>
          <a:lstStyle/>
          <a:p>
            <a:fld id="{F8CB1CA8-8C0D-4A32-A886-754A97A0F3DC}" type="slidenum">
              <a:rPr lang="en-US"/>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
          <p:cNvSpPr>
            <a:spLocks noGrp="1"/>
          </p:cNvSpPr>
          <p:nvPr>
            <p:ph type="dt" sz="half" idx="10"/>
          </p:nvPr>
        </p:nvSpPr>
        <p:spPr/>
        <p:txBody>
          <a:bodyPr/>
          <a:lstStyle/>
          <a:p>
            <a:fld id="{7DF67B17-C21E-4FD3-B46D-2ED7A40B9900}" type="datetime4">
              <a:rPr lang="en-CA"/>
              <a:pPr/>
              <a:t>August 11, 2015</a:t>
            </a:fld>
            <a:endParaRPr lang="en-CA" altLang="en-US"/>
          </a:p>
        </p:txBody>
      </p:sp>
      <p:sp>
        <p:nvSpPr>
          <p:cNvPr id="15" name="Slide Number Placeholder 3"/>
          <p:cNvSpPr>
            <a:spLocks noGrp="1"/>
          </p:cNvSpPr>
          <p:nvPr>
            <p:ph type="sldNum" sz="quarter" idx="12"/>
          </p:nvPr>
        </p:nvSpPr>
        <p:spPr/>
        <p:txBody>
          <a:bodyPr/>
          <a:lstStyle/>
          <a:p>
            <a:fld id="{442A3C6C-6D99-4FC9-8FA9-3CCC01FD7500}" type="slidenum">
              <a:rPr lang="en-CA" altLang="en-US"/>
              <a:pPr/>
              <a:t>50</a:t>
            </a:fld>
            <a:endParaRPr lang="en-CA" altLang="en-US"/>
          </a:p>
        </p:txBody>
      </p:sp>
      <p:sp>
        <p:nvSpPr>
          <p:cNvPr id="300034" name="AutoShape 2"/>
          <p:cNvSpPr>
            <a:spLocks noChangeArrowheads="1"/>
          </p:cNvSpPr>
          <p:nvPr/>
        </p:nvSpPr>
        <p:spPr bwMode="blackWhite">
          <a:xfrm>
            <a:off x="631825" y="257175"/>
            <a:ext cx="8153400" cy="970478"/>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tIns="137160" bIns="137160" anchorCtr="1">
            <a:spAutoFit/>
          </a:bodyPr>
          <a:lstStyle/>
          <a:p>
            <a:pPr algn="l" eaLnBrk="1" hangingPunct="1"/>
            <a:r>
              <a:rPr lang="en-US" sz="3900" b="1" dirty="0">
                <a:solidFill>
                  <a:schemeClr val="bg1"/>
                </a:solidFill>
                <a:effectLst>
                  <a:outerShdw blurRad="38100" dist="38100" dir="2700000" algn="tl">
                    <a:srgbClr val="000000"/>
                  </a:outerShdw>
                </a:effectLst>
              </a:rPr>
              <a:t>Determinants of Individual Ethics</a:t>
            </a:r>
          </a:p>
        </p:txBody>
      </p:sp>
      <p:sp>
        <p:nvSpPr>
          <p:cNvPr id="300035" name="Text Box 3"/>
          <p:cNvSpPr txBox="1">
            <a:spLocks noChangeArrowheads="1"/>
          </p:cNvSpPr>
          <p:nvPr/>
        </p:nvSpPr>
        <p:spPr bwMode="blackWhite">
          <a:xfrm>
            <a:off x="890588" y="2147888"/>
            <a:ext cx="1371600" cy="82391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0" rIns="0" anchor="ctr" anchorCtr="1"/>
          <a:lstStyle/>
          <a:p>
            <a:pPr eaLnBrk="1" hangingPunct="1">
              <a:spcBef>
                <a:spcPct val="50000"/>
              </a:spcBef>
            </a:pPr>
            <a:r>
              <a:rPr lang="en-US" sz="1600" b="1" dirty="0">
                <a:solidFill>
                  <a:srgbClr val="FFFFFF"/>
                </a:solidFill>
                <a:effectLst>
                  <a:outerShdw blurRad="38100" dist="38100" dir="2700000" algn="tl">
                    <a:srgbClr val="000000"/>
                  </a:outerShdw>
                </a:effectLst>
              </a:rPr>
              <a:t>Family </a:t>
            </a:r>
            <a:br>
              <a:rPr lang="en-US" sz="1600" b="1" dirty="0">
                <a:solidFill>
                  <a:srgbClr val="FFFFFF"/>
                </a:solidFill>
                <a:effectLst>
                  <a:outerShdw blurRad="38100" dist="38100" dir="2700000" algn="tl">
                    <a:srgbClr val="000000"/>
                  </a:outerShdw>
                </a:effectLst>
              </a:rPr>
            </a:br>
            <a:r>
              <a:rPr lang="en-US" sz="1600" b="1" dirty="0">
                <a:solidFill>
                  <a:srgbClr val="FFFFFF"/>
                </a:solidFill>
                <a:effectLst>
                  <a:outerShdw blurRad="38100" dist="38100" dir="2700000" algn="tl">
                    <a:srgbClr val="000000"/>
                  </a:outerShdw>
                </a:effectLst>
              </a:rPr>
              <a:t>Influences</a:t>
            </a:r>
          </a:p>
        </p:txBody>
      </p:sp>
      <p:sp>
        <p:nvSpPr>
          <p:cNvPr id="300036" name="Text Box 4"/>
          <p:cNvSpPr txBox="1">
            <a:spLocks noChangeArrowheads="1"/>
          </p:cNvSpPr>
          <p:nvPr/>
        </p:nvSpPr>
        <p:spPr bwMode="blackWhite">
          <a:xfrm>
            <a:off x="2444750" y="2147888"/>
            <a:ext cx="1371600" cy="823912"/>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0" rIns="0" anchor="ctr" anchorCtr="1"/>
          <a:lstStyle/>
          <a:p>
            <a:pPr eaLnBrk="1" hangingPunct="1">
              <a:spcBef>
                <a:spcPct val="50000"/>
              </a:spcBef>
            </a:pPr>
            <a:r>
              <a:rPr lang="en-US" sz="1600" b="1" dirty="0">
                <a:solidFill>
                  <a:srgbClr val="FFFFFF"/>
                </a:solidFill>
                <a:effectLst>
                  <a:outerShdw blurRad="38100" dist="38100" dir="2700000" algn="tl">
                    <a:srgbClr val="000000"/>
                  </a:outerShdw>
                </a:effectLst>
              </a:rPr>
              <a:t>Situational</a:t>
            </a:r>
            <a:br>
              <a:rPr lang="en-US" sz="1600" b="1" dirty="0">
                <a:solidFill>
                  <a:srgbClr val="FFFFFF"/>
                </a:solidFill>
                <a:effectLst>
                  <a:outerShdw blurRad="38100" dist="38100" dir="2700000" algn="tl">
                    <a:srgbClr val="000000"/>
                  </a:outerShdw>
                </a:effectLst>
              </a:rPr>
            </a:br>
            <a:r>
              <a:rPr lang="en-US" sz="1600" b="1" dirty="0">
                <a:solidFill>
                  <a:srgbClr val="FFFFFF"/>
                </a:solidFill>
                <a:effectLst>
                  <a:outerShdw blurRad="38100" dist="38100" dir="2700000" algn="tl">
                    <a:srgbClr val="000000"/>
                  </a:outerShdw>
                </a:effectLst>
              </a:rPr>
              <a:t>Factors</a:t>
            </a:r>
          </a:p>
        </p:txBody>
      </p:sp>
      <p:sp>
        <p:nvSpPr>
          <p:cNvPr id="300037" name="Text Box 5"/>
          <p:cNvSpPr txBox="1">
            <a:spLocks noChangeArrowheads="1"/>
          </p:cNvSpPr>
          <p:nvPr/>
        </p:nvSpPr>
        <p:spPr bwMode="blackWhite">
          <a:xfrm>
            <a:off x="3998913" y="2147888"/>
            <a:ext cx="1371600" cy="823912"/>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0" rIns="0" anchor="ctr" anchorCtr="1"/>
          <a:lstStyle/>
          <a:p>
            <a:pPr eaLnBrk="1" hangingPunct="1">
              <a:spcBef>
                <a:spcPct val="50000"/>
              </a:spcBef>
            </a:pPr>
            <a:r>
              <a:rPr lang="en-US" sz="1600" b="1" dirty="0">
                <a:solidFill>
                  <a:srgbClr val="FFFFFF"/>
                </a:solidFill>
                <a:effectLst>
                  <a:outerShdw blurRad="38100" dist="38100" dir="2700000" algn="tl">
                    <a:srgbClr val="000000"/>
                  </a:outerShdw>
                </a:effectLst>
              </a:rPr>
              <a:t>Values and</a:t>
            </a:r>
            <a:br>
              <a:rPr lang="en-US" sz="1600" b="1" dirty="0">
                <a:solidFill>
                  <a:srgbClr val="FFFFFF"/>
                </a:solidFill>
                <a:effectLst>
                  <a:outerShdw blurRad="38100" dist="38100" dir="2700000" algn="tl">
                    <a:srgbClr val="000000"/>
                  </a:outerShdw>
                </a:effectLst>
              </a:rPr>
            </a:br>
            <a:r>
              <a:rPr lang="en-US" sz="1600" b="1" dirty="0">
                <a:solidFill>
                  <a:srgbClr val="FFFFFF"/>
                </a:solidFill>
                <a:effectLst>
                  <a:outerShdw blurRad="38100" dist="38100" dir="2700000" algn="tl">
                    <a:srgbClr val="000000"/>
                  </a:outerShdw>
                </a:effectLst>
              </a:rPr>
              <a:t>Morals</a:t>
            </a:r>
          </a:p>
        </p:txBody>
      </p:sp>
      <p:sp>
        <p:nvSpPr>
          <p:cNvPr id="300038" name="Text Box 6"/>
          <p:cNvSpPr txBox="1">
            <a:spLocks noChangeArrowheads="1"/>
          </p:cNvSpPr>
          <p:nvPr/>
        </p:nvSpPr>
        <p:spPr bwMode="blackWhite">
          <a:xfrm>
            <a:off x="5553075" y="2147888"/>
            <a:ext cx="1371600" cy="823912"/>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0" rIns="0" anchor="ctr" anchorCtr="1"/>
          <a:lstStyle/>
          <a:p>
            <a:pPr eaLnBrk="1" hangingPunct="1">
              <a:spcBef>
                <a:spcPct val="50000"/>
              </a:spcBef>
            </a:pPr>
            <a:r>
              <a:rPr lang="en-US" sz="1600" b="1" dirty="0">
                <a:solidFill>
                  <a:srgbClr val="FFFFFF"/>
                </a:solidFill>
                <a:effectLst>
                  <a:outerShdw blurRad="38100" dist="38100" dir="2700000" algn="tl">
                    <a:srgbClr val="000000"/>
                  </a:outerShdw>
                </a:effectLst>
              </a:rPr>
              <a:t>Experiences</a:t>
            </a:r>
          </a:p>
        </p:txBody>
      </p:sp>
      <p:sp>
        <p:nvSpPr>
          <p:cNvPr id="300039" name="Text Box 7"/>
          <p:cNvSpPr txBox="1">
            <a:spLocks noChangeArrowheads="1"/>
          </p:cNvSpPr>
          <p:nvPr/>
        </p:nvSpPr>
        <p:spPr bwMode="blackWhite">
          <a:xfrm>
            <a:off x="7108825" y="2147888"/>
            <a:ext cx="1371600" cy="823912"/>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lIns="0" rIns="0" anchor="ctr" anchorCtr="1"/>
          <a:lstStyle/>
          <a:p>
            <a:pPr eaLnBrk="1" hangingPunct="1">
              <a:spcBef>
                <a:spcPct val="50000"/>
              </a:spcBef>
            </a:pPr>
            <a:r>
              <a:rPr lang="en-US" sz="1600" b="1" dirty="0">
                <a:solidFill>
                  <a:srgbClr val="FFFFFF"/>
                </a:solidFill>
                <a:effectLst>
                  <a:outerShdw blurRad="38100" dist="38100" dir="2700000" algn="tl">
                    <a:srgbClr val="000000"/>
                  </a:outerShdw>
                </a:effectLst>
              </a:rPr>
              <a:t>Peer</a:t>
            </a:r>
            <a:br>
              <a:rPr lang="en-US" sz="1600" b="1" dirty="0">
                <a:solidFill>
                  <a:srgbClr val="FFFFFF"/>
                </a:solidFill>
                <a:effectLst>
                  <a:outerShdw blurRad="38100" dist="38100" dir="2700000" algn="tl">
                    <a:srgbClr val="000000"/>
                  </a:outerShdw>
                </a:effectLst>
              </a:rPr>
            </a:br>
            <a:r>
              <a:rPr lang="en-US" sz="1600" b="1" dirty="0">
                <a:solidFill>
                  <a:srgbClr val="FFFFFF"/>
                </a:solidFill>
                <a:effectLst>
                  <a:outerShdw blurRad="38100" dist="38100" dir="2700000" algn="tl">
                    <a:srgbClr val="000000"/>
                  </a:outerShdw>
                </a:effectLst>
              </a:rPr>
              <a:t>Influences</a:t>
            </a:r>
          </a:p>
        </p:txBody>
      </p:sp>
      <p:sp>
        <p:nvSpPr>
          <p:cNvPr id="300040" name="Text Box 8"/>
          <p:cNvSpPr txBox="1">
            <a:spLocks noChangeArrowheads="1"/>
          </p:cNvSpPr>
          <p:nvPr/>
        </p:nvSpPr>
        <p:spPr bwMode="blackWhite">
          <a:xfrm>
            <a:off x="890588" y="4159250"/>
            <a:ext cx="7586662" cy="823913"/>
          </a:xfrm>
          <a:prstGeom prst="rect">
            <a:avLst/>
          </a:prstGeom>
          <a:solidFill>
            <a:srgbClr val="CC6600"/>
          </a:solidFill>
          <a:ln w="3175">
            <a:solidFill>
              <a:schemeClr val="tx1"/>
            </a:solidFill>
            <a:miter lim="800000"/>
            <a:headEnd/>
            <a:tailEnd/>
          </a:ln>
          <a:effectLst>
            <a:outerShdw dist="107763" dir="2700000" algn="ctr" rotWithShape="0">
              <a:srgbClr val="B2B2B2">
                <a:alpha val="50000"/>
              </a:srgbClr>
            </a:outerShdw>
          </a:effectLst>
        </p:spPr>
        <p:txBody>
          <a:bodyPr lIns="0" rIns="0" anchor="ctr" anchorCtr="1"/>
          <a:lstStyle/>
          <a:p>
            <a:pPr eaLnBrk="1" hangingPunct="1">
              <a:spcBef>
                <a:spcPct val="50000"/>
              </a:spcBef>
            </a:pPr>
            <a:r>
              <a:rPr lang="en-US" sz="3200" b="1">
                <a:solidFill>
                  <a:srgbClr val="FFFFFF"/>
                </a:solidFill>
                <a:effectLst>
                  <a:outerShdw blurRad="38100" dist="38100" dir="2700000" algn="tl">
                    <a:srgbClr val="000000"/>
                  </a:outerShdw>
                </a:effectLst>
              </a:rPr>
              <a:t>Individual Ethics</a:t>
            </a:r>
          </a:p>
        </p:txBody>
      </p:sp>
      <p:sp>
        <p:nvSpPr>
          <p:cNvPr id="300041" name="Line 9"/>
          <p:cNvSpPr>
            <a:spLocks noChangeShapeType="1"/>
          </p:cNvSpPr>
          <p:nvPr/>
        </p:nvSpPr>
        <p:spPr bwMode="blackWhite">
          <a:xfrm>
            <a:off x="1600200" y="2971800"/>
            <a:ext cx="0" cy="1187450"/>
          </a:xfrm>
          <a:prstGeom prst="line">
            <a:avLst/>
          </a:prstGeom>
          <a:noFill/>
          <a:ln w="57150">
            <a:solidFill>
              <a:schemeClr val="tx1"/>
            </a:solidFill>
            <a:round/>
            <a:headEnd/>
            <a:tailEnd type="triangle" w="med" len="med"/>
          </a:ln>
          <a:effectLst/>
        </p:spPr>
        <p:txBody>
          <a:bodyPr>
            <a:spAutoFit/>
          </a:bodyPr>
          <a:lstStyle/>
          <a:p>
            <a:endParaRPr lang="en-US"/>
          </a:p>
        </p:txBody>
      </p:sp>
      <p:sp>
        <p:nvSpPr>
          <p:cNvPr id="300042" name="Line 10"/>
          <p:cNvSpPr>
            <a:spLocks noChangeShapeType="1"/>
          </p:cNvSpPr>
          <p:nvPr/>
        </p:nvSpPr>
        <p:spPr bwMode="blackWhite">
          <a:xfrm>
            <a:off x="3154363" y="2968625"/>
            <a:ext cx="0" cy="1187450"/>
          </a:xfrm>
          <a:prstGeom prst="line">
            <a:avLst/>
          </a:prstGeom>
          <a:noFill/>
          <a:ln w="57150">
            <a:solidFill>
              <a:schemeClr val="tx1"/>
            </a:solidFill>
            <a:round/>
            <a:headEnd/>
            <a:tailEnd type="triangle" w="med" len="med"/>
          </a:ln>
          <a:effectLst/>
        </p:spPr>
        <p:txBody>
          <a:bodyPr>
            <a:spAutoFit/>
          </a:bodyPr>
          <a:lstStyle/>
          <a:p>
            <a:endParaRPr lang="en-US"/>
          </a:p>
        </p:txBody>
      </p:sp>
      <p:sp>
        <p:nvSpPr>
          <p:cNvPr id="300043" name="Line 11"/>
          <p:cNvSpPr>
            <a:spLocks noChangeShapeType="1"/>
          </p:cNvSpPr>
          <p:nvPr/>
        </p:nvSpPr>
        <p:spPr bwMode="blackWhite">
          <a:xfrm>
            <a:off x="4708525" y="2971800"/>
            <a:ext cx="0" cy="1187450"/>
          </a:xfrm>
          <a:prstGeom prst="line">
            <a:avLst/>
          </a:prstGeom>
          <a:noFill/>
          <a:ln w="57150">
            <a:solidFill>
              <a:schemeClr val="tx1"/>
            </a:solidFill>
            <a:round/>
            <a:headEnd/>
            <a:tailEnd type="triangle" w="med" len="med"/>
          </a:ln>
          <a:effectLst/>
        </p:spPr>
        <p:txBody>
          <a:bodyPr>
            <a:spAutoFit/>
          </a:bodyPr>
          <a:lstStyle/>
          <a:p>
            <a:endParaRPr lang="en-US"/>
          </a:p>
        </p:txBody>
      </p:sp>
      <p:sp>
        <p:nvSpPr>
          <p:cNvPr id="300044" name="Line 12"/>
          <p:cNvSpPr>
            <a:spLocks noChangeShapeType="1"/>
          </p:cNvSpPr>
          <p:nvPr/>
        </p:nvSpPr>
        <p:spPr bwMode="blackWhite">
          <a:xfrm>
            <a:off x="6262688" y="2971800"/>
            <a:ext cx="0" cy="1187450"/>
          </a:xfrm>
          <a:prstGeom prst="line">
            <a:avLst/>
          </a:prstGeom>
          <a:noFill/>
          <a:ln w="57150">
            <a:solidFill>
              <a:schemeClr val="tx1"/>
            </a:solidFill>
            <a:round/>
            <a:headEnd/>
            <a:tailEnd type="triangle" w="med" len="med"/>
          </a:ln>
          <a:effectLst/>
        </p:spPr>
        <p:txBody>
          <a:bodyPr>
            <a:spAutoFit/>
          </a:bodyPr>
          <a:lstStyle/>
          <a:p>
            <a:endParaRPr lang="en-US"/>
          </a:p>
        </p:txBody>
      </p:sp>
      <p:sp>
        <p:nvSpPr>
          <p:cNvPr id="300045" name="Line 13"/>
          <p:cNvSpPr>
            <a:spLocks noChangeShapeType="1"/>
          </p:cNvSpPr>
          <p:nvPr/>
        </p:nvSpPr>
        <p:spPr bwMode="blackWhite">
          <a:xfrm>
            <a:off x="7816850" y="2971800"/>
            <a:ext cx="0" cy="1187450"/>
          </a:xfrm>
          <a:prstGeom prst="line">
            <a:avLst/>
          </a:prstGeom>
          <a:noFill/>
          <a:ln w="57150">
            <a:solidFill>
              <a:schemeClr val="tx1"/>
            </a:solidFill>
            <a:round/>
            <a:headEnd/>
            <a:tailEnd type="triangle" w="med" len="med"/>
          </a:ln>
          <a:effectLst/>
        </p:spPr>
        <p:txBody>
          <a:bodyP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0040"/>
                                        </p:tgtEl>
                                        <p:attrNameLst>
                                          <p:attrName>style.visibility</p:attrName>
                                        </p:attrNameLst>
                                      </p:cBhvr>
                                      <p:to>
                                        <p:strVal val="visible"/>
                                      </p:to>
                                    </p:set>
                                    <p:animEffect transition="in" filter="box(out)">
                                      <p:cBhvr>
                                        <p:cTn id="7" dur="500"/>
                                        <p:tgtEl>
                                          <p:spTgt spid="300040"/>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300035"/>
                                        </p:tgtEl>
                                        <p:attrNameLst>
                                          <p:attrName>style.visibility</p:attrName>
                                        </p:attrNameLst>
                                      </p:cBhvr>
                                      <p:to>
                                        <p:strVal val="visible"/>
                                      </p:to>
                                    </p:set>
                                    <p:animEffect transition="in" filter="slide(fromTop)">
                                      <p:cBhvr>
                                        <p:cTn id="11" dur="500"/>
                                        <p:tgtEl>
                                          <p:spTgt spid="300035"/>
                                        </p:tgtEl>
                                      </p:cBhvr>
                                    </p:animEffect>
                                  </p:childTnLst>
                                </p:cTn>
                              </p:par>
                            </p:childTnLst>
                          </p:cTn>
                        </p:par>
                        <p:par>
                          <p:cTn id="12" fill="hold">
                            <p:stCondLst>
                              <p:cond delay="1000"/>
                            </p:stCondLst>
                            <p:childTnLst>
                              <p:par>
                                <p:cTn id="13" presetID="17" presetClass="entr" presetSubtype="1" fill="hold" grpId="0" nodeType="afterEffect">
                                  <p:stCondLst>
                                    <p:cond delay="0"/>
                                  </p:stCondLst>
                                  <p:childTnLst>
                                    <p:set>
                                      <p:cBhvr>
                                        <p:cTn id="14" dur="1" fill="hold">
                                          <p:stCondLst>
                                            <p:cond delay="0"/>
                                          </p:stCondLst>
                                        </p:cTn>
                                        <p:tgtEl>
                                          <p:spTgt spid="300041"/>
                                        </p:tgtEl>
                                        <p:attrNameLst>
                                          <p:attrName>style.visibility</p:attrName>
                                        </p:attrNameLst>
                                      </p:cBhvr>
                                      <p:to>
                                        <p:strVal val="visible"/>
                                      </p:to>
                                    </p:set>
                                    <p:anim calcmode="lin" valueType="num">
                                      <p:cBhvr>
                                        <p:cTn id="15" dur="500" fill="hold"/>
                                        <p:tgtEl>
                                          <p:spTgt spid="300041"/>
                                        </p:tgtEl>
                                        <p:attrNameLst>
                                          <p:attrName>ppt_x</p:attrName>
                                        </p:attrNameLst>
                                      </p:cBhvr>
                                      <p:tavLst>
                                        <p:tav tm="0">
                                          <p:val>
                                            <p:strVal val="#ppt_x"/>
                                          </p:val>
                                        </p:tav>
                                        <p:tav tm="100000">
                                          <p:val>
                                            <p:strVal val="#ppt_x"/>
                                          </p:val>
                                        </p:tav>
                                      </p:tavLst>
                                    </p:anim>
                                    <p:anim calcmode="lin" valueType="num">
                                      <p:cBhvr>
                                        <p:cTn id="16" dur="500" fill="hold"/>
                                        <p:tgtEl>
                                          <p:spTgt spid="300041"/>
                                        </p:tgtEl>
                                        <p:attrNameLst>
                                          <p:attrName>ppt_y</p:attrName>
                                        </p:attrNameLst>
                                      </p:cBhvr>
                                      <p:tavLst>
                                        <p:tav tm="0">
                                          <p:val>
                                            <p:strVal val="#ppt_y-#ppt_h/2"/>
                                          </p:val>
                                        </p:tav>
                                        <p:tav tm="100000">
                                          <p:val>
                                            <p:strVal val="#ppt_y"/>
                                          </p:val>
                                        </p:tav>
                                      </p:tavLst>
                                    </p:anim>
                                    <p:anim calcmode="lin" valueType="num">
                                      <p:cBhvr>
                                        <p:cTn id="17" dur="500" fill="hold"/>
                                        <p:tgtEl>
                                          <p:spTgt spid="300041"/>
                                        </p:tgtEl>
                                        <p:attrNameLst>
                                          <p:attrName>ppt_w</p:attrName>
                                        </p:attrNameLst>
                                      </p:cBhvr>
                                      <p:tavLst>
                                        <p:tav tm="0">
                                          <p:val>
                                            <p:strVal val="#ppt_w"/>
                                          </p:val>
                                        </p:tav>
                                        <p:tav tm="100000">
                                          <p:val>
                                            <p:strVal val="#ppt_w"/>
                                          </p:val>
                                        </p:tav>
                                      </p:tavLst>
                                    </p:anim>
                                    <p:anim calcmode="lin" valueType="num">
                                      <p:cBhvr>
                                        <p:cTn id="18" dur="500" fill="hold"/>
                                        <p:tgtEl>
                                          <p:spTgt spid="300041"/>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300036"/>
                                        </p:tgtEl>
                                        <p:attrNameLst>
                                          <p:attrName>style.visibility</p:attrName>
                                        </p:attrNameLst>
                                      </p:cBhvr>
                                      <p:to>
                                        <p:strVal val="visible"/>
                                      </p:to>
                                    </p:set>
                                    <p:animEffect transition="in" filter="slide(fromTop)">
                                      <p:cBhvr>
                                        <p:cTn id="22" dur="500"/>
                                        <p:tgtEl>
                                          <p:spTgt spid="300036"/>
                                        </p:tgtEl>
                                      </p:cBhvr>
                                    </p:animEffect>
                                  </p:childTnLst>
                                </p:cTn>
                              </p:par>
                            </p:childTnLst>
                          </p:cTn>
                        </p:par>
                        <p:par>
                          <p:cTn id="23" fill="hold">
                            <p:stCondLst>
                              <p:cond delay="2000"/>
                            </p:stCondLst>
                            <p:childTnLst>
                              <p:par>
                                <p:cTn id="24" presetID="17" presetClass="entr" presetSubtype="1" fill="hold" grpId="0" nodeType="afterEffect">
                                  <p:stCondLst>
                                    <p:cond delay="0"/>
                                  </p:stCondLst>
                                  <p:childTnLst>
                                    <p:set>
                                      <p:cBhvr>
                                        <p:cTn id="25" dur="1" fill="hold">
                                          <p:stCondLst>
                                            <p:cond delay="0"/>
                                          </p:stCondLst>
                                        </p:cTn>
                                        <p:tgtEl>
                                          <p:spTgt spid="300042"/>
                                        </p:tgtEl>
                                        <p:attrNameLst>
                                          <p:attrName>style.visibility</p:attrName>
                                        </p:attrNameLst>
                                      </p:cBhvr>
                                      <p:to>
                                        <p:strVal val="visible"/>
                                      </p:to>
                                    </p:set>
                                    <p:anim calcmode="lin" valueType="num">
                                      <p:cBhvr>
                                        <p:cTn id="26" dur="500" fill="hold"/>
                                        <p:tgtEl>
                                          <p:spTgt spid="300042"/>
                                        </p:tgtEl>
                                        <p:attrNameLst>
                                          <p:attrName>ppt_x</p:attrName>
                                        </p:attrNameLst>
                                      </p:cBhvr>
                                      <p:tavLst>
                                        <p:tav tm="0">
                                          <p:val>
                                            <p:strVal val="#ppt_x"/>
                                          </p:val>
                                        </p:tav>
                                        <p:tav tm="100000">
                                          <p:val>
                                            <p:strVal val="#ppt_x"/>
                                          </p:val>
                                        </p:tav>
                                      </p:tavLst>
                                    </p:anim>
                                    <p:anim calcmode="lin" valueType="num">
                                      <p:cBhvr>
                                        <p:cTn id="27" dur="500" fill="hold"/>
                                        <p:tgtEl>
                                          <p:spTgt spid="300042"/>
                                        </p:tgtEl>
                                        <p:attrNameLst>
                                          <p:attrName>ppt_y</p:attrName>
                                        </p:attrNameLst>
                                      </p:cBhvr>
                                      <p:tavLst>
                                        <p:tav tm="0">
                                          <p:val>
                                            <p:strVal val="#ppt_y-#ppt_h/2"/>
                                          </p:val>
                                        </p:tav>
                                        <p:tav tm="100000">
                                          <p:val>
                                            <p:strVal val="#ppt_y"/>
                                          </p:val>
                                        </p:tav>
                                      </p:tavLst>
                                    </p:anim>
                                    <p:anim calcmode="lin" valueType="num">
                                      <p:cBhvr>
                                        <p:cTn id="28" dur="500" fill="hold"/>
                                        <p:tgtEl>
                                          <p:spTgt spid="300042"/>
                                        </p:tgtEl>
                                        <p:attrNameLst>
                                          <p:attrName>ppt_w</p:attrName>
                                        </p:attrNameLst>
                                      </p:cBhvr>
                                      <p:tavLst>
                                        <p:tav tm="0">
                                          <p:val>
                                            <p:strVal val="#ppt_w"/>
                                          </p:val>
                                        </p:tav>
                                        <p:tav tm="100000">
                                          <p:val>
                                            <p:strVal val="#ppt_w"/>
                                          </p:val>
                                        </p:tav>
                                      </p:tavLst>
                                    </p:anim>
                                    <p:anim calcmode="lin" valueType="num">
                                      <p:cBhvr>
                                        <p:cTn id="29" dur="500" fill="hold"/>
                                        <p:tgtEl>
                                          <p:spTgt spid="300042"/>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12" presetClass="entr" presetSubtype="1" fill="hold" grpId="0" nodeType="afterEffect">
                                  <p:stCondLst>
                                    <p:cond delay="0"/>
                                  </p:stCondLst>
                                  <p:childTnLst>
                                    <p:set>
                                      <p:cBhvr>
                                        <p:cTn id="32" dur="1" fill="hold">
                                          <p:stCondLst>
                                            <p:cond delay="0"/>
                                          </p:stCondLst>
                                        </p:cTn>
                                        <p:tgtEl>
                                          <p:spTgt spid="300037"/>
                                        </p:tgtEl>
                                        <p:attrNameLst>
                                          <p:attrName>style.visibility</p:attrName>
                                        </p:attrNameLst>
                                      </p:cBhvr>
                                      <p:to>
                                        <p:strVal val="visible"/>
                                      </p:to>
                                    </p:set>
                                    <p:animEffect transition="in" filter="slide(fromTop)">
                                      <p:cBhvr>
                                        <p:cTn id="33" dur="500"/>
                                        <p:tgtEl>
                                          <p:spTgt spid="300037"/>
                                        </p:tgtEl>
                                      </p:cBhvr>
                                    </p:animEffect>
                                  </p:childTnLst>
                                </p:cTn>
                              </p:par>
                            </p:childTnLst>
                          </p:cTn>
                        </p:par>
                        <p:par>
                          <p:cTn id="34" fill="hold">
                            <p:stCondLst>
                              <p:cond delay="3000"/>
                            </p:stCondLst>
                            <p:childTnLst>
                              <p:par>
                                <p:cTn id="35" presetID="17" presetClass="entr" presetSubtype="1" fill="hold" grpId="0" nodeType="afterEffect">
                                  <p:stCondLst>
                                    <p:cond delay="0"/>
                                  </p:stCondLst>
                                  <p:childTnLst>
                                    <p:set>
                                      <p:cBhvr>
                                        <p:cTn id="36" dur="1" fill="hold">
                                          <p:stCondLst>
                                            <p:cond delay="0"/>
                                          </p:stCondLst>
                                        </p:cTn>
                                        <p:tgtEl>
                                          <p:spTgt spid="300043"/>
                                        </p:tgtEl>
                                        <p:attrNameLst>
                                          <p:attrName>style.visibility</p:attrName>
                                        </p:attrNameLst>
                                      </p:cBhvr>
                                      <p:to>
                                        <p:strVal val="visible"/>
                                      </p:to>
                                    </p:set>
                                    <p:anim calcmode="lin" valueType="num">
                                      <p:cBhvr>
                                        <p:cTn id="37" dur="500" fill="hold"/>
                                        <p:tgtEl>
                                          <p:spTgt spid="300043"/>
                                        </p:tgtEl>
                                        <p:attrNameLst>
                                          <p:attrName>ppt_x</p:attrName>
                                        </p:attrNameLst>
                                      </p:cBhvr>
                                      <p:tavLst>
                                        <p:tav tm="0">
                                          <p:val>
                                            <p:strVal val="#ppt_x"/>
                                          </p:val>
                                        </p:tav>
                                        <p:tav tm="100000">
                                          <p:val>
                                            <p:strVal val="#ppt_x"/>
                                          </p:val>
                                        </p:tav>
                                      </p:tavLst>
                                    </p:anim>
                                    <p:anim calcmode="lin" valueType="num">
                                      <p:cBhvr>
                                        <p:cTn id="38" dur="500" fill="hold"/>
                                        <p:tgtEl>
                                          <p:spTgt spid="300043"/>
                                        </p:tgtEl>
                                        <p:attrNameLst>
                                          <p:attrName>ppt_y</p:attrName>
                                        </p:attrNameLst>
                                      </p:cBhvr>
                                      <p:tavLst>
                                        <p:tav tm="0">
                                          <p:val>
                                            <p:strVal val="#ppt_y-#ppt_h/2"/>
                                          </p:val>
                                        </p:tav>
                                        <p:tav tm="100000">
                                          <p:val>
                                            <p:strVal val="#ppt_y"/>
                                          </p:val>
                                        </p:tav>
                                      </p:tavLst>
                                    </p:anim>
                                    <p:anim calcmode="lin" valueType="num">
                                      <p:cBhvr>
                                        <p:cTn id="39" dur="500" fill="hold"/>
                                        <p:tgtEl>
                                          <p:spTgt spid="300043"/>
                                        </p:tgtEl>
                                        <p:attrNameLst>
                                          <p:attrName>ppt_w</p:attrName>
                                        </p:attrNameLst>
                                      </p:cBhvr>
                                      <p:tavLst>
                                        <p:tav tm="0">
                                          <p:val>
                                            <p:strVal val="#ppt_w"/>
                                          </p:val>
                                        </p:tav>
                                        <p:tav tm="100000">
                                          <p:val>
                                            <p:strVal val="#ppt_w"/>
                                          </p:val>
                                        </p:tav>
                                      </p:tavLst>
                                    </p:anim>
                                    <p:anim calcmode="lin" valueType="num">
                                      <p:cBhvr>
                                        <p:cTn id="40" dur="500" fill="hold"/>
                                        <p:tgtEl>
                                          <p:spTgt spid="300043"/>
                                        </p:tgtEl>
                                        <p:attrNameLst>
                                          <p:attrName>ppt_h</p:attrName>
                                        </p:attrNameLst>
                                      </p:cBhvr>
                                      <p:tavLst>
                                        <p:tav tm="0">
                                          <p:val>
                                            <p:fltVal val="0"/>
                                          </p:val>
                                        </p:tav>
                                        <p:tav tm="100000">
                                          <p:val>
                                            <p:strVal val="#ppt_h"/>
                                          </p:val>
                                        </p:tav>
                                      </p:tavLst>
                                    </p:anim>
                                  </p:childTnLst>
                                </p:cTn>
                              </p:par>
                            </p:childTnLst>
                          </p:cTn>
                        </p:par>
                        <p:par>
                          <p:cTn id="41" fill="hold">
                            <p:stCondLst>
                              <p:cond delay="3500"/>
                            </p:stCondLst>
                            <p:childTnLst>
                              <p:par>
                                <p:cTn id="42" presetID="12" presetClass="entr" presetSubtype="1" fill="hold" grpId="0" nodeType="afterEffect">
                                  <p:stCondLst>
                                    <p:cond delay="0"/>
                                  </p:stCondLst>
                                  <p:childTnLst>
                                    <p:set>
                                      <p:cBhvr>
                                        <p:cTn id="43" dur="1" fill="hold">
                                          <p:stCondLst>
                                            <p:cond delay="0"/>
                                          </p:stCondLst>
                                        </p:cTn>
                                        <p:tgtEl>
                                          <p:spTgt spid="300038"/>
                                        </p:tgtEl>
                                        <p:attrNameLst>
                                          <p:attrName>style.visibility</p:attrName>
                                        </p:attrNameLst>
                                      </p:cBhvr>
                                      <p:to>
                                        <p:strVal val="visible"/>
                                      </p:to>
                                    </p:set>
                                    <p:animEffect transition="in" filter="slide(fromTop)">
                                      <p:cBhvr>
                                        <p:cTn id="44" dur="500"/>
                                        <p:tgtEl>
                                          <p:spTgt spid="300038"/>
                                        </p:tgtEl>
                                      </p:cBhvr>
                                    </p:animEffect>
                                  </p:childTnLst>
                                </p:cTn>
                              </p:par>
                            </p:childTnLst>
                          </p:cTn>
                        </p:par>
                        <p:par>
                          <p:cTn id="45" fill="hold">
                            <p:stCondLst>
                              <p:cond delay="4000"/>
                            </p:stCondLst>
                            <p:childTnLst>
                              <p:par>
                                <p:cTn id="46" presetID="17" presetClass="entr" presetSubtype="1" fill="hold" grpId="0" nodeType="afterEffect">
                                  <p:stCondLst>
                                    <p:cond delay="0"/>
                                  </p:stCondLst>
                                  <p:childTnLst>
                                    <p:set>
                                      <p:cBhvr>
                                        <p:cTn id="47" dur="1" fill="hold">
                                          <p:stCondLst>
                                            <p:cond delay="0"/>
                                          </p:stCondLst>
                                        </p:cTn>
                                        <p:tgtEl>
                                          <p:spTgt spid="300044"/>
                                        </p:tgtEl>
                                        <p:attrNameLst>
                                          <p:attrName>style.visibility</p:attrName>
                                        </p:attrNameLst>
                                      </p:cBhvr>
                                      <p:to>
                                        <p:strVal val="visible"/>
                                      </p:to>
                                    </p:set>
                                    <p:anim calcmode="lin" valueType="num">
                                      <p:cBhvr>
                                        <p:cTn id="48" dur="500" fill="hold"/>
                                        <p:tgtEl>
                                          <p:spTgt spid="300044"/>
                                        </p:tgtEl>
                                        <p:attrNameLst>
                                          <p:attrName>ppt_x</p:attrName>
                                        </p:attrNameLst>
                                      </p:cBhvr>
                                      <p:tavLst>
                                        <p:tav tm="0">
                                          <p:val>
                                            <p:strVal val="#ppt_x"/>
                                          </p:val>
                                        </p:tav>
                                        <p:tav tm="100000">
                                          <p:val>
                                            <p:strVal val="#ppt_x"/>
                                          </p:val>
                                        </p:tav>
                                      </p:tavLst>
                                    </p:anim>
                                    <p:anim calcmode="lin" valueType="num">
                                      <p:cBhvr>
                                        <p:cTn id="49" dur="500" fill="hold"/>
                                        <p:tgtEl>
                                          <p:spTgt spid="300044"/>
                                        </p:tgtEl>
                                        <p:attrNameLst>
                                          <p:attrName>ppt_y</p:attrName>
                                        </p:attrNameLst>
                                      </p:cBhvr>
                                      <p:tavLst>
                                        <p:tav tm="0">
                                          <p:val>
                                            <p:strVal val="#ppt_y-#ppt_h/2"/>
                                          </p:val>
                                        </p:tav>
                                        <p:tav tm="100000">
                                          <p:val>
                                            <p:strVal val="#ppt_y"/>
                                          </p:val>
                                        </p:tav>
                                      </p:tavLst>
                                    </p:anim>
                                    <p:anim calcmode="lin" valueType="num">
                                      <p:cBhvr>
                                        <p:cTn id="50" dur="500" fill="hold"/>
                                        <p:tgtEl>
                                          <p:spTgt spid="300044"/>
                                        </p:tgtEl>
                                        <p:attrNameLst>
                                          <p:attrName>ppt_w</p:attrName>
                                        </p:attrNameLst>
                                      </p:cBhvr>
                                      <p:tavLst>
                                        <p:tav tm="0">
                                          <p:val>
                                            <p:strVal val="#ppt_w"/>
                                          </p:val>
                                        </p:tav>
                                        <p:tav tm="100000">
                                          <p:val>
                                            <p:strVal val="#ppt_w"/>
                                          </p:val>
                                        </p:tav>
                                      </p:tavLst>
                                    </p:anim>
                                    <p:anim calcmode="lin" valueType="num">
                                      <p:cBhvr>
                                        <p:cTn id="51" dur="500" fill="hold"/>
                                        <p:tgtEl>
                                          <p:spTgt spid="300044"/>
                                        </p:tgtEl>
                                        <p:attrNameLst>
                                          <p:attrName>ppt_h</p:attrName>
                                        </p:attrNameLst>
                                      </p:cBhvr>
                                      <p:tavLst>
                                        <p:tav tm="0">
                                          <p:val>
                                            <p:fltVal val="0"/>
                                          </p:val>
                                        </p:tav>
                                        <p:tav tm="100000">
                                          <p:val>
                                            <p:strVal val="#ppt_h"/>
                                          </p:val>
                                        </p:tav>
                                      </p:tavLst>
                                    </p:anim>
                                  </p:childTnLst>
                                </p:cTn>
                              </p:par>
                            </p:childTnLst>
                          </p:cTn>
                        </p:par>
                        <p:par>
                          <p:cTn id="52" fill="hold">
                            <p:stCondLst>
                              <p:cond delay="4500"/>
                            </p:stCondLst>
                            <p:childTnLst>
                              <p:par>
                                <p:cTn id="53" presetID="12" presetClass="entr" presetSubtype="1" fill="hold" grpId="0" nodeType="afterEffect">
                                  <p:stCondLst>
                                    <p:cond delay="0"/>
                                  </p:stCondLst>
                                  <p:childTnLst>
                                    <p:set>
                                      <p:cBhvr>
                                        <p:cTn id="54" dur="1" fill="hold">
                                          <p:stCondLst>
                                            <p:cond delay="0"/>
                                          </p:stCondLst>
                                        </p:cTn>
                                        <p:tgtEl>
                                          <p:spTgt spid="300039"/>
                                        </p:tgtEl>
                                        <p:attrNameLst>
                                          <p:attrName>style.visibility</p:attrName>
                                        </p:attrNameLst>
                                      </p:cBhvr>
                                      <p:to>
                                        <p:strVal val="visible"/>
                                      </p:to>
                                    </p:set>
                                    <p:animEffect transition="in" filter="slide(fromTop)">
                                      <p:cBhvr>
                                        <p:cTn id="55" dur="500"/>
                                        <p:tgtEl>
                                          <p:spTgt spid="300039"/>
                                        </p:tgtEl>
                                      </p:cBhvr>
                                    </p:animEffect>
                                  </p:childTnLst>
                                </p:cTn>
                              </p:par>
                            </p:childTnLst>
                          </p:cTn>
                        </p:par>
                        <p:par>
                          <p:cTn id="56" fill="hold">
                            <p:stCondLst>
                              <p:cond delay="5000"/>
                            </p:stCondLst>
                            <p:childTnLst>
                              <p:par>
                                <p:cTn id="57" presetID="17" presetClass="entr" presetSubtype="1" fill="hold" grpId="0" nodeType="afterEffect">
                                  <p:stCondLst>
                                    <p:cond delay="0"/>
                                  </p:stCondLst>
                                  <p:childTnLst>
                                    <p:set>
                                      <p:cBhvr>
                                        <p:cTn id="58" dur="1" fill="hold">
                                          <p:stCondLst>
                                            <p:cond delay="0"/>
                                          </p:stCondLst>
                                        </p:cTn>
                                        <p:tgtEl>
                                          <p:spTgt spid="300045"/>
                                        </p:tgtEl>
                                        <p:attrNameLst>
                                          <p:attrName>style.visibility</p:attrName>
                                        </p:attrNameLst>
                                      </p:cBhvr>
                                      <p:to>
                                        <p:strVal val="visible"/>
                                      </p:to>
                                    </p:set>
                                    <p:anim calcmode="lin" valueType="num">
                                      <p:cBhvr>
                                        <p:cTn id="59" dur="500" fill="hold"/>
                                        <p:tgtEl>
                                          <p:spTgt spid="300045"/>
                                        </p:tgtEl>
                                        <p:attrNameLst>
                                          <p:attrName>ppt_x</p:attrName>
                                        </p:attrNameLst>
                                      </p:cBhvr>
                                      <p:tavLst>
                                        <p:tav tm="0">
                                          <p:val>
                                            <p:strVal val="#ppt_x"/>
                                          </p:val>
                                        </p:tav>
                                        <p:tav tm="100000">
                                          <p:val>
                                            <p:strVal val="#ppt_x"/>
                                          </p:val>
                                        </p:tav>
                                      </p:tavLst>
                                    </p:anim>
                                    <p:anim calcmode="lin" valueType="num">
                                      <p:cBhvr>
                                        <p:cTn id="60" dur="500" fill="hold"/>
                                        <p:tgtEl>
                                          <p:spTgt spid="300045"/>
                                        </p:tgtEl>
                                        <p:attrNameLst>
                                          <p:attrName>ppt_y</p:attrName>
                                        </p:attrNameLst>
                                      </p:cBhvr>
                                      <p:tavLst>
                                        <p:tav tm="0">
                                          <p:val>
                                            <p:strVal val="#ppt_y-#ppt_h/2"/>
                                          </p:val>
                                        </p:tav>
                                        <p:tav tm="100000">
                                          <p:val>
                                            <p:strVal val="#ppt_y"/>
                                          </p:val>
                                        </p:tav>
                                      </p:tavLst>
                                    </p:anim>
                                    <p:anim calcmode="lin" valueType="num">
                                      <p:cBhvr>
                                        <p:cTn id="61" dur="500" fill="hold"/>
                                        <p:tgtEl>
                                          <p:spTgt spid="300045"/>
                                        </p:tgtEl>
                                        <p:attrNameLst>
                                          <p:attrName>ppt_w</p:attrName>
                                        </p:attrNameLst>
                                      </p:cBhvr>
                                      <p:tavLst>
                                        <p:tav tm="0">
                                          <p:val>
                                            <p:strVal val="#ppt_w"/>
                                          </p:val>
                                        </p:tav>
                                        <p:tav tm="100000">
                                          <p:val>
                                            <p:strVal val="#ppt_w"/>
                                          </p:val>
                                        </p:tav>
                                      </p:tavLst>
                                    </p:anim>
                                    <p:anim calcmode="lin" valueType="num">
                                      <p:cBhvr>
                                        <p:cTn id="62" dur="500" fill="hold"/>
                                        <p:tgtEl>
                                          <p:spTgt spid="3000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nimBg="1"/>
      <p:bldP spid="300036" grpId="0" animBg="1"/>
      <p:bldP spid="300037" grpId="0" animBg="1"/>
      <p:bldP spid="300038" grpId="0" animBg="1"/>
      <p:bldP spid="300039" grpId="0" animBg="1"/>
      <p:bldP spid="300040" grpId="0" animBg="1"/>
      <p:bldP spid="300041" grpId="0" animBg="1"/>
      <p:bldP spid="300042" grpId="0" animBg="1"/>
      <p:bldP spid="300043" grpId="0" animBg="1"/>
      <p:bldP spid="300044" grpId="0" animBg="1"/>
      <p:bldP spid="30004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D8E13CE6-3240-47FA-90F1-547085F86E2D}" type="datetime4">
              <a:rPr lang="en-CA"/>
              <a:pPr/>
              <a:t>August 11, 2015</a:t>
            </a:fld>
            <a:endParaRPr lang="en-CA" altLang="en-US"/>
          </a:p>
        </p:txBody>
      </p:sp>
      <p:sp>
        <p:nvSpPr>
          <p:cNvPr id="5" name="Slide Number Placeholder 3"/>
          <p:cNvSpPr>
            <a:spLocks noGrp="1"/>
          </p:cNvSpPr>
          <p:nvPr>
            <p:ph type="sldNum" sz="quarter" idx="12"/>
          </p:nvPr>
        </p:nvSpPr>
        <p:spPr/>
        <p:txBody>
          <a:bodyPr/>
          <a:lstStyle/>
          <a:p>
            <a:fld id="{3FE814BC-801A-4F7C-BC19-BA557F791B03}" type="slidenum">
              <a:rPr lang="en-CA" altLang="en-US"/>
              <a:pPr/>
              <a:t>51</a:t>
            </a:fld>
            <a:endParaRPr lang="en-CA" altLang="en-US"/>
          </a:p>
        </p:txBody>
      </p:sp>
      <p:sp>
        <p:nvSpPr>
          <p:cNvPr id="299010" name="Rectangle 2"/>
          <p:cNvSpPr>
            <a:spLocks noChangeArrowheads="1"/>
          </p:cNvSpPr>
          <p:nvPr/>
        </p:nvSpPr>
        <p:spPr bwMode="auto">
          <a:xfrm>
            <a:off x="611188" y="441325"/>
            <a:ext cx="6096000" cy="955675"/>
          </a:xfrm>
          <a:prstGeom prst="rect">
            <a:avLst/>
          </a:prstGeom>
          <a:noFill/>
          <a:ln w="9525">
            <a:noFill/>
            <a:miter lim="800000"/>
            <a:headEnd/>
            <a:tailEnd/>
          </a:ln>
          <a:effectLst/>
        </p:spPr>
        <p:txBody>
          <a:bodyPr anchor="ctr"/>
          <a:lstStyle/>
          <a:p>
            <a:pPr algn="l" eaLnBrk="1" hangingPunct="1"/>
            <a:r>
              <a:rPr lang="en-AU" sz="2600" b="1">
                <a:solidFill>
                  <a:srgbClr val="003399"/>
                </a:solidFill>
                <a:effectLst>
                  <a:outerShdw blurRad="38100" dist="38100" dir="2700000" algn="tl">
                    <a:srgbClr val="C0C0C0"/>
                  </a:outerShdw>
                </a:effectLst>
              </a:rPr>
              <a:t>ETHICAL GUIDELINES FOR MANAGERS</a:t>
            </a:r>
          </a:p>
        </p:txBody>
      </p:sp>
      <p:sp>
        <p:nvSpPr>
          <p:cNvPr id="299011" name="Rectangle 3"/>
          <p:cNvSpPr>
            <a:spLocks noChangeArrowheads="1"/>
          </p:cNvSpPr>
          <p:nvPr/>
        </p:nvSpPr>
        <p:spPr bwMode="auto">
          <a:xfrm>
            <a:off x="287338" y="1773238"/>
            <a:ext cx="8532812" cy="4062412"/>
          </a:xfrm>
          <a:prstGeom prst="rect">
            <a:avLst/>
          </a:prstGeom>
          <a:solidFill>
            <a:schemeClr val="tx1"/>
          </a:solidFill>
          <a:ln w="9525">
            <a:noFill/>
            <a:miter lim="800000"/>
            <a:headEnd/>
            <a:tailEnd/>
          </a:ln>
          <a:effectLst/>
        </p:spPr>
        <p:txBody>
          <a:bodyPr/>
          <a:lstStyle/>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Obey the law</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Tell the truth</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Show respect for people</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Stick to the Golden Rule</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Above all, do no harm</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Participation not paternalism</a:t>
            </a:r>
            <a:r>
              <a:rPr lang="en-US" sz="3200">
                <a:solidFill>
                  <a:schemeClr val="bg1"/>
                </a:solidFill>
                <a:effectLst>
                  <a:outerShdw blurRad="38100" dist="38100" dir="2700000" algn="tl">
                    <a:srgbClr val="808080"/>
                  </a:outerShdw>
                </a:effectLst>
              </a:rPr>
              <a:t>.</a:t>
            </a:r>
            <a:endParaRPr lang="en-AU" sz="3200">
              <a:solidFill>
                <a:schemeClr val="bg1"/>
              </a:solidFill>
              <a:effectLst>
                <a:outerShdw blurRad="38100" dist="38100" dir="2700000" algn="tl">
                  <a:srgbClr val="808080"/>
                </a:outerShdw>
              </a:effectLst>
            </a:endParaRPr>
          </a:p>
          <a:p>
            <a:pPr marL="342900" indent="-342900" algn="l" eaLnBrk="1" hangingPunct="1">
              <a:spcBef>
                <a:spcPct val="20000"/>
              </a:spcBef>
              <a:buClr>
                <a:srgbClr val="0033CC"/>
              </a:buClr>
              <a:buSzPct val="90000"/>
              <a:buFontTx/>
              <a:buChar char="•"/>
            </a:pPr>
            <a:r>
              <a:rPr lang="en-AU" sz="3200">
                <a:solidFill>
                  <a:schemeClr val="bg1"/>
                </a:solidFill>
                <a:effectLst>
                  <a:outerShdw blurRad="38100" dist="38100" dir="2700000" algn="tl">
                    <a:srgbClr val="808080"/>
                  </a:outerShdw>
                </a:effectLst>
              </a:rPr>
              <a:t>Responsibility requires action</a:t>
            </a:r>
            <a:r>
              <a:rPr lang="en-US" sz="3200">
                <a:solidFill>
                  <a:schemeClr val="bg1"/>
                </a:solidFill>
                <a:effectLst>
                  <a:outerShdw blurRad="38100" dist="38100" dir="2700000" algn="tl">
                    <a:srgbClr val="808080"/>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9010"/>
                                        </p:tgtEl>
                                        <p:attrNameLst>
                                          <p:attrName>style.visibility</p:attrName>
                                        </p:attrNameLst>
                                      </p:cBhvr>
                                      <p:to>
                                        <p:strVal val="visible"/>
                                      </p:to>
                                    </p:set>
                                    <p:animEffect transition="in" filter="box(in)">
                                      <p:cBhvr>
                                        <p:cTn id="7" dur="500"/>
                                        <p:tgtEl>
                                          <p:spTgt spid="2990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9011">
                                            <p:txEl>
                                              <p:pRg st="0" end="0"/>
                                            </p:txEl>
                                          </p:spTgt>
                                        </p:tgtEl>
                                        <p:attrNameLst>
                                          <p:attrName>style.visibility</p:attrName>
                                        </p:attrNameLst>
                                      </p:cBhvr>
                                      <p:to>
                                        <p:strVal val="visible"/>
                                      </p:to>
                                    </p:set>
                                    <p:animEffect transition="in" filter="checkerboard(across)">
                                      <p:cBhvr>
                                        <p:cTn id="12" dur="500"/>
                                        <p:tgtEl>
                                          <p:spTgt spid="2990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9011">
                                            <p:txEl>
                                              <p:pRg st="1" end="1"/>
                                            </p:txEl>
                                          </p:spTgt>
                                        </p:tgtEl>
                                        <p:attrNameLst>
                                          <p:attrName>style.visibility</p:attrName>
                                        </p:attrNameLst>
                                      </p:cBhvr>
                                      <p:to>
                                        <p:strVal val="visible"/>
                                      </p:to>
                                    </p:set>
                                    <p:animEffect transition="in" filter="box(in)">
                                      <p:cBhvr>
                                        <p:cTn id="17" dur="500"/>
                                        <p:tgtEl>
                                          <p:spTgt spid="2990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99011">
                                            <p:txEl>
                                              <p:pRg st="2" end="2"/>
                                            </p:txEl>
                                          </p:spTgt>
                                        </p:tgtEl>
                                        <p:attrNameLst>
                                          <p:attrName>style.visibility</p:attrName>
                                        </p:attrNameLst>
                                      </p:cBhvr>
                                      <p:to>
                                        <p:strVal val="visible"/>
                                      </p:to>
                                    </p:set>
                                    <p:animEffect transition="in" filter="checkerboard(across)">
                                      <p:cBhvr>
                                        <p:cTn id="22" dur="500"/>
                                        <p:tgtEl>
                                          <p:spTgt spid="2990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9011">
                                            <p:txEl>
                                              <p:pRg st="3" end="3"/>
                                            </p:txEl>
                                          </p:spTgt>
                                        </p:tgtEl>
                                        <p:attrNameLst>
                                          <p:attrName>style.visibility</p:attrName>
                                        </p:attrNameLst>
                                      </p:cBhvr>
                                      <p:to>
                                        <p:strVal val="visible"/>
                                      </p:to>
                                    </p:set>
                                    <p:animEffect transition="in" filter="checkerboard(across)">
                                      <p:cBhvr>
                                        <p:cTn id="27" dur="500"/>
                                        <p:tgtEl>
                                          <p:spTgt spid="2990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99011">
                                            <p:txEl>
                                              <p:pRg st="4" end="4"/>
                                            </p:txEl>
                                          </p:spTgt>
                                        </p:tgtEl>
                                        <p:attrNameLst>
                                          <p:attrName>style.visibility</p:attrName>
                                        </p:attrNameLst>
                                      </p:cBhvr>
                                      <p:to>
                                        <p:strVal val="visible"/>
                                      </p:to>
                                    </p:set>
                                    <p:animEffect transition="in" filter="checkerboard(across)">
                                      <p:cBhvr>
                                        <p:cTn id="32" dur="500"/>
                                        <p:tgtEl>
                                          <p:spTgt spid="2990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99011">
                                            <p:txEl>
                                              <p:pRg st="5" end="5"/>
                                            </p:txEl>
                                          </p:spTgt>
                                        </p:tgtEl>
                                        <p:attrNameLst>
                                          <p:attrName>style.visibility</p:attrName>
                                        </p:attrNameLst>
                                      </p:cBhvr>
                                      <p:to>
                                        <p:strVal val="visible"/>
                                      </p:to>
                                    </p:set>
                                    <p:animEffect transition="in" filter="checkerboard(across)">
                                      <p:cBhvr>
                                        <p:cTn id="37" dur="500"/>
                                        <p:tgtEl>
                                          <p:spTgt spid="2990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99011">
                                            <p:txEl>
                                              <p:pRg st="6" end="6"/>
                                            </p:txEl>
                                          </p:spTgt>
                                        </p:tgtEl>
                                        <p:attrNameLst>
                                          <p:attrName>style.visibility</p:attrName>
                                        </p:attrNameLst>
                                      </p:cBhvr>
                                      <p:to>
                                        <p:strVal val="visible"/>
                                      </p:to>
                                    </p:set>
                                    <p:animEffect transition="in" filter="checkerboard(across)">
                                      <p:cBhvr>
                                        <p:cTn id="42" dur="500"/>
                                        <p:tgtEl>
                                          <p:spTgt spid="299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BF134F27-A82D-4733-8B23-4B3F6C2743AE}" type="datetime4">
              <a:rPr lang="en-CA"/>
              <a:pPr/>
              <a:t>August 11, 2015</a:t>
            </a:fld>
            <a:endParaRPr lang="en-CA" altLang="en-US"/>
          </a:p>
        </p:txBody>
      </p:sp>
      <p:sp>
        <p:nvSpPr>
          <p:cNvPr id="5" name="Slide Number Placeholder 3"/>
          <p:cNvSpPr>
            <a:spLocks noGrp="1"/>
          </p:cNvSpPr>
          <p:nvPr>
            <p:ph type="sldNum" sz="quarter" idx="12"/>
          </p:nvPr>
        </p:nvSpPr>
        <p:spPr/>
        <p:txBody>
          <a:bodyPr/>
          <a:lstStyle/>
          <a:p>
            <a:fld id="{E11BF16D-8A59-43B6-9A4C-9C21017A577C}" type="slidenum">
              <a:rPr lang="en-CA" altLang="en-US"/>
              <a:pPr/>
              <a:t>52</a:t>
            </a:fld>
            <a:endParaRPr lang="en-CA" altLang="en-US"/>
          </a:p>
        </p:txBody>
      </p:sp>
      <p:sp>
        <p:nvSpPr>
          <p:cNvPr id="301070" name="Rectangle 14"/>
          <p:cNvSpPr>
            <a:spLocks noChangeArrowheads="1"/>
          </p:cNvSpPr>
          <p:nvPr/>
        </p:nvSpPr>
        <p:spPr bwMode="auto">
          <a:xfrm>
            <a:off x="719138" y="404813"/>
            <a:ext cx="6834187" cy="1006475"/>
          </a:xfrm>
          <a:prstGeom prst="rect">
            <a:avLst/>
          </a:prstGeom>
          <a:noFill/>
          <a:ln w="9525">
            <a:noFill/>
            <a:miter lim="800000"/>
            <a:headEnd/>
            <a:tailEnd/>
          </a:ln>
          <a:effectLst/>
        </p:spPr>
        <p:txBody>
          <a:bodyPr anchor="ctr"/>
          <a:lstStyle/>
          <a:p>
            <a:pPr algn="l" eaLnBrk="1" hangingPunct="1"/>
            <a:r>
              <a:rPr lang="en-AU" sz="3000" b="1">
                <a:solidFill>
                  <a:srgbClr val="003399"/>
                </a:solidFill>
                <a:effectLst>
                  <a:outerShdw blurRad="38100" dist="38100" dir="2700000" algn="tl">
                    <a:srgbClr val="C0C0C0"/>
                  </a:outerShdw>
                </a:effectLst>
              </a:rPr>
              <a:t>MECHANISMS FOR ETHICAL MANAGEMENT</a:t>
            </a:r>
          </a:p>
        </p:txBody>
      </p:sp>
      <p:sp>
        <p:nvSpPr>
          <p:cNvPr id="301071" name="Rectangle 15"/>
          <p:cNvSpPr>
            <a:spLocks noChangeArrowheads="1"/>
          </p:cNvSpPr>
          <p:nvPr/>
        </p:nvSpPr>
        <p:spPr bwMode="auto">
          <a:xfrm>
            <a:off x="431800" y="1624013"/>
            <a:ext cx="8280400" cy="4313237"/>
          </a:xfrm>
          <a:prstGeom prst="rect">
            <a:avLst/>
          </a:prstGeom>
          <a:solidFill>
            <a:schemeClr val="tx1"/>
          </a:solidFill>
          <a:ln w="9525">
            <a:noFill/>
            <a:miter lim="800000"/>
            <a:headEnd/>
            <a:tailEnd/>
          </a:ln>
          <a:effectLst/>
        </p:spPr>
        <p:txBody>
          <a:bodyPr/>
          <a:lstStyle/>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Increasing awareness of diversity</a:t>
            </a:r>
          </a:p>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Top management commitment</a:t>
            </a:r>
          </a:p>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Codes of ethics</a:t>
            </a:r>
          </a:p>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Ethics committees</a:t>
            </a:r>
          </a:p>
          <a:p>
            <a:pPr marL="342900" indent="-342900" algn="l" eaLnBrk="1" hangingPunct="1">
              <a:spcBef>
                <a:spcPct val="20000"/>
              </a:spcBef>
              <a:buClr>
                <a:srgbClr val="0033CC"/>
              </a:buClr>
              <a:buSzPct val="90000"/>
              <a:buFontTx/>
              <a:buChar char="•"/>
            </a:pPr>
            <a:r>
              <a:rPr lang="en-US" sz="3200" dirty="0">
                <a:solidFill>
                  <a:schemeClr val="bg1"/>
                </a:solidFill>
                <a:effectLst>
                  <a:outerShdw blurRad="38100" dist="38100" dir="2700000" algn="tl">
                    <a:srgbClr val="808080"/>
                  </a:outerShdw>
                </a:effectLst>
              </a:rPr>
              <a:t>Ethics audits</a:t>
            </a:r>
          </a:p>
          <a:p>
            <a:pPr marL="342900" indent="-342900" algn="l" eaLnBrk="1" hangingPunct="1">
              <a:spcBef>
                <a:spcPct val="20000"/>
              </a:spcBef>
              <a:buClr>
                <a:srgbClr val="0033CC"/>
              </a:buClr>
              <a:buSzPct val="90000"/>
              <a:buFontTx/>
              <a:buChar char="•"/>
            </a:pPr>
            <a:r>
              <a:rPr lang="en-US" sz="3200" dirty="0" smtClean="0">
                <a:solidFill>
                  <a:schemeClr val="bg1"/>
                </a:solidFill>
                <a:effectLst>
                  <a:outerShdw blurRad="38100" dist="38100" dir="2700000" algn="tl">
                    <a:srgbClr val="808080"/>
                  </a:outerShdw>
                </a:effectLst>
              </a:rPr>
              <a:t>Ethics </a:t>
            </a:r>
            <a:r>
              <a:rPr lang="en-US" sz="3200" dirty="0">
                <a:solidFill>
                  <a:schemeClr val="bg1"/>
                </a:solidFill>
                <a:effectLst>
                  <a:outerShdw blurRad="38100" dist="38100" dir="2700000" algn="tl">
                    <a:srgbClr val="808080"/>
                  </a:outerShdw>
                </a:effectLst>
              </a:rPr>
              <a:t>training</a:t>
            </a:r>
            <a:endParaRPr lang="en-AU" sz="3200" dirty="0">
              <a:solidFill>
                <a:schemeClr val="bg1"/>
              </a:solidFill>
              <a:effectLst>
                <a:outerShdw blurRad="38100" dist="38100" dir="2700000" algn="tl">
                  <a:srgbClr val="80808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1070"/>
                                        </p:tgtEl>
                                        <p:attrNameLst>
                                          <p:attrName>style.visibility</p:attrName>
                                        </p:attrNameLst>
                                      </p:cBhvr>
                                      <p:to>
                                        <p:strVal val="visible"/>
                                      </p:to>
                                    </p:set>
                                    <p:animEffect transition="in" filter="checkerboard(across)">
                                      <p:cBhvr>
                                        <p:cTn id="7" dur="500"/>
                                        <p:tgtEl>
                                          <p:spTgt spid="3010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1071">
                                            <p:txEl>
                                              <p:pRg st="0" end="0"/>
                                            </p:txEl>
                                          </p:spTgt>
                                        </p:tgtEl>
                                        <p:attrNameLst>
                                          <p:attrName>style.visibility</p:attrName>
                                        </p:attrNameLst>
                                      </p:cBhvr>
                                      <p:to>
                                        <p:strVal val="visible"/>
                                      </p:to>
                                    </p:set>
                                    <p:animEffect transition="in" filter="checkerboard(across)">
                                      <p:cBhvr>
                                        <p:cTn id="12" dur="500"/>
                                        <p:tgtEl>
                                          <p:spTgt spid="3010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1071">
                                            <p:txEl>
                                              <p:pRg st="1" end="1"/>
                                            </p:txEl>
                                          </p:spTgt>
                                        </p:tgtEl>
                                        <p:attrNameLst>
                                          <p:attrName>style.visibility</p:attrName>
                                        </p:attrNameLst>
                                      </p:cBhvr>
                                      <p:to>
                                        <p:strVal val="visible"/>
                                      </p:to>
                                    </p:set>
                                    <p:animEffect transition="in" filter="checkerboard(across)">
                                      <p:cBhvr>
                                        <p:cTn id="17" dur="500"/>
                                        <p:tgtEl>
                                          <p:spTgt spid="3010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01071">
                                            <p:txEl>
                                              <p:pRg st="2" end="2"/>
                                            </p:txEl>
                                          </p:spTgt>
                                        </p:tgtEl>
                                        <p:attrNameLst>
                                          <p:attrName>style.visibility</p:attrName>
                                        </p:attrNameLst>
                                      </p:cBhvr>
                                      <p:to>
                                        <p:strVal val="visible"/>
                                      </p:to>
                                    </p:set>
                                    <p:animEffect transition="in" filter="checkerboard(across)">
                                      <p:cBhvr>
                                        <p:cTn id="22" dur="500"/>
                                        <p:tgtEl>
                                          <p:spTgt spid="3010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01071">
                                            <p:txEl>
                                              <p:pRg st="3" end="3"/>
                                            </p:txEl>
                                          </p:spTgt>
                                        </p:tgtEl>
                                        <p:attrNameLst>
                                          <p:attrName>style.visibility</p:attrName>
                                        </p:attrNameLst>
                                      </p:cBhvr>
                                      <p:to>
                                        <p:strVal val="visible"/>
                                      </p:to>
                                    </p:set>
                                    <p:animEffect transition="in" filter="checkerboard(across)">
                                      <p:cBhvr>
                                        <p:cTn id="27" dur="500"/>
                                        <p:tgtEl>
                                          <p:spTgt spid="3010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01071">
                                            <p:txEl>
                                              <p:pRg st="4" end="4"/>
                                            </p:txEl>
                                          </p:spTgt>
                                        </p:tgtEl>
                                        <p:attrNameLst>
                                          <p:attrName>style.visibility</p:attrName>
                                        </p:attrNameLst>
                                      </p:cBhvr>
                                      <p:to>
                                        <p:strVal val="visible"/>
                                      </p:to>
                                    </p:set>
                                    <p:animEffect transition="in" filter="checkerboard(across)">
                                      <p:cBhvr>
                                        <p:cTn id="32" dur="500"/>
                                        <p:tgtEl>
                                          <p:spTgt spid="30107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01071">
                                            <p:txEl>
                                              <p:pRg st="5" end="5"/>
                                            </p:txEl>
                                          </p:spTgt>
                                        </p:tgtEl>
                                        <p:attrNameLst>
                                          <p:attrName>style.visibility</p:attrName>
                                        </p:attrNameLst>
                                      </p:cBhvr>
                                      <p:to>
                                        <p:strVal val="visible"/>
                                      </p:to>
                                    </p:set>
                                    <p:animEffect transition="in" filter="checkerboard(across)">
                                      <p:cBhvr>
                                        <p:cTn id="37" dur="500"/>
                                        <p:tgtEl>
                                          <p:spTgt spid="3010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AA4E518A-D1EF-487B-B138-697E73B8F35B}" type="datetime4">
              <a:rPr lang="en-CA"/>
              <a:pPr/>
              <a:t>August 11, 2015</a:t>
            </a:fld>
            <a:endParaRPr lang="en-CA" altLang="en-US"/>
          </a:p>
        </p:txBody>
      </p:sp>
      <p:sp>
        <p:nvSpPr>
          <p:cNvPr id="5" name="Slide Number Placeholder 3"/>
          <p:cNvSpPr>
            <a:spLocks noGrp="1"/>
          </p:cNvSpPr>
          <p:nvPr>
            <p:ph type="sldNum" sz="quarter" idx="12"/>
          </p:nvPr>
        </p:nvSpPr>
        <p:spPr/>
        <p:txBody>
          <a:bodyPr/>
          <a:lstStyle/>
          <a:p>
            <a:fld id="{A9577CB7-673B-406D-8202-FC71FC92DDBE}" type="slidenum">
              <a:rPr lang="en-CA" altLang="en-US"/>
              <a:pPr/>
              <a:t>53</a:t>
            </a:fld>
            <a:endParaRPr lang="en-CA" altLang="en-US"/>
          </a:p>
        </p:txBody>
      </p:sp>
      <p:sp>
        <p:nvSpPr>
          <p:cNvPr id="303106" name="Rectangle 2"/>
          <p:cNvSpPr>
            <a:spLocks noChangeArrowheads="1"/>
          </p:cNvSpPr>
          <p:nvPr/>
        </p:nvSpPr>
        <p:spPr bwMode="auto">
          <a:xfrm>
            <a:off x="228600" y="457200"/>
            <a:ext cx="7772400" cy="1143000"/>
          </a:xfrm>
          <a:prstGeom prst="rect">
            <a:avLst/>
          </a:prstGeom>
          <a:noFill/>
          <a:ln w="9525">
            <a:noFill/>
            <a:miter lim="800000"/>
            <a:headEnd/>
            <a:tailEnd/>
          </a:ln>
          <a:effectLst/>
        </p:spPr>
        <p:txBody>
          <a:bodyPr lIns="92075" tIns="46038" rIns="92075" bIns="46038" anchor="ctr"/>
          <a:lstStyle/>
          <a:p>
            <a:pPr algn="l" eaLnBrk="1" hangingPunct="1"/>
            <a:r>
              <a:rPr lang="en-US" sz="3900" b="1">
                <a:solidFill>
                  <a:srgbClr val="003399"/>
                </a:solidFill>
                <a:effectLst>
                  <a:outerShdw blurRad="38100" dist="38100" dir="2700000" algn="tl">
                    <a:srgbClr val="C0C0C0"/>
                  </a:outerShdw>
                </a:effectLst>
                <a:latin typeface="Geometr706 Md BT" pitchFamily="2" charset="0"/>
              </a:rPr>
              <a:t>Process of Rationalization</a:t>
            </a:r>
          </a:p>
        </p:txBody>
      </p:sp>
      <p:sp>
        <p:nvSpPr>
          <p:cNvPr id="303107" name="Rectangle 3"/>
          <p:cNvSpPr>
            <a:spLocks noChangeArrowheads="1"/>
          </p:cNvSpPr>
          <p:nvPr/>
        </p:nvSpPr>
        <p:spPr bwMode="auto">
          <a:xfrm>
            <a:off x="228600" y="1905000"/>
            <a:ext cx="8520113" cy="4114800"/>
          </a:xfrm>
          <a:prstGeom prst="rect">
            <a:avLst/>
          </a:prstGeom>
          <a:noFill/>
          <a:ln w="9525">
            <a:noFill/>
            <a:miter lim="800000"/>
            <a:headEnd/>
            <a:tailEnd/>
          </a:ln>
          <a:effectLst/>
        </p:spPr>
        <p:txBody>
          <a:bodyPr lIns="92075" tIns="46038" rIns="92075" bIns="46038"/>
          <a:lstStyle/>
          <a:p>
            <a:pPr marL="342900" indent="-342900" algn="l" eaLnBrk="1" hangingPunct="1">
              <a:spcBef>
                <a:spcPct val="20000"/>
              </a:spcBef>
              <a:buClr>
                <a:srgbClr val="0033CC"/>
              </a:buClr>
              <a:buSzPct val="90000"/>
            </a:pPr>
            <a:r>
              <a:rPr lang="en-US" sz="2400" dirty="0">
                <a:effectLst>
                  <a:outerShdw blurRad="38100" dist="38100" dir="2700000" algn="tl">
                    <a:srgbClr val="C0C0C0"/>
                  </a:outerShdw>
                </a:effectLst>
                <a:latin typeface="Geometr706 Md BT" pitchFamily="2" charset="0"/>
              </a:rPr>
              <a:t>Mental strategies that allow employees (and others around them) to view their corrupt acts as justified </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Denial of responsibility ..no choice…everyone does it</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Denial of injury…no one is really injured</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Denial of victim…the violated party deserves it</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Social weighting…comparison…others do worst things</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Appeal to higher authorities…loyalty to boss or co.</a:t>
            </a:r>
          </a:p>
          <a:p>
            <a:pPr marL="1143000" lvl="2" indent="-228600" algn="l" eaLnBrk="1" hangingPunct="1">
              <a:spcBef>
                <a:spcPct val="20000"/>
              </a:spcBef>
              <a:buClr>
                <a:schemeClr val="hlink"/>
              </a:buClr>
              <a:buSzPct val="50000"/>
              <a:buFont typeface="Wingdings" pitchFamily="2" charset="2"/>
              <a:buChar char="l"/>
            </a:pPr>
            <a:r>
              <a:rPr lang="en-US" sz="2400" dirty="0">
                <a:effectLst>
                  <a:outerShdw blurRad="38100" dist="38100" dir="2700000" algn="tl">
                    <a:srgbClr val="C0C0C0"/>
                  </a:outerShdw>
                </a:effectLst>
                <a:latin typeface="Geometr706 Md BT" pitchFamily="2" charset="0"/>
              </a:rPr>
              <a:t>Ledger approach…accrued credits…we deserve it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3106"/>
                                        </p:tgtEl>
                                        <p:attrNameLst>
                                          <p:attrName>style.visibility</p:attrName>
                                        </p:attrNameLst>
                                      </p:cBhvr>
                                      <p:to>
                                        <p:strVal val="visible"/>
                                      </p:to>
                                    </p:set>
                                    <p:anim calcmode="lin" valueType="num">
                                      <p:cBhvr additive="base">
                                        <p:cTn id="7" dur="500" fill="hold"/>
                                        <p:tgtEl>
                                          <p:spTgt spid="303106"/>
                                        </p:tgtEl>
                                        <p:attrNameLst>
                                          <p:attrName>ppt_x</p:attrName>
                                        </p:attrNameLst>
                                      </p:cBhvr>
                                      <p:tavLst>
                                        <p:tav tm="0">
                                          <p:val>
                                            <p:strVal val="#ppt_x"/>
                                          </p:val>
                                        </p:tav>
                                        <p:tav tm="100000">
                                          <p:val>
                                            <p:strVal val="#ppt_x"/>
                                          </p:val>
                                        </p:tav>
                                      </p:tavLst>
                                    </p:anim>
                                    <p:anim calcmode="lin" valueType="num">
                                      <p:cBhvr additive="base">
                                        <p:cTn id="8" dur="500" fill="hold"/>
                                        <p:tgtEl>
                                          <p:spTgt spid="303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03107">
                                            <p:txEl>
                                              <p:pRg st="0" end="0"/>
                                            </p:txEl>
                                          </p:spTgt>
                                        </p:tgtEl>
                                        <p:attrNameLst>
                                          <p:attrName>style.visibility</p:attrName>
                                        </p:attrNameLst>
                                      </p:cBhvr>
                                      <p:to>
                                        <p:strVal val="visible"/>
                                      </p:to>
                                    </p:set>
                                    <p:animEffect transition="in" filter="checkerboard(across)">
                                      <p:cBhvr>
                                        <p:cTn id="13" dur="500"/>
                                        <p:tgtEl>
                                          <p:spTgt spid="30310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03107">
                                            <p:txEl>
                                              <p:pRg st="1" end="1"/>
                                            </p:txEl>
                                          </p:spTgt>
                                        </p:tgtEl>
                                        <p:attrNameLst>
                                          <p:attrName>style.visibility</p:attrName>
                                        </p:attrNameLst>
                                      </p:cBhvr>
                                      <p:to>
                                        <p:strVal val="visible"/>
                                      </p:to>
                                    </p:set>
                                    <p:animEffect transition="in" filter="box(in)">
                                      <p:cBhvr>
                                        <p:cTn id="18" dur="500"/>
                                        <p:tgtEl>
                                          <p:spTgt spid="3031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03107">
                                            <p:txEl>
                                              <p:pRg st="2" end="2"/>
                                            </p:txEl>
                                          </p:spTgt>
                                        </p:tgtEl>
                                        <p:attrNameLst>
                                          <p:attrName>style.visibility</p:attrName>
                                        </p:attrNameLst>
                                      </p:cBhvr>
                                      <p:to>
                                        <p:strVal val="visible"/>
                                      </p:to>
                                    </p:set>
                                    <p:animEffect transition="in" filter="box(in)">
                                      <p:cBhvr>
                                        <p:cTn id="23" dur="500"/>
                                        <p:tgtEl>
                                          <p:spTgt spid="30310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03107">
                                            <p:txEl>
                                              <p:pRg st="3" end="3"/>
                                            </p:txEl>
                                          </p:spTgt>
                                        </p:tgtEl>
                                        <p:attrNameLst>
                                          <p:attrName>style.visibility</p:attrName>
                                        </p:attrNameLst>
                                      </p:cBhvr>
                                      <p:to>
                                        <p:strVal val="visible"/>
                                      </p:to>
                                    </p:set>
                                    <p:animEffect transition="in" filter="box(in)">
                                      <p:cBhvr>
                                        <p:cTn id="28" dur="500"/>
                                        <p:tgtEl>
                                          <p:spTgt spid="30310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03107">
                                            <p:txEl>
                                              <p:pRg st="4" end="4"/>
                                            </p:txEl>
                                          </p:spTgt>
                                        </p:tgtEl>
                                        <p:attrNameLst>
                                          <p:attrName>style.visibility</p:attrName>
                                        </p:attrNameLst>
                                      </p:cBhvr>
                                      <p:to>
                                        <p:strVal val="visible"/>
                                      </p:to>
                                    </p:set>
                                    <p:animEffect transition="in" filter="box(in)">
                                      <p:cBhvr>
                                        <p:cTn id="33" dur="500"/>
                                        <p:tgtEl>
                                          <p:spTgt spid="30310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03107">
                                            <p:txEl>
                                              <p:pRg st="5" end="5"/>
                                            </p:txEl>
                                          </p:spTgt>
                                        </p:tgtEl>
                                        <p:attrNameLst>
                                          <p:attrName>style.visibility</p:attrName>
                                        </p:attrNameLst>
                                      </p:cBhvr>
                                      <p:to>
                                        <p:strVal val="visible"/>
                                      </p:to>
                                    </p:set>
                                    <p:animEffect transition="in" filter="box(in)">
                                      <p:cBhvr>
                                        <p:cTn id="38" dur="500"/>
                                        <p:tgtEl>
                                          <p:spTgt spid="30310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03107">
                                            <p:txEl>
                                              <p:pRg st="6" end="6"/>
                                            </p:txEl>
                                          </p:spTgt>
                                        </p:tgtEl>
                                        <p:attrNameLst>
                                          <p:attrName>style.visibility</p:attrName>
                                        </p:attrNameLst>
                                      </p:cBhvr>
                                      <p:to>
                                        <p:strVal val="visible"/>
                                      </p:to>
                                    </p:set>
                                    <p:animEffect transition="in" filter="box(in)">
                                      <p:cBhvr>
                                        <p:cTn id="43" dur="500"/>
                                        <p:tgtEl>
                                          <p:spTgt spid="303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management</a:t>
            </a:r>
            <a:endParaRPr lang="en-US" dirty="0"/>
          </a:p>
        </p:txBody>
      </p:sp>
      <p:sp>
        <p:nvSpPr>
          <p:cNvPr id="3" name="Content Placeholder 2"/>
          <p:cNvSpPr>
            <a:spLocks noGrp="1"/>
          </p:cNvSpPr>
          <p:nvPr>
            <p:ph idx="1"/>
          </p:nvPr>
        </p:nvSpPr>
        <p:spPr/>
        <p:txBody>
          <a:bodyPr/>
          <a:lstStyle/>
          <a:p>
            <a:r>
              <a:rPr lang="en-US" dirty="0" smtClean="0"/>
              <a:t>MNCs</a:t>
            </a:r>
          </a:p>
          <a:p>
            <a:r>
              <a:rPr lang="en-US" dirty="0" smtClean="0"/>
              <a:t>Headquartered in one country but operate in many countries.</a:t>
            </a:r>
          </a:p>
          <a:p>
            <a:r>
              <a:rPr lang="en-US" dirty="0" smtClean="0"/>
              <a:t>From ethnocentricity to </a:t>
            </a:r>
            <a:r>
              <a:rPr lang="en-US" dirty="0" err="1" smtClean="0"/>
              <a:t>geocentricity</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Ethnocentricity: the orientation of the foreign operations based on that of the parent company</a:t>
            </a:r>
          </a:p>
          <a:p>
            <a:r>
              <a:rPr lang="en-US" dirty="0" err="1" smtClean="0"/>
              <a:t>Geocentricity</a:t>
            </a:r>
            <a:r>
              <a:rPr lang="en-US" dirty="0" smtClean="0"/>
              <a:t>: total </a:t>
            </a:r>
            <a:r>
              <a:rPr lang="en-US" dirty="0" err="1" smtClean="0"/>
              <a:t>organisation</a:t>
            </a:r>
            <a:r>
              <a:rPr lang="en-US" dirty="0" smtClean="0"/>
              <a:t> viewed as an interdependent system operating in many countries. </a:t>
            </a:r>
          </a:p>
          <a:p>
            <a:r>
              <a:rPr lang="en-US" dirty="0" smtClean="0"/>
              <a:t>Relationships collaborative ; communication is two way</a:t>
            </a:r>
          </a:p>
          <a:p>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Behaviors in different cultures</a:t>
            </a:r>
            <a:endParaRPr lang="en-US" dirty="0"/>
          </a:p>
        </p:txBody>
      </p:sp>
      <p:sp>
        <p:nvSpPr>
          <p:cNvPr id="3" name="Content Placeholder 2"/>
          <p:cNvSpPr>
            <a:spLocks noGrp="1"/>
          </p:cNvSpPr>
          <p:nvPr>
            <p:ph idx="1"/>
          </p:nvPr>
        </p:nvSpPr>
        <p:spPr/>
        <p:txBody>
          <a:bodyPr>
            <a:normAutofit/>
          </a:bodyPr>
          <a:lstStyle/>
          <a:p>
            <a:r>
              <a:rPr lang="en-US" dirty="0" err="1" smtClean="0"/>
              <a:t>Geert</a:t>
            </a:r>
            <a:r>
              <a:rPr lang="en-US" dirty="0" smtClean="0"/>
              <a:t> </a:t>
            </a:r>
            <a:r>
              <a:rPr lang="en-US" dirty="0" err="1" smtClean="0"/>
              <a:t>Hofstede</a:t>
            </a:r>
            <a:r>
              <a:rPr lang="en-US" dirty="0" smtClean="0"/>
              <a:t> : culture impacts on the behavior of the employees</a:t>
            </a:r>
          </a:p>
          <a:p>
            <a:r>
              <a:rPr lang="en-US" dirty="0" smtClean="0"/>
              <a:t>Identified 5 dimensions:</a:t>
            </a:r>
          </a:p>
          <a:p>
            <a:r>
              <a:rPr lang="en-US" dirty="0" smtClean="0"/>
              <a:t>Individualism  </a:t>
            </a:r>
            <a:r>
              <a:rPr lang="en-US" dirty="0" err="1" smtClean="0"/>
              <a:t>vs</a:t>
            </a:r>
            <a:r>
              <a:rPr lang="en-US" dirty="0" smtClean="0"/>
              <a:t> collectivism</a:t>
            </a:r>
          </a:p>
          <a:p>
            <a:r>
              <a:rPr lang="en-US" dirty="0" smtClean="0"/>
              <a:t>Large power distance  </a:t>
            </a:r>
            <a:r>
              <a:rPr lang="en-US" dirty="0" err="1" smtClean="0"/>
              <a:t>vs</a:t>
            </a:r>
            <a:r>
              <a:rPr lang="en-US" dirty="0" smtClean="0"/>
              <a:t> small power distance</a:t>
            </a:r>
          </a:p>
          <a:p>
            <a:r>
              <a:rPr lang="en-US" dirty="0" smtClean="0"/>
              <a:t>Uncertainty tolerance </a:t>
            </a:r>
            <a:r>
              <a:rPr lang="en-US" dirty="0" err="1" smtClean="0"/>
              <a:t>vs</a:t>
            </a:r>
            <a:r>
              <a:rPr lang="en-US" dirty="0" smtClean="0"/>
              <a:t> uncertainty avoidance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Masculinity </a:t>
            </a:r>
            <a:r>
              <a:rPr lang="en-US" dirty="0" err="1" smtClean="0"/>
              <a:t>vs</a:t>
            </a:r>
            <a:r>
              <a:rPr lang="en-US" dirty="0" smtClean="0"/>
              <a:t> </a:t>
            </a:r>
            <a:r>
              <a:rPr lang="en-US" dirty="0" err="1" smtClean="0"/>
              <a:t>feminity</a:t>
            </a:r>
            <a:endParaRPr lang="en-US" dirty="0" smtClean="0"/>
          </a:p>
          <a:p>
            <a:r>
              <a:rPr lang="en-US" dirty="0" smtClean="0"/>
              <a:t>Long term orientation </a:t>
            </a:r>
            <a:r>
              <a:rPr lang="en-US" dirty="0" err="1" smtClean="0"/>
              <a:t>vs</a:t>
            </a:r>
            <a:r>
              <a:rPr lang="en-US" dirty="0" smtClean="0"/>
              <a:t> short term orientation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158750"/>
            <a:ext cx="8229600" cy="755650"/>
          </a:xfrm>
        </p:spPr>
        <p:txBody>
          <a:bodyPr/>
          <a:lstStyle/>
          <a:p>
            <a:r>
              <a:rPr lang="en-US" sz="4000"/>
              <a:t>Management – A professsion?</a:t>
            </a:r>
          </a:p>
        </p:txBody>
      </p:sp>
      <p:sp>
        <p:nvSpPr>
          <p:cNvPr id="100355" name="Rectangle 3"/>
          <p:cNvSpPr>
            <a:spLocks noGrp="1" noChangeArrowheads="1"/>
          </p:cNvSpPr>
          <p:nvPr>
            <p:ph idx="1"/>
          </p:nvPr>
        </p:nvSpPr>
        <p:spPr>
          <a:xfrm>
            <a:off x="457200" y="914400"/>
            <a:ext cx="8229600" cy="5216525"/>
          </a:xfrm>
        </p:spPr>
        <p:txBody>
          <a:bodyPr/>
          <a:lstStyle/>
          <a:p>
            <a:r>
              <a:rPr lang="en-US" sz="2400"/>
              <a:t>Mcfarland gives following characteristics of a profession:</a:t>
            </a:r>
          </a:p>
          <a:p>
            <a:pPr>
              <a:buFont typeface="Wingdings" pitchFamily="2" charset="2"/>
              <a:buNone/>
            </a:pPr>
            <a:r>
              <a:rPr lang="en-US" sz="2400"/>
              <a:t>	1. Existence of an organized and systematic knowledge. </a:t>
            </a:r>
          </a:p>
          <a:p>
            <a:pPr>
              <a:buFont typeface="Wingdings" pitchFamily="2" charset="2"/>
              <a:buNone/>
            </a:pPr>
            <a:r>
              <a:rPr lang="en-US" sz="2400"/>
              <a:t>	2. Formalized methods of acquiring training and experience.</a:t>
            </a:r>
          </a:p>
          <a:p>
            <a:pPr>
              <a:buFont typeface="Wingdings" pitchFamily="2" charset="2"/>
              <a:buNone/>
            </a:pPr>
            <a:r>
              <a:rPr lang="en-US" sz="2400"/>
              <a:t>	3.Existence of an association with professionalisation as its goal.</a:t>
            </a:r>
          </a:p>
          <a:p>
            <a:pPr>
              <a:buFont typeface="Wingdings" pitchFamily="2" charset="2"/>
              <a:buNone/>
            </a:pPr>
            <a:r>
              <a:rPr lang="en-US" sz="2400"/>
              <a:t>	4. Existence of an ethical code to regulate the behaviour.</a:t>
            </a:r>
          </a:p>
          <a:p>
            <a:pPr>
              <a:buFont typeface="Wingdings" pitchFamily="2" charset="2"/>
              <a:buNone/>
            </a:pPr>
            <a:r>
              <a:rPr lang="en-US" sz="2400"/>
              <a:t>	5. Charging the fees base on service.</a:t>
            </a:r>
          </a:p>
          <a:p>
            <a:pPr>
              <a:buFont typeface="Wingdings" pitchFamily="2" charset="2"/>
              <a:buNone/>
            </a:pPr>
            <a:endParaRPr lang="en-US" sz="2400"/>
          </a:p>
        </p:txBody>
      </p:sp>
      <p:sp>
        <p:nvSpPr>
          <p:cNvPr id="5" name="Slide Number Placeholder 5"/>
          <p:cNvSpPr>
            <a:spLocks noGrp="1"/>
          </p:cNvSpPr>
          <p:nvPr>
            <p:ph type="sldNum" sz="quarter" idx="12"/>
          </p:nvPr>
        </p:nvSpPr>
        <p:spPr/>
        <p:txBody>
          <a:bodyPr/>
          <a:lstStyle/>
          <a:p>
            <a:fld id="{2D2DECA9-9DC0-4C86-A6B7-C0B7DB2416B1}" type="slidenum">
              <a:rPr lang="en-US"/>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457200" y="914400"/>
            <a:ext cx="8229600" cy="5216525"/>
          </a:xfrm>
        </p:spPr>
        <p:txBody>
          <a:bodyPr/>
          <a:lstStyle/>
          <a:p>
            <a:pPr algn="ctr">
              <a:buFont typeface="Wingdings" pitchFamily="2" charset="2"/>
              <a:buNone/>
            </a:pPr>
            <a:endParaRPr lang="en-US"/>
          </a:p>
          <a:p>
            <a:pPr algn="ctr">
              <a:buFont typeface="Wingdings" pitchFamily="2" charset="2"/>
              <a:buNone/>
            </a:pPr>
            <a:endParaRPr lang="en-US"/>
          </a:p>
          <a:p>
            <a:pPr algn="ctr">
              <a:buFont typeface="Wingdings" pitchFamily="2" charset="2"/>
              <a:buNone/>
            </a:pPr>
            <a:r>
              <a:rPr lang="en-US"/>
              <a:t>“ No greater damage could be done to our economy or to our society than to attempt to professionalize management by licensing managers, for instance. Or by limiting access to management to people with a special academic degree.”</a:t>
            </a:r>
          </a:p>
        </p:txBody>
      </p:sp>
      <p:sp>
        <p:nvSpPr>
          <p:cNvPr id="4" name="Slide Number Placeholder 5"/>
          <p:cNvSpPr>
            <a:spLocks noGrp="1"/>
          </p:cNvSpPr>
          <p:nvPr>
            <p:ph type="sldNum" sz="quarter" idx="12"/>
          </p:nvPr>
        </p:nvSpPr>
        <p:spPr/>
        <p:txBody>
          <a:bodyPr/>
          <a:lstStyle/>
          <a:p>
            <a:fld id="{06251DD5-72D9-4428-8B63-A1753407A932}" type="slidenum">
              <a:rPr lang="en-US"/>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Theories of management</a:t>
            </a:r>
            <a:endParaRPr lang="en-US" dirty="0"/>
          </a:p>
        </p:txBody>
      </p:sp>
      <p:sp>
        <p:nvSpPr>
          <p:cNvPr id="3" name="Subtitle 2"/>
          <p:cNvSpPr>
            <a:spLocks noGrp="1"/>
          </p:cNvSpPr>
          <p:nvPr>
            <p:ph type="subTitle" idx="1"/>
          </p:nvPr>
        </p:nvSpPr>
        <p:spPr/>
        <p:txBody>
          <a:bodyPr/>
          <a:lstStyle/>
          <a:p>
            <a:endParaRPr lang="en-US"/>
          </a:p>
        </p:txBody>
      </p:sp>
      <p:pic>
        <p:nvPicPr>
          <p:cNvPr id="4" name="Picture 1"/>
          <p:cNvPicPr>
            <a:picLocks noChangeAspect="1" noChangeArrowheads="1"/>
          </p:cNvPicPr>
          <p:nvPr/>
        </p:nvPicPr>
        <p:blipFill>
          <a:blip r:embed="rId2" cstate="print"/>
          <a:srcRect/>
          <a:stretch>
            <a:fillRect/>
          </a:stretch>
        </p:blipFill>
        <p:spPr bwMode="auto">
          <a:xfrm>
            <a:off x="152400" y="152400"/>
            <a:ext cx="8763000" cy="6515755"/>
          </a:xfrm>
          <a:prstGeom prst="rect">
            <a:avLst/>
          </a:prstGeom>
          <a:noFill/>
          <a:ln w="12700" cap="flat">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ChangeArrowheads="1"/>
          </p:cNvSpPr>
          <p:nvPr/>
        </p:nvSpPr>
        <p:spPr bwMode="auto">
          <a:xfrm>
            <a:off x="533400" y="304800"/>
            <a:ext cx="7793038" cy="776288"/>
          </a:xfrm>
          <a:prstGeom prst="rect">
            <a:avLst/>
          </a:prstGeom>
          <a:noFill/>
          <a:ln w="9525">
            <a:noFill/>
            <a:miter lim="800000"/>
            <a:headEnd/>
            <a:tailEnd/>
          </a:ln>
        </p:spPr>
        <p:txBody>
          <a:bodyPr anchor="b"/>
          <a:lstStyle/>
          <a:p>
            <a:pPr eaLnBrk="1" hangingPunct="1"/>
            <a:r>
              <a:rPr lang="en-US" sz="4400">
                <a:solidFill>
                  <a:schemeClr val="tx2"/>
                </a:solidFill>
                <a:latin typeface="Times New Roman" charset="0"/>
              </a:rPr>
              <a:t>Management Theory</a:t>
            </a:r>
          </a:p>
        </p:txBody>
      </p:sp>
      <p:sp>
        <p:nvSpPr>
          <p:cNvPr id="70661" name="Rectangle 5"/>
          <p:cNvSpPr>
            <a:spLocks noChangeArrowheads="1"/>
          </p:cNvSpPr>
          <p:nvPr/>
        </p:nvSpPr>
        <p:spPr bwMode="auto">
          <a:xfrm>
            <a:off x="533400" y="1066800"/>
            <a:ext cx="7772400" cy="5638800"/>
          </a:xfrm>
          <a:prstGeom prst="rect">
            <a:avLst/>
          </a:prstGeom>
          <a:noFill/>
          <a:ln w="9525">
            <a:noFill/>
            <a:miter lim="800000"/>
            <a:headEnd/>
            <a:tailEnd/>
          </a:ln>
        </p:spPr>
        <p:txBody>
          <a:bodyPr/>
          <a:lstStyle/>
          <a:p>
            <a:pPr marL="469900" indent="-469900" eaLnBrk="1" hangingPunct="1">
              <a:lnSpc>
                <a:spcPct val="90000"/>
              </a:lnSpc>
              <a:spcBef>
                <a:spcPct val="20000"/>
              </a:spcBef>
              <a:buClr>
                <a:schemeClr val="bg2"/>
              </a:buClr>
              <a:buSzPct val="70000"/>
              <a:buFont typeface="Wingdings" pitchFamily="2" charset="2"/>
              <a:buChar char="o"/>
            </a:pPr>
            <a:endParaRPr lang="en-US" sz="2400" dirty="0">
              <a:latin typeface="Times New Roman" charset="0"/>
            </a:endParaRPr>
          </a:p>
          <a:p>
            <a:pPr marL="469900" indent="-469900" eaLnBrk="1" hangingPunct="1">
              <a:lnSpc>
                <a:spcPct val="90000"/>
              </a:lnSpc>
              <a:spcBef>
                <a:spcPct val="20000"/>
              </a:spcBef>
              <a:buClr>
                <a:schemeClr val="bg2"/>
              </a:buClr>
              <a:buSzPct val="70000"/>
              <a:buFont typeface="Wingdings" pitchFamily="2" charset="2"/>
              <a:buChar char="o"/>
            </a:pPr>
            <a:endParaRPr lang="en-US" sz="2400" dirty="0">
              <a:latin typeface="Times New Roman" charset="0"/>
            </a:endParaRPr>
          </a:p>
          <a:p>
            <a:pPr marL="469900" indent="-469900" eaLnBrk="1" hangingPunct="1">
              <a:lnSpc>
                <a:spcPct val="90000"/>
              </a:lnSpc>
              <a:spcBef>
                <a:spcPct val="20000"/>
              </a:spcBef>
              <a:buClr>
                <a:schemeClr val="bg2"/>
              </a:buClr>
              <a:buSzPct val="70000"/>
              <a:buFont typeface="Wingdings" pitchFamily="2" charset="2"/>
              <a:buChar char="o"/>
            </a:pPr>
            <a:r>
              <a:rPr lang="en-US" sz="2400" dirty="0">
                <a:latin typeface="Times New Roman" charset="0"/>
              </a:rPr>
              <a:t>Classical Approaches</a:t>
            </a:r>
          </a:p>
          <a:p>
            <a:pPr marL="908050" lvl="1" indent="-436563" eaLnBrk="1" hangingPunct="1">
              <a:lnSpc>
                <a:spcPct val="90000"/>
              </a:lnSpc>
              <a:spcBef>
                <a:spcPct val="20000"/>
              </a:spcBef>
              <a:buClr>
                <a:schemeClr val="accent2"/>
              </a:buClr>
              <a:buSzPct val="75000"/>
              <a:buFont typeface="Wingdings" pitchFamily="2" charset="2"/>
              <a:buChar char="n"/>
            </a:pPr>
            <a:r>
              <a:rPr lang="en-US" sz="2000" dirty="0">
                <a:latin typeface="Times New Roman" charset="0"/>
              </a:rPr>
              <a:t>Frederick Taylor: Scientific Management (1886)</a:t>
            </a:r>
          </a:p>
          <a:p>
            <a:pPr marL="908050" lvl="1" indent="-436563" eaLnBrk="1" hangingPunct="1">
              <a:lnSpc>
                <a:spcPct val="90000"/>
              </a:lnSpc>
              <a:spcBef>
                <a:spcPct val="20000"/>
              </a:spcBef>
              <a:buClr>
                <a:schemeClr val="accent2"/>
              </a:buClr>
              <a:buSzPct val="75000"/>
              <a:buFont typeface="Wingdings" pitchFamily="2" charset="2"/>
              <a:buChar char="n"/>
            </a:pPr>
            <a:r>
              <a:rPr lang="en-US" sz="2000" dirty="0">
                <a:latin typeface="Times New Roman" charset="0"/>
              </a:rPr>
              <a:t>Frank and Lillian </a:t>
            </a:r>
            <a:r>
              <a:rPr lang="en-US" sz="2000" dirty="0" err="1">
                <a:latin typeface="Times New Roman" charset="0"/>
              </a:rPr>
              <a:t>Gilbreth</a:t>
            </a:r>
            <a:r>
              <a:rPr lang="en-US" sz="2000" dirty="0">
                <a:latin typeface="Times New Roman" charset="0"/>
              </a:rPr>
              <a:t>: Time/motion studies (later 1800s)</a:t>
            </a:r>
          </a:p>
          <a:p>
            <a:pPr marL="908050" lvl="1" indent="-436563" eaLnBrk="1" hangingPunct="1">
              <a:lnSpc>
                <a:spcPct val="90000"/>
              </a:lnSpc>
              <a:spcBef>
                <a:spcPct val="20000"/>
              </a:spcBef>
              <a:buClr>
                <a:schemeClr val="accent2"/>
              </a:buClr>
              <a:buSzPct val="75000"/>
              <a:buFont typeface="Wingdings" pitchFamily="2" charset="2"/>
              <a:buChar char="n"/>
            </a:pPr>
            <a:r>
              <a:rPr lang="en-US" sz="2000" dirty="0">
                <a:latin typeface="Times New Roman" charset="0"/>
              </a:rPr>
              <a:t>Henri </a:t>
            </a:r>
            <a:r>
              <a:rPr lang="en-US" sz="2000" dirty="0" err="1">
                <a:latin typeface="Times New Roman" charset="0"/>
              </a:rPr>
              <a:t>Fayol</a:t>
            </a:r>
            <a:r>
              <a:rPr lang="en-US" sz="2000" dirty="0">
                <a:latin typeface="Times New Roman" charset="0"/>
              </a:rPr>
              <a:t>: 14 Principles of Management  (1880s-1890s)</a:t>
            </a:r>
          </a:p>
          <a:p>
            <a:pPr marL="469900" indent="-469900" eaLnBrk="1" hangingPunct="1">
              <a:lnSpc>
                <a:spcPct val="90000"/>
              </a:lnSpc>
              <a:spcBef>
                <a:spcPct val="20000"/>
              </a:spcBef>
              <a:buClr>
                <a:schemeClr val="bg2"/>
              </a:buClr>
              <a:buSzPct val="70000"/>
              <a:buFont typeface="Wingdings" pitchFamily="2" charset="2"/>
              <a:buChar char="o"/>
            </a:pPr>
            <a:r>
              <a:rPr lang="en-US" sz="2400" dirty="0" smtClean="0">
                <a:latin typeface="Times New Roman" charset="0"/>
              </a:rPr>
              <a:t>Behavioral </a:t>
            </a:r>
            <a:r>
              <a:rPr lang="en-US" sz="2400" dirty="0">
                <a:latin typeface="Times New Roman" charset="0"/>
              </a:rPr>
              <a:t>Approaches</a:t>
            </a:r>
          </a:p>
          <a:p>
            <a:pPr marL="908050" lvl="1" indent="-436563">
              <a:lnSpc>
                <a:spcPct val="90000"/>
              </a:lnSpc>
              <a:spcBef>
                <a:spcPct val="20000"/>
              </a:spcBef>
              <a:buClr>
                <a:schemeClr val="accent2"/>
              </a:buClr>
              <a:buSzPct val="75000"/>
              <a:buFont typeface="Wingdings" pitchFamily="2" charset="2"/>
              <a:buChar char="n"/>
            </a:pPr>
            <a:r>
              <a:rPr lang="en-US" sz="2000" dirty="0" smtClean="0">
                <a:latin typeface="Times New Roman" charset="0"/>
              </a:rPr>
              <a:t>Chester Bernard (1930s – 1960s)</a:t>
            </a:r>
          </a:p>
          <a:p>
            <a:pPr marL="908050" lvl="1" indent="-436563">
              <a:lnSpc>
                <a:spcPct val="90000"/>
              </a:lnSpc>
              <a:spcBef>
                <a:spcPct val="20000"/>
              </a:spcBef>
              <a:buClr>
                <a:schemeClr val="accent2"/>
              </a:buClr>
              <a:buSzPct val="75000"/>
              <a:buFont typeface="Wingdings" pitchFamily="2" charset="2"/>
              <a:buChar char="n"/>
            </a:pPr>
            <a:r>
              <a:rPr lang="en-US" sz="2000" dirty="0" smtClean="0">
                <a:latin typeface="Times New Roman" charset="0"/>
              </a:rPr>
              <a:t>Elton Mayo ( 1880 -1949)</a:t>
            </a:r>
            <a:endParaRPr lang="en-US" sz="2000" dirty="0">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ox(in)">
                                      <p:cBhvr>
                                        <p:cTn id="7" dur="500"/>
                                        <p:tgtEl>
                                          <p:spTgt spid="706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0661">
                                            <p:txEl>
                                              <p:pRg st="2" end="2"/>
                                            </p:txEl>
                                          </p:spTgt>
                                        </p:tgtEl>
                                        <p:attrNameLst>
                                          <p:attrName>style.visibility</p:attrName>
                                        </p:attrNameLst>
                                      </p:cBhvr>
                                      <p:to>
                                        <p:strVal val="visible"/>
                                      </p:to>
                                    </p:set>
                                    <p:anim calcmode="lin" valueType="num">
                                      <p:cBhvr additive="base">
                                        <p:cTn id="12" dur="500" fill="hold"/>
                                        <p:tgtEl>
                                          <p:spTgt spid="7066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6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661">
                                            <p:txEl>
                                              <p:pRg st="6" end="6"/>
                                            </p:txEl>
                                          </p:spTgt>
                                        </p:tgtEl>
                                        <p:attrNameLst>
                                          <p:attrName>style.visibility</p:attrName>
                                        </p:attrNameLst>
                                      </p:cBhvr>
                                      <p:to>
                                        <p:strVal val="visible"/>
                                      </p:to>
                                    </p:set>
                                    <p:anim calcmode="lin" valueType="num">
                                      <p:cBhvr additive="base">
                                        <p:cTn id="18" dur="500" fill="hold"/>
                                        <p:tgtEl>
                                          <p:spTgt spid="70661">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66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0661">
                                            <p:txEl>
                                              <p:pRg st="7" end="7"/>
                                            </p:txEl>
                                          </p:spTgt>
                                        </p:tgtEl>
                                        <p:attrNameLst>
                                          <p:attrName>style.visibility</p:attrName>
                                        </p:attrNameLst>
                                      </p:cBhvr>
                                      <p:to>
                                        <p:strVal val="visible"/>
                                      </p:to>
                                    </p:set>
                                    <p:anim calcmode="lin" valueType="num">
                                      <p:cBhvr additive="base">
                                        <p:cTn id="24" dur="500" fill="hold"/>
                                        <p:tgtEl>
                                          <p:spTgt spid="70661">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066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0661">
                                            <p:txEl>
                                              <p:pRg st="8" end="8"/>
                                            </p:txEl>
                                          </p:spTgt>
                                        </p:tgtEl>
                                        <p:attrNameLst>
                                          <p:attrName>style.visibility</p:attrName>
                                        </p:attrNameLst>
                                      </p:cBhvr>
                                      <p:to>
                                        <p:strVal val="visible"/>
                                      </p:to>
                                    </p:set>
                                    <p:anim calcmode="lin" valueType="num">
                                      <p:cBhvr additive="base">
                                        <p:cTn id="30" dur="500" fill="hold"/>
                                        <p:tgtEl>
                                          <p:spTgt spid="70661">
                                            <p:txEl>
                                              <p:pRg st="8"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066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36"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42"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0661">
                                            <p:txEl>
                                              <p:pRg st="3" end="3"/>
                                            </p:txEl>
                                          </p:spTgt>
                                        </p:tgtEl>
                                        <p:attrNameLst>
                                          <p:attrName>style.visibility</p:attrName>
                                        </p:attrNameLst>
                                      </p:cBhvr>
                                      <p:to>
                                        <p:strVal val="visible"/>
                                      </p:to>
                                    </p:set>
                                    <p:anim calcmode="lin" valueType="num">
                                      <p:cBhvr additive="base">
                                        <p:cTn id="48" dur="500" fill="hold"/>
                                        <p:tgtEl>
                                          <p:spTgt spid="70661">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706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70661">
                                            <p:txEl>
                                              <p:pRg st="4" end="4"/>
                                            </p:txEl>
                                          </p:spTgt>
                                        </p:tgtEl>
                                        <p:attrNameLst>
                                          <p:attrName>style.visibility</p:attrName>
                                        </p:attrNameLst>
                                      </p:cBhvr>
                                      <p:to>
                                        <p:strVal val="visible"/>
                                      </p:to>
                                    </p:set>
                                    <p:anim calcmode="lin" valueType="num">
                                      <p:cBhvr additive="base">
                                        <p:cTn id="54" dur="500" fill="hold"/>
                                        <p:tgtEl>
                                          <p:spTgt spid="70661">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066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0661">
                                            <p:txEl>
                                              <p:pRg st="5" end="5"/>
                                            </p:txEl>
                                          </p:spTgt>
                                        </p:tgtEl>
                                        <p:attrNameLst>
                                          <p:attrName>style.visibility</p:attrName>
                                        </p:attrNameLst>
                                      </p:cBhvr>
                                      <p:to>
                                        <p:strVal val="visible"/>
                                      </p:to>
                                    </p:set>
                                    <p:anim calcmode="lin" valueType="num">
                                      <p:cBhvr additive="base">
                                        <p:cTn id="60" dur="500" fill="hold"/>
                                        <p:tgtEl>
                                          <p:spTgt spid="70661">
                                            <p:txEl>
                                              <p:pRg st="5" end="5"/>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066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66"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72"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78"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84"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70661">
                                            <p:txEl>
                                              <p:charRg st="211" end="211"/>
                                            </p:txEl>
                                          </p:spTgt>
                                        </p:tgtEl>
                                        <p:attrNameLst>
                                          <p:attrName>style.visibility</p:attrName>
                                        </p:attrNameLst>
                                      </p:cBhvr>
                                      <p:to>
                                        <p:strVal val="visible"/>
                                      </p:to>
                                    </p:set>
                                    <p:anim calcmode="lin" valueType="num">
                                      <p:cBhvr additive="base">
                                        <p:cTn id="90" dur="500" fill="hold"/>
                                        <p:tgtEl>
                                          <p:spTgt spid="70661">
                                            <p:txEl>
                                              <p:charRg st="211" end="211"/>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70661">
                                            <p:txEl>
                                              <p:charRg st="211" end="2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TotalTime>
  <Words>2219</Words>
  <Application>Microsoft Office PowerPoint</Application>
  <PresentationFormat>On-screen Show (4:3)</PresentationFormat>
  <Paragraphs>357</Paragraphs>
  <Slides>58</Slides>
  <Notes>7</Notes>
  <HiddenSlides>13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宋体</vt:lpstr>
      <vt:lpstr>Arial</vt:lpstr>
      <vt:lpstr>Calibri</vt:lpstr>
      <vt:lpstr>Geometr706 Md BT</vt:lpstr>
      <vt:lpstr>Tahoma</vt:lpstr>
      <vt:lpstr>Times New Roman</vt:lpstr>
      <vt:lpstr>Wingdings</vt:lpstr>
      <vt:lpstr>ヒラギノ角ゴ ProN W6</vt:lpstr>
      <vt:lpstr>Office Theme</vt:lpstr>
      <vt:lpstr>   Management &amp; Administration</vt:lpstr>
      <vt:lpstr>Management – A science or an Art?</vt:lpstr>
      <vt:lpstr>PowerPoint Presentation</vt:lpstr>
      <vt:lpstr>Management – A science or an Art? contd..</vt:lpstr>
      <vt:lpstr>PowerPoint Presentation</vt:lpstr>
      <vt:lpstr>Management – A professsion?</vt:lpstr>
      <vt:lpstr>PowerPoint Presentation</vt:lpstr>
      <vt:lpstr>Theories of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Humanistic Perspective</vt:lpstr>
      <vt:lpstr>Human Relations Movement</vt:lpstr>
      <vt:lpstr>Maslow</vt:lpstr>
      <vt:lpstr>Maslow's hierarchy of needs </vt:lpstr>
      <vt:lpstr>Maslow's hierarchy of needs </vt:lpstr>
      <vt:lpstr>Content theories of Mayo</vt:lpstr>
      <vt:lpstr>Mayo</vt:lpstr>
      <vt:lpstr>The Hawthorne experiments</vt:lpstr>
      <vt:lpstr>Hawthorne workers</vt:lpstr>
      <vt:lpstr>His conclusions </vt:lpstr>
      <vt:lpstr>      The Systems Approach</vt:lpstr>
      <vt:lpstr>What’s the System Approach? </vt:lpstr>
      <vt:lpstr>An Organization Is an Open System </vt:lpstr>
      <vt:lpstr>   The Operating Model in Organizational System</vt:lpstr>
      <vt:lpstr>PowerPoint Presentation</vt:lpstr>
      <vt:lpstr>PowerPoint Presentation</vt:lpstr>
      <vt:lpstr>What’s Social Responsibility?</vt:lpstr>
      <vt:lpstr>PowerPoint Presentation</vt:lpstr>
      <vt:lpstr>PowerPoint Presentation</vt:lpstr>
      <vt:lpstr>PowerPoint Presentation</vt:lpstr>
      <vt:lpstr>ETHICS</vt:lpstr>
      <vt:lpstr>PowerPoint Presentation</vt:lpstr>
      <vt:lpstr>PowerPoint Presentation</vt:lpstr>
      <vt:lpstr>PowerPoint Presentation</vt:lpstr>
      <vt:lpstr>PowerPoint Presentation</vt:lpstr>
      <vt:lpstr>PowerPoint Presentation</vt:lpstr>
      <vt:lpstr>PowerPoint Presentation</vt:lpstr>
      <vt:lpstr>International management</vt:lpstr>
      <vt:lpstr>PowerPoint Presentation</vt:lpstr>
      <vt:lpstr>Behaviors in different cultures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Theories of management</dc:title>
  <dc:creator>Admin</dc:creator>
  <cp:lastModifiedBy>Sheena</cp:lastModifiedBy>
  <cp:revision>33</cp:revision>
  <dcterms:created xsi:type="dcterms:W3CDTF">2012-12-20T11:07:38Z</dcterms:created>
  <dcterms:modified xsi:type="dcterms:W3CDTF">2015-08-11T07:19:02Z</dcterms:modified>
</cp:coreProperties>
</file>