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Computing in Travel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Shrukul </a:t>
            </a:r>
            <a:r>
              <a:rPr lang="en-US" dirty="0" err="1" smtClean="0"/>
              <a:t>habib</a:t>
            </a:r>
            <a:r>
              <a:rPr lang="en-US" dirty="0" smtClean="0"/>
              <a:t> – 13co143</a:t>
            </a:r>
          </a:p>
          <a:p>
            <a:r>
              <a:rPr lang="en-US" dirty="0" smtClean="0"/>
              <a:t>Vikrant </a:t>
            </a:r>
            <a:r>
              <a:rPr lang="en-US" dirty="0" err="1" smtClean="0"/>
              <a:t>Chaugule</a:t>
            </a:r>
            <a:r>
              <a:rPr lang="en-US" dirty="0" smtClean="0"/>
              <a:t> – 13co152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857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 of Facebook “Friends”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Study </a:t>
            </a:r>
            <a:r>
              <a:rPr lang="en-US" dirty="0"/>
              <a:t>examines the relationship between use of Facebook and the formation of social capital.</a:t>
            </a:r>
          </a:p>
          <a:p>
            <a:r>
              <a:rPr lang="en-US" dirty="0" smtClean="0"/>
              <a:t>Assessing </a:t>
            </a:r>
            <a:r>
              <a:rPr lang="en-US" dirty="0"/>
              <a:t>bonding and bridging  Social capital.</a:t>
            </a:r>
          </a:p>
          <a:p>
            <a:r>
              <a:rPr lang="en-US" dirty="0" smtClean="0"/>
              <a:t>Facebook </a:t>
            </a:r>
            <a:r>
              <a:rPr lang="en-US" dirty="0"/>
              <a:t>usage found to be linked to psychological well being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Facebook benefits users experiencing low self esteem and low life satisfaction.</a:t>
            </a:r>
          </a:p>
          <a:p>
            <a:r>
              <a:rPr lang="en-US" dirty="0" smtClean="0"/>
              <a:t>Robust connection between Facebook usage and indicators of social capital, especially of the bridging type.</a:t>
            </a:r>
          </a:p>
          <a:p>
            <a:r>
              <a:rPr lang="en-US" dirty="0" smtClean="0"/>
              <a:t>Internet usage alone did not predict social capital accumulation; intensive use of Facebook did.</a:t>
            </a:r>
          </a:p>
          <a:p>
            <a:r>
              <a:rPr lang="en-US" dirty="0" smtClean="0"/>
              <a:t>Strong link between Facebook use and high school connections.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0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SCADS: Scale-Independent Storage for Social Computing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scale independence allows the user base to grow by </a:t>
            </a:r>
            <a:r>
              <a:rPr lang="en-US" dirty="0" smtClean="0"/>
              <a:t>orders </a:t>
            </a:r>
            <a:r>
              <a:rPr lang="en-US" dirty="0"/>
              <a:t>of magnitude without changing the application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</a:t>
            </a:r>
            <a:r>
              <a:rPr lang="en-US" dirty="0"/>
              <a:t>Performance-Safe Query </a:t>
            </a:r>
            <a:r>
              <a:rPr lang="en-US" dirty="0" smtClean="0"/>
              <a:t>Language </a:t>
            </a:r>
            <a:r>
              <a:rPr lang="en-US" dirty="0"/>
              <a:t>that is </a:t>
            </a:r>
            <a:r>
              <a:rPr lang="en-US" dirty="0" smtClean="0"/>
              <a:t>sufficiently general </a:t>
            </a:r>
            <a:r>
              <a:rPr lang="en-US" dirty="0"/>
              <a:t>to enable </a:t>
            </a:r>
            <a:r>
              <a:rPr lang="en-US" dirty="0" smtClean="0"/>
              <a:t>efficient </a:t>
            </a:r>
            <a:r>
              <a:rPr lang="en-US" dirty="0"/>
              <a:t>web programming, but </a:t>
            </a:r>
            <a:r>
              <a:rPr lang="en-US" dirty="0" smtClean="0"/>
              <a:t>provides </a:t>
            </a:r>
            <a:r>
              <a:rPr lang="en-US" dirty="0"/>
              <a:t>strict scalability guarantees and predictable </a:t>
            </a:r>
            <a:r>
              <a:rPr lang="en-US" dirty="0" smtClean="0"/>
              <a:t>performance.</a:t>
            </a:r>
          </a:p>
          <a:p>
            <a:r>
              <a:rPr lang="en-US" dirty="0" smtClean="0"/>
              <a:t>A declarative </a:t>
            </a:r>
            <a:r>
              <a:rPr lang="en-US" dirty="0"/>
              <a:t>language for reasoning about </a:t>
            </a:r>
            <a:r>
              <a:rPr lang="en-US" dirty="0" smtClean="0"/>
              <a:t>consistency and </a:t>
            </a:r>
            <a:r>
              <a:rPr lang="en-US" dirty="0"/>
              <a:t>performance </a:t>
            </a:r>
            <a:r>
              <a:rPr lang="en-US" dirty="0" smtClean="0"/>
              <a:t>tradeoffs </a:t>
            </a:r>
            <a:r>
              <a:rPr lang="en-US" dirty="0"/>
              <a:t>that allows developers </a:t>
            </a:r>
            <a:r>
              <a:rPr lang="en-US" dirty="0" smtClean="0"/>
              <a:t>to specify </a:t>
            </a:r>
            <a:r>
              <a:rPr lang="en-US" dirty="0"/>
              <a:t>what correctness means for their </a:t>
            </a:r>
            <a:r>
              <a:rPr lang="en-US" dirty="0" smtClean="0"/>
              <a:t>application along </a:t>
            </a:r>
            <a:r>
              <a:rPr lang="en-US" dirty="0"/>
              <a:t>with necessary performance </a:t>
            </a:r>
            <a:r>
              <a:rPr lang="en-US" dirty="0" smtClean="0"/>
              <a:t>SLAs.</a:t>
            </a:r>
          </a:p>
          <a:p>
            <a:r>
              <a:rPr lang="en-US" dirty="0"/>
              <a:t>Scaling Up and Down Using Machine </a:t>
            </a:r>
            <a:r>
              <a:rPr lang="en-US" dirty="0" smtClean="0"/>
              <a:t>Learning. The capability </a:t>
            </a:r>
            <a:r>
              <a:rPr lang="en-US" dirty="0"/>
              <a:t>to use machine learning models to add </a:t>
            </a:r>
            <a:r>
              <a:rPr lang="en-US" dirty="0" smtClean="0"/>
              <a:t>and remove </a:t>
            </a:r>
            <a:r>
              <a:rPr lang="en-US" dirty="0"/>
              <a:t>capacity to meet SLAs </a:t>
            </a:r>
            <a:r>
              <a:rPr lang="en-US" dirty="0" smtClean="0"/>
              <a:t>efficiently without downtime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4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provenance and Risk Awareness in Social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</a:t>
            </a:r>
            <a:r>
              <a:rPr lang="en-US" dirty="0"/>
              <a:t>for appropriate methods for protecting the privacy and security of data.</a:t>
            </a:r>
          </a:p>
          <a:p>
            <a:r>
              <a:rPr lang="en-US" dirty="0" smtClean="0"/>
              <a:t>Incorporation of risk awareness in Social computing.</a:t>
            </a:r>
          </a:p>
          <a:p>
            <a:r>
              <a:rPr lang="en-US" dirty="0" smtClean="0"/>
              <a:t>Risk </a:t>
            </a:r>
            <a:r>
              <a:rPr lang="en-US" dirty="0"/>
              <a:t>and provenance awareness is required for access control in Social Computing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Need for more flexible and adaptive control through incorporation of risk awareness.</a:t>
            </a:r>
          </a:p>
          <a:p>
            <a:r>
              <a:rPr lang="en-US" dirty="0" smtClean="0"/>
              <a:t>Risk values are associated with users and objects; Risk thresholds are defined for each of the permissions.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Computing : An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large number of applications and services that facilitate collective action and social interaction </a:t>
            </a:r>
            <a:r>
              <a:rPr lang="en-US" dirty="0" err="1" smtClean="0"/>
              <a:t>online.Example</a:t>
            </a:r>
            <a:r>
              <a:rPr lang="en-US" dirty="0" smtClean="0"/>
              <a:t> - blogs, wikis, social bookmarking, peer-to-peer networks, open source communities, photo and video sharing communities, </a:t>
            </a:r>
            <a:r>
              <a:rPr lang="en-US" dirty="0" err="1" smtClean="0"/>
              <a:t>MySpace</a:t>
            </a:r>
            <a:r>
              <a:rPr lang="en-US" dirty="0" smtClean="0"/>
              <a:t> and YouTube.</a:t>
            </a:r>
          </a:p>
          <a:p>
            <a:r>
              <a:rPr lang="en-US" dirty="0"/>
              <a:t>E</a:t>
            </a:r>
            <a:r>
              <a:rPr lang="en-US" dirty="0" smtClean="0"/>
              <a:t>mpower </a:t>
            </a:r>
            <a:r>
              <a:rPr lang="en-US" dirty="0"/>
              <a:t>individual </a:t>
            </a:r>
            <a:r>
              <a:rPr lang="en-US" dirty="0" smtClean="0"/>
              <a:t>users with </a:t>
            </a:r>
            <a:r>
              <a:rPr lang="en-US" dirty="0"/>
              <a:t>relatively low technological sophistication in using the Web to manifest their </a:t>
            </a:r>
            <a:r>
              <a:rPr lang="en-US" dirty="0" smtClean="0"/>
              <a:t>creativity, engage </a:t>
            </a:r>
            <a:r>
              <a:rPr lang="en-US" dirty="0"/>
              <a:t>in social interaction, contribute their expertise, share </a:t>
            </a:r>
            <a:r>
              <a:rPr lang="en-US" dirty="0" smtClean="0"/>
              <a:t>content etc.</a:t>
            </a:r>
          </a:p>
          <a:p>
            <a:r>
              <a:rPr lang="en-US" dirty="0" smtClean="0"/>
              <a:t>Possibility </a:t>
            </a:r>
            <a:r>
              <a:rPr lang="en-US" dirty="0"/>
              <a:t>of malicious or criminal communities </a:t>
            </a:r>
            <a:r>
              <a:rPr lang="en-US" dirty="0" smtClean="0"/>
              <a:t>by using </a:t>
            </a:r>
            <a:r>
              <a:rPr lang="en-US" dirty="0"/>
              <a:t>anonymity, </a:t>
            </a:r>
            <a:r>
              <a:rPr lang="en-US" dirty="0" smtClean="0"/>
              <a:t>fault tolerance, robustness</a:t>
            </a:r>
            <a:r>
              <a:rPr lang="en-US" dirty="0"/>
              <a:t>, and low cost of online </a:t>
            </a:r>
            <a:r>
              <a:rPr lang="en-US" dirty="0" smtClean="0"/>
              <a:t>communities.</a:t>
            </a:r>
          </a:p>
          <a:p>
            <a:r>
              <a:rPr lang="en-US" dirty="0" smtClean="0"/>
              <a:t>Dynamic and continual refinement of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6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Computing: Privacy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</a:t>
            </a:r>
            <a:r>
              <a:rPr lang="en-US" dirty="0"/>
              <a:t>and sharing of personal information raises concerns of privacy.</a:t>
            </a:r>
          </a:p>
          <a:p>
            <a:r>
              <a:rPr lang="en-US" dirty="0" smtClean="0"/>
              <a:t>Extend </a:t>
            </a:r>
            <a:r>
              <a:rPr lang="en-US" dirty="0"/>
              <a:t>prior research on internet privacy</a:t>
            </a:r>
          </a:p>
          <a:p>
            <a:r>
              <a:rPr lang="en-US" dirty="0" smtClean="0"/>
              <a:t>Users</a:t>
            </a:r>
            <a:r>
              <a:rPr lang="en-US" dirty="0"/>
              <a:t>’ trust in community members and community-specific sharing norms to be considered.</a:t>
            </a:r>
          </a:p>
          <a:p>
            <a:r>
              <a:rPr lang="en-US" dirty="0" smtClean="0"/>
              <a:t>Information </a:t>
            </a:r>
            <a:r>
              <a:rPr lang="en-US" dirty="0"/>
              <a:t>sharing is impacted by network centrality and tenure of the user in </a:t>
            </a:r>
            <a:r>
              <a:rPr lang="en-US" dirty="0" smtClean="0"/>
              <a:t>community.</a:t>
            </a:r>
          </a:p>
          <a:p>
            <a:r>
              <a:rPr lang="en-US" dirty="0"/>
              <a:t>P</a:t>
            </a:r>
            <a:r>
              <a:rPr lang="en-US" dirty="0" smtClean="0"/>
              <a:t>rivacy concerns lead users to choose more restrictive information sharing settings leading to reduced amount information sharing.</a:t>
            </a:r>
          </a:p>
          <a:p>
            <a:r>
              <a:rPr lang="en-US" dirty="0" smtClean="0"/>
              <a:t>Limitation: Study done only in Flickr, results cannot be generalized.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3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546040"/>
          </a:xfrm>
        </p:spPr>
        <p:txBody>
          <a:bodyPr/>
          <a:lstStyle/>
          <a:p>
            <a:r>
              <a:rPr lang="en-IN" dirty="0"/>
              <a:t>The Next Paradigm Shift in the Mobile Ecosystem: Mobile Social Computing and the Increasing Relevance of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</a:t>
            </a:r>
            <a:r>
              <a:rPr lang="en-US" dirty="0"/>
              <a:t>are no longer passive consumers of content </a:t>
            </a:r>
            <a:r>
              <a:rPr lang="en-US" dirty="0" smtClean="0"/>
              <a:t>and applications</a:t>
            </a:r>
            <a:r>
              <a:rPr lang="en-US" dirty="0"/>
              <a:t>, but co-creators and even innovators of </a:t>
            </a:r>
            <a:r>
              <a:rPr lang="en-US" dirty="0" smtClean="0"/>
              <a:t>them.</a:t>
            </a:r>
          </a:p>
          <a:p>
            <a:r>
              <a:rPr lang="en-US" dirty="0" smtClean="0"/>
              <a:t>Social Computing with even bigger network effects due to higher penetration of mobile devices.</a:t>
            </a:r>
          </a:p>
          <a:p>
            <a:r>
              <a:rPr lang="en-US" dirty="0"/>
              <a:t>M</a:t>
            </a:r>
            <a:r>
              <a:rPr lang="en-US" dirty="0" smtClean="0"/>
              <a:t>obile devices, having </a:t>
            </a:r>
            <a:r>
              <a:rPr lang="en-US" dirty="0"/>
              <a:t>rich sensing capabilities, </a:t>
            </a:r>
            <a:r>
              <a:rPr lang="en-US" dirty="0" smtClean="0"/>
              <a:t>allow </a:t>
            </a:r>
            <a:r>
              <a:rPr lang="en-US" dirty="0"/>
              <a:t>augmenting the real </a:t>
            </a:r>
            <a:r>
              <a:rPr lang="en-US" dirty="0" smtClean="0"/>
              <a:t>world commons </a:t>
            </a:r>
            <a:r>
              <a:rPr lang="en-US" dirty="0"/>
              <a:t>with the Internet; they need only bear a small portion of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informational </a:t>
            </a:r>
            <a:r>
              <a:rPr lang="en-US" dirty="0"/>
              <a:t>burden, while "the cloud" may carry most of </a:t>
            </a:r>
            <a:r>
              <a:rPr lang="en-US" dirty="0" smtClean="0"/>
              <a:t>it.</a:t>
            </a:r>
          </a:p>
          <a:p>
            <a:r>
              <a:rPr lang="en-US" dirty="0"/>
              <a:t>The mobile device will be, then, the natural tool to bridge the </a:t>
            </a:r>
            <a:r>
              <a:rPr lang="en-US" dirty="0" smtClean="0"/>
              <a:t>physical world </a:t>
            </a:r>
            <a:r>
              <a:rPr lang="en-US" dirty="0"/>
              <a:t>surrounding us with the wealth of information on the </a:t>
            </a:r>
            <a:r>
              <a:rPr lang="en-US" dirty="0" smtClean="0"/>
              <a:t>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05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Social Network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</a:t>
            </a:r>
            <a:r>
              <a:rPr lang="en-US" dirty="0"/>
              <a:t>social network sites have become an international phenomenon.</a:t>
            </a:r>
          </a:p>
          <a:p>
            <a:r>
              <a:rPr lang="en-US" dirty="0" smtClean="0"/>
              <a:t>Popular </a:t>
            </a:r>
            <a:r>
              <a:rPr lang="en-US" dirty="0"/>
              <a:t>sites include </a:t>
            </a:r>
            <a:r>
              <a:rPr lang="en-US" dirty="0" err="1"/>
              <a:t>MySpace</a:t>
            </a:r>
            <a:r>
              <a:rPr lang="en-US" dirty="0"/>
              <a:t> and Facebook.</a:t>
            </a:r>
          </a:p>
          <a:p>
            <a:r>
              <a:rPr lang="en-US" dirty="0" smtClean="0"/>
              <a:t>Introduce </a:t>
            </a:r>
            <a:r>
              <a:rPr lang="en-US" dirty="0"/>
              <a:t>Social Network Site Adoption model to examine playfulness, usefulness, trust and ease on usage intention.</a:t>
            </a:r>
          </a:p>
          <a:p>
            <a:r>
              <a:rPr lang="en-US" dirty="0" smtClean="0"/>
              <a:t>Communication between people with common interests such as school, family and friendship.</a:t>
            </a:r>
          </a:p>
          <a:p>
            <a:r>
              <a:rPr lang="en-US" dirty="0" smtClean="0"/>
              <a:t>Examine effects of perception of normative pressure, playfulness, critical mass, trust, usefulness and ease of use.</a:t>
            </a:r>
          </a:p>
          <a:p>
            <a:r>
              <a:rPr lang="en-US" dirty="0" smtClean="0"/>
              <a:t>Increase of Online advertising and marketing to generate revenue.</a:t>
            </a:r>
          </a:p>
        </p:txBody>
      </p:sp>
    </p:spTree>
    <p:extLst>
      <p:ext uri="{BB962C8B-B14F-4D97-AF65-F5344CB8AC3E}">
        <p14:creationId xmlns:p14="http://schemas.microsoft.com/office/powerpoint/2010/main" val="319451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Motivating participation in social </a:t>
            </a:r>
            <a:r>
              <a:rPr lang="en-US" sz="2800" dirty="0" smtClean="0"/>
              <a:t>computing applications</a:t>
            </a:r>
            <a:r>
              <a:rPr lang="en-US" sz="2800" dirty="0"/>
              <a:t>: </a:t>
            </a:r>
            <a:r>
              <a:rPr lang="en-US" sz="2800" dirty="0" smtClean="0"/>
              <a:t>A User </a:t>
            </a:r>
            <a:r>
              <a:rPr lang="en-US" sz="2800" dirty="0"/>
              <a:t>modeling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Participation of users is an important aspect of Social computing.</a:t>
            </a:r>
          </a:p>
          <a:p>
            <a:r>
              <a:rPr lang="en-US" dirty="0" smtClean="0"/>
              <a:t>Devising new strategies to ensure maximum participation from users. Example : Points reward system (Incentives) on participation etc.</a:t>
            </a:r>
          </a:p>
          <a:p>
            <a:r>
              <a:rPr lang="en-US" dirty="0"/>
              <a:t>Another challenge arising in the system design is how much of the underlying </a:t>
            </a:r>
            <a:r>
              <a:rPr lang="en-US" dirty="0" smtClean="0"/>
              <a:t>economic model </a:t>
            </a:r>
            <a:r>
              <a:rPr lang="en-US" dirty="0"/>
              <a:t>should be revealed to the user</a:t>
            </a:r>
            <a:r>
              <a:rPr lang="en-US" dirty="0" smtClean="0"/>
              <a:t>.</a:t>
            </a:r>
          </a:p>
          <a:p>
            <a:r>
              <a:rPr lang="en-US" dirty="0"/>
              <a:t>V</a:t>
            </a:r>
            <a:r>
              <a:rPr lang="en-US" dirty="0" smtClean="0"/>
              <a:t>erifying the authenticity of users actions to avoid incorrect outcomes.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1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Social Network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Individuals </a:t>
            </a:r>
            <a:r>
              <a:rPr lang="en-US" dirty="0"/>
              <a:t>communicate and form relations through social networking sites</a:t>
            </a:r>
          </a:p>
          <a:p>
            <a:r>
              <a:rPr lang="en-US" dirty="0" smtClean="0"/>
              <a:t>Individuals </a:t>
            </a:r>
            <a:r>
              <a:rPr lang="en-US" dirty="0"/>
              <a:t>with profiles on Social Networking websites have greater risk taking attitudes</a:t>
            </a:r>
          </a:p>
          <a:p>
            <a:r>
              <a:rPr lang="en-US" dirty="0" smtClean="0"/>
              <a:t>General </a:t>
            </a:r>
            <a:r>
              <a:rPr lang="en-US" dirty="0"/>
              <a:t>privacy concerns and identity information disclosure concerns are of greater concern for women than men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Surveys conducted </a:t>
            </a:r>
            <a:r>
              <a:rPr lang="en-US" dirty="0"/>
              <a:t>;</a:t>
            </a:r>
            <a:r>
              <a:rPr lang="en-US" dirty="0" smtClean="0"/>
              <a:t>Measures Used- Demographics, SNW characteristics, Risk awareness scale, trust scales, privacy behavior scale, time pressure scale, Privacy concern scale, privacy Attitude scale</a:t>
            </a:r>
          </a:p>
          <a:p>
            <a:r>
              <a:rPr lang="en-US" dirty="0" smtClean="0"/>
              <a:t>Limitation: Performed on college students; only 205 students surveyed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Facebook has greater sense of trust than </a:t>
            </a:r>
            <a:r>
              <a:rPr lang="en-US" dirty="0" err="1" smtClean="0"/>
              <a:t>MySpace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8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Issues in Social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Woolcock</a:t>
            </a:r>
            <a:r>
              <a:rPr lang="en-US" dirty="0"/>
              <a:t> describes social capital as “norms and networks facilitating collective actions for mutual </a:t>
            </a:r>
            <a:r>
              <a:rPr lang="en-US" dirty="0" smtClean="0"/>
              <a:t>benefits”</a:t>
            </a:r>
          </a:p>
          <a:p>
            <a:r>
              <a:rPr lang="en-US" dirty="0" smtClean="0"/>
              <a:t>Formation, efficiency and stability of Online networks.</a:t>
            </a:r>
          </a:p>
          <a:p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/>
              <a:t>the reputation of a social software site grows, the quality of the </a:t>
            </a:r>
            <a:r>
              <a:rPr lang="en-US" dirty="0" smtClean="0"/>
              <a:t>collectively generated </a:t>
            </a:r>
            <a:r>
              <a:rPr lang="en-US" dirty="0"/>
              <a:t>content also improves, possibly due to more high-value participation and refinement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Need for a better </a:t>
            </a:r>
            <a:r>
              <a:rPr lang="en-US" dirty="0" err="1" smtClean="0"/>
              <a:t>Qos</a:t>
            </a:r>
            <a:r>
              <a:rPr lang="en-US" dirty="0" smtClean="0"/>
              <a:t> connection which can enable users to access social computing platforms efficiently.</a:t>
            </a:r>
          </a:p>
        </p:txBody>
      </p:sp>
    </p:spTree>
    <p:extLst>
      <p:ext uri="{BB962C8B-B14F-4D97-AF65-F5344CB8AC3E}">
        <p14:creationId xmlns:p14="http://schemas.microsoft.com/office/powerpoint/2010/main" val="1326961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154</TotalTime>
  <Words>922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Social Computing in Travel</vt:lpstr>
      <vt:lpstr>Towards provenance and Risk Awareness in Social Computing</vt:lpstr>
      <vt:lpstr>Social Computing : An Overview</vt:lpstr>
      <vt:lpstr>Social Computing: Privacy Concerns</vt:lpstr>
      <vt:lpstr>The Next Paradigm Shift in the Mobile Ecosystem: Mobile Social Computing and the Increasing Relevance of Users</vt:lpstr>
      <vt:lpstr>Using Social Network Sites</vt:lpstr>
      <vt:lpstr>Motivating participation in social computing applications: A User modeling perspective</vt:lpstr>
      <vt:lpstr>Internet Social Network Communities</vt:lpstr>
      <vt:lpstr>Research Issues in Social Computing</vt:lpstr>
      <vt:lpstr>Benefits  of Facebook “Friends”</vt:lpstr>
      <vt:lpstr>SCADS: Scale-Independent Storage for Social Computing Applications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Computing in Travel</dc:title>
  <dc:creator>Shrukul Habib</dc:creator>
  <cp:lastModifiedBy>Shrukul Habib</cp:lastModifiedBy>
  <cp:revision>18</cp:revision>
  <dcterms:created xsi:type="dcterms:W3CDTF">2016-02-03T05:39:58Z</dcterms:created>
  <dcterms:modified xsi:type="dcterms:W3CDTF">2016-02-03T08:26:57Z</dcterms:modified>
</cp:coreProperties>
</file>