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58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59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5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5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366840"/>
            <a:ext cx="9142920" cy="8316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0"/>
            <a:ext cx="9142920" cy="309600"/>
          </a:xfrm>
          <a:prstGeom prst="rect">
            <a:avLst/>
          </a:prstGeom>
          <a:solidFill>
            <a:schemeClr val="tx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0" y="308160"/>
            <a:ext cx="9142920" cy="9036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CustomShape 4" hidden="1"/>
          <p:cNvSpPr/>
          <p:nvPr/>
        </p:nvSpPr>
        <p:spPr>
          <a:xfrm flipV="1">
            <a:off x="5410080" y="359640"/>
            <a:ext cx="3732840" cy="900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 hidden="1"/>
          <p:cNvSpPr/>
          <p:nvPr/>
        </p:nvSpPr>
        <p:spPr>
          <a:xfrm flipV="1">
            <a:off x="5410080" y="438840"/>
            <a:ext cx="3732840" cy="17892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CustomShape 6" hidden="1"/>
          <p:cNvSpPr/>
          <p:nvPr/>
        </p:nvSpPr>
        <p:spPr>
          <a:xfrm>
            <a:off x="5407200" y="497520"/>
            <a:ext cx="3062160" cy="262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CustomShape 7" hidden="1"/>
          <p:cNvSpPr/>
          <p:nvPr/>
        </p:nvSpPr>
        <p:spPr>
          <a:xfrm>
            <a:off x="7373520" y="588960"/>
            <a:ext cx="1599120" cy="356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CustomShape 8" hidden="1"/>
          <p:cNvSpPr/>
          <p:nvPr/>
        </p:nvSpPr>
        <p:spPr>
          <a:xfrm>
            <a:off x="9084960" y="-2160"/>
            <a:ext cx="56520" cy="620640"/>
          </a:xfrm>
          <a:prstGeom prst="rect">
            <a:avLst/>
          </a:prstGeom>
          <a:solidFill>
            <a:srgbClr val="ffffff">
              <a:alpha val="66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CustomShape 9" hidden="1"/>
          <p:cNvSpPr/>
          <p:nvPr/>
        </p:nvSpPr>
        <p:spPr>
          <a:xfrm>
            <a:off x="9044640" y="-2160"/>
            <a:ext cx="26280" cy="620640"/>
          </a:xfrm>
          <a:prstGeom prst="rect">
            <a:avLst/>
          </a:prstGeom>
          <a:solidFill>
            <a:srgbClr val="ffffff">
              <a:alpha val="66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CustomShape 10" hidden="1"/>
          <p:cNvSpPr/>
          <p:nvPr/>
        </p:nvSpPr>
        <p:spPr>
          <a:xfrm>
            <a:off x="9025560" y="-2160"/>
            <a:ext cx="7920" cy="620640"/>
          </a:xfrm>
          <a:prstGeom prst="rect">
            <a:avLst/>
          </a:prstGeom>
          <a:solidFill>
            <a:srgbClr val="ffffff">
              <a:alpha val="60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CustomShape 11" hidden="1"/>
          <p:cNvSpPr/>
          <p:nvPr/>
        </p:nvSpPr>
        <p:spPr>
          <a:xfrm>
            <a:off x="8975520" y="-2160"/>
            <a:ext cx="26280" cy="620640"/>
          </a:xfrm>
          <a:prstGeom prst="rect">
            <a:avLst/>
          </a:prstGeom>
          <a:solidFill>
            <a:srgbClr val="ffffff">
              <a:alpha val="40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CustomShape 12" hidden="1"/>
          <p:cNvSpPr/>
          <p:nvPr/>
        </p:nvSpPr>
        <p:spPr>
          <a:xfrm>
            <a:off x="8915760" y="360"/>
            <a:ext cx="53640" cy="584280"/>
          </a:xfrm>
          <a:prstGeom prst="rect">
            <a:avLst/>
          </a:prstGeom>
          <a:solidFill>
            <a:srgbClr val="ffffff">
              <a:alpha val="20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CustomShape 13" hidden="1"/>
          <p:cNvSpPr/>
          <p:nvPr/>
        </p:nvSpPr>
        <p:spPr>
          <a:xfrm>
            <a:off x="8873640" y="360"/>
            <a:ext cx="7920" cy="584280"/>
          </a:xfrm>
          <a:prstGeom prst="rect">
            <a:avLst/>
          </a:prstGeom>
          <a:solidFill>
            <a:srgbClr val="ffffff">
              <a:alpha val="31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" name="CustomShape 14"/>
          <p:cNvSpPr/>
          <p:nvPr/>
        </p:nvSpPr>
        <p:spPr>
          <a:xfrm flipV="1">
            <a:off x="5410080" y="3809160"/>
            <a:ext cx="3732840" cy="900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" name="CustomShape 15"/>
          <p:cNvSpPr/>
          <p:nvPr/>
        </p:nvSpPr>
        <p:spPr>
          <a:xfrm flipV="1">
            <a:off x="5410080" y="3896280"/>
            <a:ext cx="3732840" cy="1908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" name="CustomShape 16"/>
          <p:cNvSpPr/>
          <p:nvPr/>
        </p:nvSpPr>
        <p:spPr>
          <a:xfrm flipV="1">
            <a:off x="5410080" y="4114440"/>
            <a:ext cx="3732840" cy="7920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" name="CustomShape 17"/>
          <p:cNvSpPr/>
          <p:nvPr/>
        </p:nvSpPr>
        <p:spPr>
          <a:xfrm flipV="1">
            <a:off x="5410080" y="4163760"/>
            <a:ext cx="1964880" cy="1728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" name="CustomShape 18"/>
          <p:cNvSpPr/>
          <p:nvPr/>
        </p:nvSpPr>
        <p:spPr>
          <a:xfrm flipV="1">
            <a:off x="5410080" y="4198680"/>
            <a:ext cx="1964880" cy="7920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5410080" y="3962520"/>
            <a:ext cx="3062160" cy="262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" name="CustomShape 20"/>
          <p:cNvSpPr/>
          <p:nvPr/>
        </p:nvSpPr>
        <p:spPr>
          <a:xfrm>
            <a:off x="7376400" y="4061160"/>
            <a:ext cx="1599120" cy="356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" name="CustomShape 21"/>
          <p:cNvSpPr/>
          <p:nvPr/>
        </p:nvSpPr>
        <p:spPr>
          <a:xfrm>
            <a:off x="0" y="3649680"/>
            <a:ext cx="9142920" cy="2430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" name="CustomShape 22"/>
          <p:cNvSpPr/>
          <p:nvPr/>
        </p:nvSpPr>
        <p:spPr>
          <a:xfrm>
            <a:off x="0" y="3675600"/>
            <a:ext cx="9142920" cy="13968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" name="CustomShape 23"/>
          <p:cNvSpPr/>
          <p:nvPr/>
        </p:nvSpPr>
        <p:spPr>
          <a:xfrm flipV="1">
            <a:off x="6414120" y="3641760"/>
            <a:ext cx="2728800" cy="2473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" name="CustomShape 24"/>
          <p:cNvSpPr/>
          <p:nvPr/>
        </p:nvSpPr>
        <p:spPr>
          <a:xfrm>
            <a:off x="0" y="0"/>
            <a:ext cx="9142920" cy="3700800"/>
          </a:xfrm>
          <a:prstGeom prst="rect">
            <a:avLst/>
          </a:prstGeom>
          <a:solidFill>
            <a:schemeClr val="tx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" name="PlaceHolder 2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8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1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8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18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8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8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8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0" y="366840"/>
            <a:ext cx="9142920" cy="8316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1" name="CustomShape 2"/>
          <p:cNvSpPr/>
          <p:nvPr/>
        </p:nvSpPr>
        <p:spPr>
          <a:xfrm>
            <a:off x="0" y="0"/>
            <a:ext cx="9142920" cy="309600"/>
          </a:xfrm>
          <a:prstGeom prst="rect">
            <a:avLst/>
          </a:prstGeom>
          <a:solidFill>
            <a:schemeClr val="tx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2" name="CustomShape 3"/>
          <p:cNvSpPr/>
          <p:nvPr/>
        </p:nvSpPr>
        <p:spPr>
          <a:xfrm>
            <a:off x="0" y="308160"/>
            <a:ext cx="9142920" cy="9036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3" name="CustomShape 4"/>
          <p:cNvSpPr/>
          <p:nvPr/>
        </p:nvSpPr>
        <p:spPr>
          <a:xfrm flipV="1">
            <a:off x="5410080" y="359640"/>
            <a:ext cx="3732840" cy="900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4" name="CustomShape 5"/>
          <p:cNvSpPr/>
          <p:nvPr/>
        </p:nvSpPr>
        <p:spPr>
          <a:xfrm flipV="1">
            <a:off x="5410080" y="438840"/>
            <a:ext cx="3732840" cy="17892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5" name="CustomShape 6"/>
          <p:cNvSpPr/>
          <p:nvPr/>
        </p:nvSpPr>
        <p:spPr>
          <a:xfrm>
            <a:off x="5407200" y="497520"/>
            <a:ext cx="3062160" cy="262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6" name="CustomShape 7"/>
          <p:cNvSpPr/>
          <p:nvPr/>
        </p:nvSpPr>
        <p:spPr>
          <a:xfrm>
            <a:off x="7373520" y="588960"/>
            <a:ext cx="1599120" cy="356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7" name="CustomShape 8"/>
          <p:cNvSpPr/>
          <p:nvPr/>
        </p:nvSpPr>
        <p:spPr>
          <a:xfrm>
            <a:off x="9084960" y="-2160"/>
            <a:ext cx="56520" cy="620640"/>
          </a:xfrm>
          <a:prstGeom prst="rect">
            <a:avLst/>
          </a:prstGeom>
          <a:solidFill>
            <a:srgbClr val="ffffff">
              <a:alpha val="66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8" name="CustomShape 9"/>
          <p:cNvSpPr/>
          <p:nvPr/>
        </p:nvSpPr>
        <p:spPr>
          <a:xfrm>
            <a:off x="9044640" y="-2160"/>
            <a:ext cx="26280" cy="620640"/>
          </a:xfrm>
          <a:prstGeom prst="rect">
            <a:avLst/>
          </a:prstGeom>
          <a:solidFill>
            <a:srgbClr val="ffffff">
              <a:alpha val="66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9" name="CustomShape 10"/>
          <p:cNvSpPr/>
          <p:nvPr/>
        </p:nvSpPr>
        <p:spPr>
          <a:xfrm>
            <a:off x="9025560" y="-2160"/>
            <a:ext cx="7920" cy="620640"/>
          </a:xfrm>
          <a:prstGeom prst="rect">
            <a:avLst/>
          </a:prstGeom>
          <a:solidFill>
            <a:srgbClr val="ffffff">
              <a:alpha val="60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0" name="CustomShape 11"/>
          <p:cNvSpPr/>
          <p:nvPr/>
        </p:nvSpPr>
        <p:spPr>
          <a:xfrm>
            <a:off x="8975520" y="-2160"/>
            <a:ext cx="26280" cy="620640"/>
          </a:xfrm>
          <a:prstGeom prst="rect">
            <a:avLst/>
          </a:prstGeom>
          <a:solidFill>
            <a:srgbClr val="ffffff">
              <a:alpha val="40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1" name="CustomShape 12"/>
          <p:cNvSpPr/>
          <p:nvPr/>
        </p:nvSpPr>
        <p:spPr>
          <a:xfrm>
            <a:off x="8915760" y="360"/>
            <a:ext cx="53640" cy="584280"/>
          </a:xfrm>
          <a:prstGeom prst="rect">
            <a:avLst/>
          </a:prstGeom>
          <a:solidFill>
            <a:srgbClr val="ffffff">
              <a:alpha val="20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2" name="CustomShape 13"/>
          <p:cNvSpPr/>
          <p:nvPr/>
        </p:nvSpPr>
        <p:spPr>
          <a:xfrm>
            <a:off x="8873640" y="360"/>
            <a:ext cx="7920" cy="584280"/>
          </a:xfrm>
          <a:prstGeom prst="rect">
            <a:avLst/>
          </a:prstGeom>
          <a:solidFill>
            <a:srgbClr val="ffffff">
              <a:alpha val="31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3" name="PlaceHolder 1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4" name="PlaceHolder 1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0" y="366840"/>
            <a:ext cx="9142920" cy="8316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0" name="CustomShape 2"/>
          <p:cNvSpPr/>
          <p:nvPr/>
        </p:nvSpPr>
        <p:spPr>
          <a:xfrm>
            <a:off x="0" y="0"/>
            <a:ext cx="9142920" cy="309600"/>
          </a:xfrm>
          <a:prstGeom prst="rect">
            <a:avLst/>
          </a:prstGeom>
          <a:solidFill>
            <a:schemeClr val="tx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1" name="CustomShape 3"/>
          <p:cNvSpPr/>
          <p:nvPr/>
        </p:nvSpPr>
        <p:spPr>
          <a:xfrm>
            <a:off x="0" y="308160"/>
            <a:ext cx="9142920" cy="9036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2" name="CustomShape 4"/>
          <p:cNvSpPr/>
          <p:nvPr/>
        </p:nvSpPr>
        <p:spPr>
          <a:xfrm flipV="1">
            <a:off x="5410080" y="359640"/>
            <a:ext cx="3732840" cy="900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3" name="CustomShape 5"/>
          <p:cNvSpPr/>
          <p:nvPr/>
        </p:nvSpPr>
        <p:spPr>
          <a:xfrm flipV="1">
            <a:off x="5410080" y="438840"/>
            <a:ext cx="3732840" cy="17892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4" name="CustomShape 6"/>
          <p:cNvSpPr/>
          <p:nvPr/>
        </p:nvSpPr>
        <p:spPr>
          <a:xfrm>
            <a:off x="5407200" y="497520"/>
            <a:ext cx="3062160" cy="262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5" name="CustomShape 7"/>
          <p:cNvSpPr/>
          <p:nvPr/>
        </p:nvSpPr>
        <p:spPr>
          <a:xfrm>
            <a:off x="7373520" y="588960"/>
            <a:ext cx="1599120" cy="356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6" name="CustomShape 8"/>
          <p:cNvSpPr/>
          <p:nvPr/>
        </p:nvSpPr>
        <p:spPr>
          <a:xfrm>
            <a:off x="9084960" y="-2160"/>
            <a:ext cx="56520" cy="620640"/>
          </a:xfrm>
          <a:prstGeom prst="rect">
            <a:avLst/>
          </a:prstGeom>
          <a:solidFill>
            <a:srgbClr val="ffffff">
              <a:alpha val="66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7" name="CustomShape 9"/>
          <p:cNvSpPr/>
          <p:nvPr/>
        </p:nvSpPr>
        <p:spPr>
          <a:xfrm>
            <a:off x="9044640" y="-2160"/>
            <a:ext cx="26280" cy="620640"/>
          </a:xfrm>
          <a:prstGeom prst="rect">
            <a:avLst/>
          </a:prstGeom>
          <a:solidFill>
            <a:srgbClr val="ffffff">
              <a:alpha val="66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8" name="CustomShape 10"/>
          <p:cNvSpPr/>
          <p:nvPr/>
        </p:nvSpPr>
        <p:spPr>
          <a:xfrm>
            <a:off x="9025560" y="-2160"/>
            <a:ext cx="7920" cy="620640"/>
          </a:xfrm>
          <a:prstGeom prst="rect">
            <a:avLst/>
          </a:prstGeom>
          <a:solidFill>
            <a:srgbClr val="ffffff">
              <a:alpha val="60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9" name="CustomShape 11"/>
          <p:cNvSpPr/>
          <p:nvPr/>
        </p:nvSpPr>
        <p:spPr>
          <a:xfrm>
            <a:off x="8975520" y="-2160"/>
            <a:ext cx="26280" cy="620640"/>
          </a:xfrm>
          <a:prstGeom prst="rect">
            <a:avLst/>
          </a:prstGeom>
          <a:solidFill>
            <a:srgbClr val="ffffff">
              <a:alpha val="40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0" name="CustomShape 12"/>
          <p:cNvSpPr/>
          <p:nvPr/>
        </p:nvSpPr>
        <p:spPr>
          <a:xfrm>
            <a:off x="8915760" y="360"/>
            <a:ext cx="53640" cy="584280"/>
          </a:xfrm>
          <a:prstGeom prst="rect">
            <a:avLst/>
          </a:prstGeom>
          <a:solidFill>
            <a:srgbClr val="ffffff">
              <a:alpha val="20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1" name="CustomShape 13"/>
          <p:cNvSpPr/>
          <p:nvPr/>
        </p:nvSpPr>
        <p:spPr>
          <a:xfrm>
            <a:off x="8873640" y="360"/>
            <a:ext cx="7920" cy="584280"/>
          </a:xfrm>
          <a:prstGeom prst="rect">
            <a:avLst/>
          </a:prstGeom>
          <a:solidFill>
            <a:srgbClr val="ffffff">
              <a:alpha val="31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2" name="PlaceHolder 1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23" name="PlaceHolder 1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457200" y="2401920"/>
            <a:ext cx="845712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IN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Information Sercurity</a:t>
            </a:r>
            <a:endParaRPr/>
          </a:p>
        </p:txBody>
      </p:sp>
      <p:sp>
        <p:nvSpPr>
          <p:cNvPr id="159" name="CustomShape 2"/>
          <p:cNvSpPr/>
          <p:nvPr/>
        </p:nvSpPr>
        <p:spPr>
          <a:xfrm>
            <a:off x="457200" y="3899880"/>
            <a:ext cx="4951800" cy="17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64080">
              <a:lnSpc>
                <a:spcPct val="100000"/>
              </a:lnSpc>
            </a:pPr>
            <a:r>
              <a:rPr lang="en-IN" sz="2400" spc="-1" strike="noStrike">
                <a:solidFill>
                  <a:srgbClr val="42445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Shrukul Habib</a:t>
            </a:r>
            <a:endParaRPr/>
          </a:p>
          <a:p>
            <a:pPr marL="64080">
              <a:lnSpc>
                <a:spcPct val="100000"/>
              </a:lnSpc>
            </a:pPr>
            <a:r>
              <a:rPr lang="en-IN" sz="2400" spc="-1" strike="noStrike">
                <a:solidFill>
                  <a:srgbClr val="42445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13CO143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57200" y="1143000"/>
            <a:ext cx="822852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000" spc="-1" strike="noStrike">
                <a:solidFill>
                  <a:srgbClr val="42445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Steganography</a:t>
            </a:r>
            <a:endParaRPr/>
          </a:p>
        </p:txBody>
      </p:sp>
      <p:sp>
        <p:nvSpPr>
          <p:cNvPr id="161" name="CustomShape 2"/>
          <p:cNvSpPr/>
          <p:nvPr/>
        </p:nvSpPr>
        <p:spPr>
          <a:xfrm>
            <a:off x="457200" y="2249280"/>
            <a:ext cx="8228520" cy="432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Steganography is the practice of concealing a file, message, image, or video within another file, message, image, or video.</a:t>
            </a:r>
            <a:endParaRPr/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Image Steganography</a:t>
            </a:r>
            <a:endParaRPr/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Network Steganography 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457200" y="1143000"/>
            <a:ext cx="822852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Image Steganography</a:t>
            </a:r>
            <a:endParaRPr/>
          </a:p>
        </p:txBody>
      </p:sp>
      <p:sp>
        <p:nvSpPr>
          <p:cNvPr id="163" name="CustomShape 2"/>
          <p:cNvSpPr/>
          <p:nvPr/>
        </p:nvSpPr>
        <p:spPr>
          <a:xfrm>
            <a:off x="457200" y="2249280"/>
            <a:ext cx="8228520" cy="432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 colour pixel is composed of three component BGR all this three are encoded on one byte.</a:t>
            </a:r>
            <a:endParaRPr/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So the idea is to store information in the first bit of every pixels component (BGR).</a:t>
            </a:r>
            <a:endParaRPr/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By this way in the worse of case the decimal value is different of one which is not visible with human eyes on the image.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57200" y="1143000"/>
            <a:ext cx="822852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Implementation</a:t>
            </a:r>
            <a:endParaRPr/>
          </a:p>
        </p:txBody>
      </p:sp>
      <p:sp>
        <p:nvSpPr>
          <p:cNvPr id="165" name="CustomShape 2"/>
          <p:cNvSpPr/>
          <p:nvPr/>
        </p:nvSpPr>
        <p:spPr>
          <a:xfrm>
            <a:off x="457200" y="2249280"/>
            <a:ext cx="8228520" cy="432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Program implemented in JAVA. Uses JAVA Applets for GUI.</a:t>
            </a:r>
            <a:endParaRPr/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Logic – Store the length of the text to be hidden in the first 8 pixels at the end of each of RGB. Hence, 32 bits of length in total.</a:t>
            </a:r>
            <a:endParaRPr/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Then, store the actual text in the remaining pixels.</a:t>
            </a:r>
            <a:endParaRPr/>
          </a:p>
          <a:p>
            <a:pPr marL="432000" indent="-323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57200" y="1143000"/>
            <a:ext cx="822852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Network Steganography</a:t>
            </a:r>
            <a:endParaRPr/>
          </a:p>
        </p:txBody>
      </p:sp>
      <p:sp>
        <p:nvSpPr>
          <p:cNvPr id="167" name="CustomShape 2"/>
          <p:cNvSpPr/>
          <p:nvPr/>
        </p:nvSpPr>
        <p:spPr>
          <a:xfrm>
            <a:off x="457200" y="2249280"/>
            <a:ext cx="8228520" cy="432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Typical network steganography methods involve modification of the properties of a single network protocol.</a:t>
            </a:r>
            <a:endParaRPr/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concealment of messages in Voice-over-IP conversations, e.g. the employment of delayed or corrupted packets that would normally be ignored by the receiver (this method is called LACK — Lost Audio Packets Steganography), or, alternatively, hiding information in unused header fields.</a:t>
            </a:r>
            <a:endParaRPr/>
          </a:p>
          <a:p>
            <a:pPr marL="432000" indent="-323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457200" y="1143000"/>
            <a:ext cx="822852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Implementation</a:t>
            </a:r>
            <a:endParaRPr/>
          </a:p>
        </p:txBody>
      </p:sp>
      <p:sp>
        <p:nvSpPr>
          <p:cNvPr id="169" name="CustomShape 2"/>
          <p:cNvSpPr/>
          <p:nvPr/>
        </p:nvSpPr>
        <p:spPr>
          <a:xfrm>
            <a:off x="457200" y="2249280"/>
            <a:ext cx="8228520" cy="432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Created two programs, a sender and a receiver. Sender creates Custom Packets and hides the data in the IP header (in the Time To Live Field). Also, Type of Service is set to 7.</a:t>
            </a:r>
            <a:endParaRPr/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Receiver is a sniffer program, processes all incoming TCP packets and prints the TTL field if the TOS field is set to 7. </a:t>
            </a:r>
            <a:endParaRPr/>
          </a:p>
          <a:p>
            <a:pPr marL="432000" indent="-323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457200" y="1143000"/>
            <a:ext cx="822852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Conclusion</a:t>
            </a:r>
            <a:endParaRPr/>
          </a:p>
        </p:txBody>
      </p:sp>
      <p:sp>
        <p:nvSpPr>
          <p:cNvPr id="171" name="CustomShape 2"/>
          <p:cNvSpPr/>
          <p:nvPr/>
        </p:nvSpPr>
        <p:spPr>
          <a:xfrm>
            <a:off x="555480" y="3168000"/>
            <a:ext cx="8228520" cy="257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Thus in Steganography, Secret messages are hidden inside the files rather than encrypting the messages itself.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457200" y="1143000"/>
            <a:ext cx="822852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2"/>
          <p:cNvSpPr/>
          <p:nvPr/>
        </p:nvSpPr>
        <p:spPr>
          <a:xfrm>
            <a:off x="457200" y="2249280"/>
            <a:ext cx="8228520" cy="432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09800" algn="ctr">
              <a:lnSpc>
                <a:spcPct val="100000"/>
              </a:lnSpc>
            </a:pPr>
            <a:r>
              <a:rPr lang="en-IN" sz="6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THANK YOU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27</TotalTime>
  <Application>LibreOffice/5.0.3.2$Linux_X86_64 LibreOffice_project/00m0$Build-2</Application>
  <Paragraphs>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Vikrant Chaugule</dc:creator>
  <dc:language>en-IN</dc:language>
  <cp:lastModifiedBy>shrukul </cp:lastModifiedBy>
  <dcterms:modified xsi:type="dcterms:W3CDTF">2015-11-18T14:16:10Z</dcterms:modified>
  <cp:revision>26</cp:revision>
  <dc:title>Information Sercurity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