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Video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 Linear and Normalized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313" y="1892299"/>
            <a:ext cx="9905998" cy="3124201"/>
          </a:xfrm>
        </p:spPr>
        <p:txBody>
          <a:bodyPr/>
          <a:lstStyle/>
          <a:p>
            <a:r>
              <a:rPr lang="en-US" dirty="0" smtClean="0"/>
              <a:t>Video synchronization by computing </a:t>
            </a:r>
            <a:r>
              <a:rPr lang="en-US" dirty="0"/>
              <a:t>optimal nonlinear temporal video alignments of an arbitrary number of </a:t>
            </a:r>
            <a:r>
              <a:rPr lang="en-US" dirty="0" smtClean="0"/>
              <a:t>videos.</a:t>
            </a:r>
          </a:p>
          <a:p>
            <a:r>
              <a:rPr lang="en-US" dirty="0" smtClean="0"/>
              <a:t>Optimization over existing mechanisms.</a:t>
            </a:r>
          </a:p>
          <a:p>
            <a:r>
              <a:rPr lang="en-US" dirty="0"/>
              <a:t>E</a:t>
            </a:r>
            <a:r>
              <a:rPr lang="en-US" dirty="0" smtClean="0"/>
              <a:t>xtending application over noisy videos.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/>
          <a:lstStyle/>
          <a:p>
            <a:r>
              <a:rPr lang="en-US" dirty="0"/>
              <a:t>Aligning video is a fundamental task in computer graphics and vision, required for a wide range of </a:t>
            </a:r>
            <a:r>
              <a:rPr lang="en-US" dirty="0" smtClean="0"/>
              <a:t>applications.</a:t>
            </a:r>
          </a:p>
          <a:p>
            <a:r>
              <a:rPr lang="en-US" dirty="0" smtClean="0"/>
              <a:t>Wide range of present day application scenarios and relevance.</a:t>
            </a:r>
          </a:p>
          <a:p>
            <a:r>
              <a:rPr lang="en-US" dirty="0" smtClean="0"/>
              <a:t>Applications – Animated movies, multi camera synchronization etc.</a:t>
            </a:r>
          </a:p>
        </p:txBody>
      </p:sp>
    </p:spTree>
    <p:extLst>
      <p:ext uri="{BB962C8B-B14F-4D97-AF65-F5344CB8AC3E}">
        <p14:creationId xmlns:p14="http://schemas.microsoft.com/office/powerpoint/2010/main" val="15824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3" y="1968499"/>
            <a:ext cx="9905998" cy="3124201"/>
          </a:xfrm>
        </p:spPr>
        <p:txBody>
          <a:bodyPr/>
          <a:lstStyle/>
          <a:p>
            <a:r>
              <a:rPr lang="en-US" dirty="0" smtClean="0"/>
              <a:t>Feature extraction using sift descriptors.</a:t>
            </a:r>
          </a:p>
          <a:p>
            <a:r>
              <a:rPr lang="en-US" dirty="0" smtClean="0"/>
              <a:t>Feature matching using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</a:p>
          <a:p>
            <a:r>
              <a:rPr lang="en-US" dirty="0" smtClean="0"/>
              <a:t>Cost matrix generation and finding shortest path using modified </a:t>
            </a:r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Reconstruction of video using shortest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699228" y="2024830"/>
            <a:ext cx="2286098" cy="5225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81646" tIns="40823" rIns="81646" bIns="40823" anchor="ctr"/>
          <a:lstStyle/>
          <a:p>
            <a:pPr algn="ctr"/>
            <a:r>
              <a:rPr lang="en-IN" sz="1633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SIFT Feature Extraction</a:t>
            </a:r>
            <a:endParaRPr sz="1633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6944839" y="1959514"/>
            <a:ext cx="2286098" cy="5463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81646" tIns="40823" rIns="81646" bIns="40823" anchor="ctr"/>
          <a:lstStyle/>
          <a:p>
            <a:pPr algn="ctr"/>
            <a:r>
              <a:rPr lang="en-IN" sz="1633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SIFT Feature Extraction</a:t>
            </a:r>
            <a:endParaRPr sz="1633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699228" y="261269"/>
            <a:ext cx="2286098" cy="5225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81646" tIns="40823" rIns="81646" bIns="40823" anchor="ctr"/>
          <a:lstStyle/>
          <a:p>
            <a:pPr algn="ctr"/>
            <a:r>
              <a:rPr lang="en-IN" sz="1633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Video 1</a:t>
            </a:r>
            <a:endParaRPr sz="1633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2699228" y="1175708"/>
            <a:ext cx="2286098" cy="5225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81646" tIns="40823" rIns="81646" bIns="40823" anchor="ctr"/>
          <a:lstStyle/>
          <a:p>
            <a:pPr algn="ctr"/>
            <a:r>
              <a:rPr lang="en-IN" sz="1633" b="1">
                <a:solidFill>
                  <a:schemeClr val="bg1">
                    <a:lumMod val="85000"/>
                    <a:lumOff val="15000"/>
                  </a:schemeClr>
                </a:solidFill>
              </a:rPr>
              <a:t>Frame Extraction</a:t>
            </a:r>
            <a:endParaRPr sz="1633" b="1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Line 5"/>
          <p:cNvSpPr/>
          <p:nvPr/>
        </p:nvSpPr>
        <p:spPr>
          <a:xfrm>
            <a:off x="3744302" y="1698245"/>
            <a:ext cx="0" cy="326585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</p:sp>
      <p:sp>
        <p:nvSpPr>
          <p:cNvPr id="44" name="CustomShape 6"/>
          <p:cNvSpPr/>
          <p:nvPr/>
        </p:nvSpPr>
        <p:spPr>
          <a:xfrm>
            <a:off x="6879522" y="261269"/>
            <a:ext cx="2286098" cy="52253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53000"/>
              </a:schemeClr>
            </a:solidFill>
          </a:ln>
        </p:spPr>
        <p:txBody>
          <a:bodyPr wrap="none" lIns="81646" tIns="40823" rIns="81646" bIns="40823" anchor="ctr"/>
          <a:lstStyle/>
          <a:p>
            <a:pPr algn="ctr"/>
            <a:r>
              <a:rPr lang="en-IN" sz="1633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Video 2</a:t>
            </a:r>
            <a:endParaRPr sz="1633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6944839" y="1110391"/>
            <a:ext cx="2220781" cy="5878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81646" tIns="40823" rIns="81646" bIns="40823" anchor="ctr"/>
          <a:lstStyle/>
          <a:p>
            <a:pPr algn="ctr"/>
            <a:r>
              <a:rPr lang="en-IN" sz="1633" b="1">
                <a:solidFill>
                  <a:schemeClr val="bg1">
                    <a:lumMod val="85000"/>
                    <a:lumOff val="15000"/>
                  </a:schemeClr>
                </a:solidFill>
              </a:rPr>
              <a:t>Frame Extraction</a:t>
            </a:r>
            <a:endParaRPr sz="1633" b="1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Line 8"/>
          <p:cNvSpPr/>
          <p:nvPr/>
        </p:nvSpPr>
        <p:spPr>
          <a:xfrm>
            <a:off x="8185864" y="783806"/>
            <a:ext cx="0" cy="369368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</p:sp>
      <p:sp>
        <p:nvSpPr>
          <p:cNvPr id="47" name="Line 9"/>
          <p:cNvSpPr/>
          <p:nvPr/>
        </p:nvSpPr>
        <p:spPr>
          <a:xfrm>
            <a:off x="8185864" y="1698245"/>
            <a:ext cx="0" cy="285109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</p:sp>
      <p:sp>
        <p:nvSpPr>
          <p:cNvPr id="48" name="CustomShape 10"/>
          <p:cNvSpPr/>
          <p:nvPr/>
        </p:nvSpPr>
        <p:spPr>
          <a:xfrm>
            <a:off x="4528107" y="3201518"/>
            <a:ext cx="2678001" cy="5225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81646" tIns="40823" rIns="81646" bIns="40823" anchor="ctr"/>
          <a:lstStyle/>
          <a:p>
            <a:pPr algn="ctr"/>
            <a:r>
              <a:rPr lang="en-IN" sz="1633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Create </a:t>
            </a:r>
            <a:r>
              <a:rPr lang="en-IN" sz="1633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</a:t>
            </a:r>
            <a:r>
              <a:rPr lang="en-IN" sz="1089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ij</a:t>
            </a:r>
            <a:r>
              <a:rPr lang="en-IN" sz="1633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matrix</a:t>
            </a:r>
            <a:endParaRPr sz="1633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9" name="Line 11"/>
          <p:cNvCxnSpPr/>
          <p:nvPr/>
        </p:nvCxnSpPr>
        <p:spPr>
          <a:xfrm>
            <a:off x="1523520" y="0"/>
            <a:ext cx="327" cy="327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</p:cxnSp>
      <p:cxnSp>
        <p:nvCxnSpPr>
          <p:cNvPr id="50" name="Line 12"/>
          <p:cNvCxnSpPr/>
          <p:nvPr/>
        </p:nvCxnSpPr>
        <p:spPr>
          <a:xfrm>
            <a:off x="1523520" y="0"/>
            <a:ext cx="327" cy="327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</p:cxnSp>
      <p:sp>
        <p:nvSpPr>
          <p:cNvPr id="51" name="CustomShape 13"/>
          <p:cNvSpPr/>
          <p:nvPr/>
        </p:nvSpPr>
        <p:spPr>
          <a:xfrm>
            <a:off x="4528107" y="3984343"/>
            <a:ext cx="2678001" cy="5225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81646" tIns="40823" rIns="81646" bIns="40823" anchor="ctr"/>
          <a:lstStyle/>
          <a:p>
            <a:pPr algn="ctr"/>
            <a:r>
              <a:rPr lang="en-IN" sz="1633" b="1">
                <a:solidFill>
                  <a:schemeClr val="bg1">
                    <a:lumMod val="85000"/>
                    <a:lumOff val="15000"/>
                  </a:schemeClr>
                </a:solidFill>
              </a:rPr>
              <a:t>Create H</a:t>
            </a:r>
            <a:r>
              <a:rPr lang="en-IN" sz="1089" b="1">
                <a:solidFill>
                  <a:schemeClr val="bg1">
                    <a:lumMod val="85000"/>
                    <a:lumOff val="15000"/>
                  </a:schemeClr>
                </a:solidFill>
              </a:rPr>
              <a:t>ij </a:t>
            </a:r>
            <a:r>
              <a:rPr lang="en-IN" sz="1633" b="1">
                <a:solidFill>
                  <a:schemeClr val="bg1">
                    <a:lumMod val="85000"/>
                    <a:lumOff val="15000"/>
                  </a:schemeClr>
                </a:solidFill>
              </a:rPr>
              <a:t>matrix</a:t>
            </a:r>
            <a:endParaRPr sz="1633" b="1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Line 14"/>
          <p:cNvSpPr/>
          <p:nvPr/>
        </p:nvSpPr>
        <p:spPr>
          <a:xfrm>
            <a:off x="5769131" y="4506880"/>
            <a:ext cx="0" cy="261268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</p:sp>
      <p:sp>
        <p:nvSpPr>
          <p:cNvPr id="53" name="CustomShape 15"/>
          <p:cNvSpPr/>
          <p:nvPr/>
        </p:nvSpPr>
        <p:spPr>
          <a:xfrm>
            <a:off x="4528107" y="4702831"/>
            <a:ext cx="2678001" cy="5225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81646" tIns="40823" rIns="81646" bIns="40823" anchor="ctr"/>
          <a:lstStyle/>
          <a:p>
            <a:pPr algn="ctr"/>
            <a:r>
              <a:rPr lang="en-IN" sz="1633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Create </a:t>
            </a:r>
            <a:r>
              <a:rPr lang="en-IN" sz="1633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</a:t>
            </a:r>
            <a:r>
              <a:rPr lang="en-IN" sz="1089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ij</a:t>
            </a:r>
            <a:r>
              <a:rPr lang="en-IN" sz="1089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1633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matrix</a:t>
            </a:r>
            <a:endParaRPr sz="1633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4528107" y="5421319"/>
            <a:ext cx="2678001" cy="5225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81646" tIns="40823" rIns="81646" bIns="40823" anchor="ctr"/>
          <a:lstStyle/>
          <a:p>
            <a:pPr algn="ctr"/>
            <a:r>
              <a:rPr lang="en-IN" sz="1633" b="1">
                <a:solidFill>
                  <a:schemeClr val="bg1">
                    <a:lumMod val="85000"/>
                    <a:lumOff val="15000"/>
                  </a:schemeClr>
                </a:solidFill>
              </a:rPr>
              <a:t>Generate Shortest Path</a:t>
            </a:r>
            <a:endParaRPr sz="1633" b="1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3462728" y="6335758"/>
            <a:ext cx="1718550" cy="391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81646" tIns="40823" rIns="81646" bIns="40823" anchor="ctr"/>
          <a:lstStyle/>
          <a:p>
            <a:pPr algn="ctr"/>
            <a:r>
              <a:rPr lang="en-IN" sz="1633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Padding Video1</a:t>
            </a:r>
            <a:endParaRPr sz="1633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6487620" y="6335758"/>
            <a:ext cx="1698244" cy="391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lIns="81646" tIns="40823" rIns="81646" bIns="40823" anchor="ctr"/>
          <a:lstStyle/>
          <a:p>
            <a:pPr algn="ctr"/>
            <a:r>
              <a:rPr lang="en-IN" sz="1633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Padding Video2</a:t>
            </a:r>
            <a:endParaRPr sz="1633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7" name="Line 19"/>
          <p:cNvCxnSpPr/>
          <p:nvPr/>
        </p:nvCxnSpPr>
        <p:spPr>
          <a:xfrm>
            <a:off x="1523520" y="0"/>
            <a:ext cx="327" cy="327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</p:cxnSp>
      <p:cxnSp>
        <p:nvCxnSpPr>
          <p:cNvPr id="58" name="Line 20"/>
          <p:cNvCxnSpPr/>
          <p:nvPr/>
        </p:nvCxnSpPr>
        <p:spPr>
          <a:xfrm>
            <a:off x="1523520" y="0"/>
            <a:ext cx="327" cy="327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</p:cxnSp>
      <p:sp>
        <p:nvSpPr>
          <p:cNvPr id="59" name="Line 21"/>
          <p:cNvSpPr/>
          <p:nvPr/>
        </p:nvSpPr>
        <p:spPr>
          <a:xfrm>
            <a:off x="3744302" y="783805"/>
            <a:ext cx="0" cy="391903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</p:sp>
      <p:sp>
        <p:nvSpPr>
          <p:cNvPr id="60" name="Line 22"/>
          <p:cNvSpPr/>
          <p:nvPr/>
        </p:nvSpPr>
        <p:spPr>
          <a:xfrm>
            <a:off x="5769131" y="3724054"/>
            <a:ext cx="0" cy="260289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</p:sp>
      <p:sp>
        <p:nvSpPr>
          <p:cNvPr id="61" name="Line 23"/>
          <p:cNvSpPr/>
          <p:nvPr/>
        </p:nvSpPr>
        <p:spPr>
          <a:xfrm>
            <a:off x="5769131" y="5225368"/>
            <a:ext cx="0" cy="195951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</p:sp>
      <p:cxnSp>
        <p:nvCxnSpPr>
          <p:cNvPr id="62" name="Line 24"/>
          <p:cNvCxnSpPr/>
          <p:nvPr/>
        </p:nvCxnSpPr>
        <p:spPr>
          <a:xfrm>
            <a:off x="1523520" y="0"/>
            <a:ext cx="327" cy="327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</p:cxnSp>
      <p:cxnSp>
        <p:nvCxnSpPr>
          <p:cNvPr id="63" name="Line 25"/>
          <p:cNvCxnSpPr/>
          <p:nvPr/>
        </p:nvCxnSpPr>
        <p:spPr>
          <a:xfrm>
            <a:off x="1523520" y="0"/>
            <a:ext cx="327" cy="327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</p:cxnSp>
      <p:sp>
        <p:nvSpPr>
          <p:cNvPr id="27" name="Line 9"/>
          <p:cNvSpPr/>
          <p:nvPr/>
        </p:nvSpPr>
        <p:spPr>
          <a:xfrm flipH="1">
            <a:off x="6114805" y="2547367"/>
            <a:ext cx="2071058" cy="654151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</p:sp>
      <p:sp>
        <p:nvSpPr>
          <p:cNvPr id="28" name="Line 9"/>
          <p:cNvSpPr/>
          <p:nvPr/>
        </p:nvSpPr>
        <p:spPr>
          <a:xfrm>
            <a:off x="3744302" y="2547368"/>
            <a:ext cx="1697128" cy="654150"/>
          </a:xfrm>
          <a:prstGeom prst="line">
            <a:avLst/>
          </a:prstGeom>
          <a:ln>
            <a:solidFill>
              <a:schemeClr val="tx1"/>
            </a:solidFill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997430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2633911" y="979757"/>
            <a:ext cx="2286098" cy="2024830"/>
          </a:xfrm>
          <a:prstGeom prst="rect">
            <a:avLst/>
          </a:prstGeom>
          <a:solidFill>
            <a:srgbClr val="FF950E">
              <a:alpha val="59000"/>
            </a:srgbClr>
          </a:solidFill>
          <a:ln>
            <a:solidFill>
              <a:srgbClr val="3465A4"/>
            </a:solidFill>
          </a:ln>
        </p:spPr>
      </p:sp>
      <p:sp>
        <p:nvSpPr>
          <p:cNvPr id="65" name="CustomShape 2"/>
          <p:cNvSpPr/>
          <p:nvPr/>
        </p:nvSpPr>
        <p:spPr>
          <a:xfrm>
            <a:off x="4136204" y="1502294"/>
            <a:ext cx="261268" cy="261268"/>
          </a:xfrm>
          <a:prstGeom prst="rect">
            <a:avLst/>
          </a:prstGeom>
          <a:solidFill>
            <a:srgbClr val="579D1C"/>
          </a:solidFill>
          <a:ln>
            <a:solidFill>
              <a:srgbClr val="3465A4"/>
            </a:solidFill>
          </a:ln>
        </p:spPr>
      </p:sp>
      <p:sp>
        <p:nvSpPr>
          <p:cNvPr id="66" name="Line 3"/>
          <p:cNvSpPr/>
          <p:nvPr/>
        </p:nvSpPr>
        <p:spPr>
          <a:xfrm flipV="1">
            <a:off x="4397473" y="1175708"/>
            <a:ext cx="1502293" cy="326585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7" name="Line 4"/>
          <p:cNvSpPr/>
          <p:nvPr/>
        </p:nvSpPr>
        <p:spPr>
          <a:xfrm>
            <a:off x="4397473" y="1763562"/>
            <a:ext cx="1502293" cy="130634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8" name="CustomShape 5"/>
          <p:cNvSpPr/>
          <p:nvPr/>
        </p:nvSpPr>
        <p:spPr>
          <a:xfrm>
            <a:off x="5899766" y="1175708"/>
            <a:ext cx="849122" cy="718488"/>
          </a:xfrm>
          <a:prstGeom prst="rect">
            <a:avLst/>
          </a:prstGeom>
          <a:solidFill>
            <a:srgbClr val="579D1C"/>
          </a:solidFill>
          <a:ln>
            <a:solidFill>
              <a:srgbClr val="3465A4"/>
            </a:solidFill>
          </a:ln>
        </p:spPr>
      </p:sp>
      <p:sp>
        <p:nvSpPr>
          <p:cNvPr id="69" name="TextShape 6"/>
          <p:cNvSpPr txBox="1"/>
          <p:nvPr/>
        </p:nvSpPr>
        <p:spPr>
          <a:xfrm>
            <a:off x="3352399" y="2286099"/>
            <a:ext cx="762577" cy="314175"/>
          </a:xfrm>
          <a:prstGeom prst="rect">
            <a:avLst/>
          </a:prstGeom>
        </p:spPr>
        <p:txBody>
          <a:bodyPr wrap="none" lIns="81646" tIns="40823" rIns="81646" bIns="40823"/>
          <a:lstStyle/>
          <a:p>
            <a:r>
              <a:rPr lang="en-IN" sz="1633" b="1"/>
              <a:t>Frame</a:t>
            </a:r>
            <a:endParaRPr sz="1633" b="1"/>
          </a:p>
        </p:txBody>
      </p:sp>
      <p:sp>
        <p:nvSpPr>
          <p:cNvPr id="70" name="TextShape 7"/>
          <p:cNvSpPr txBox="1"/>
          <p:nvPr/>
        </p:nvSpPr>
        <p:spPr>
          <a:xfrm>
            <a:off x="5769131" y="2155465"/>
            <a:ext cx="1110391" cy="314175"/>
          </a:xfrm>
          <a:prstGeom prst="rect">
            <a:avLst/>
          </a:prstGeom>
        </p:spPr>
        <p:txBody>
          <a:bodyPr wrap="none" lIns="81646" tIns="40823" rIns="81646" bIns="40823"/>
          <a:lstStyle/>
          <a:p>
            <a:r>
              <a:rPr lang="en-IN" sz="1633" b="1"/>
              <a:t>Descriptor</a:t>
            </a:r>
            <a:endParaRPr sz="1633" b="1"/>
          </a:p>
        </p:txBody>
      </p:sp>
      <p:sp>
        <p:nvSpPr>
          <p:cNvPr id="71" name="Line 8"/>
          <p:cNvSpPr/>
          <p:nvPr/>
        </p:nvSpPr>
        <p:spPr>
          <a:xfrm>
            <a:off x="2307325" y="1632928"/>
            <a:ext cx="1828879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72" name="TextShape 9"/>
          <p:cNvSpPr txBox="1"/>
          <p:nvPr/>
        </p:nvSpPr>
        <p:spPr>
          <a:xfrm>
            <a:off x="236605" y="1391226"/>
            <a:ext cx="1045073" cy="546377"/>
          </a:xfrm>
          <a:prstGeom prst="rect">
            <a:avLst/>
          </a:prstGeom>
        </p:spPr>
        <p:txBody>
          <a:bodyPr wrap="none" lIns="81646" tIns="40823" rIns="81646" bIns="40823"/>
          <a:lstStyle/>
          <a:p>
            <a:r>
              <a:rPr lang="en-IN" sz="1633" b="1" dirty="0"/>
              <a:t>Feature/</a:t>
            </a:r>
            <a:r>
              <a:rPr lang="en-IN" sz="1633" b="1" dirty="0" err="1"/>
              <a:t>Keypoint</a:t>
            </a:r>
            <a:endParaRPr sz="1633" b="1" dirty="0"/>
          </a:p>
        </p:txBody>
      </p:sp>
      <p:sp>
        <p:nvSpPr>
          <p:cNvPr id="73" name="Line 10"/>
          <p:cNvSpPr/>
          <p:nvPr/>
        </p:nvSpPr>
        <p:spPr>
          <a:xfrm>
            <a:off x="6161034" y="1175708"/>
            <a:ext cx="0" cy="718488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4" name="Line 11"/>
          <p:cNvSpPr/>
          <p:nvPr/>
        </p:nvSpPr>
        <p:spPr>
          <a:xfrm>
            <a:off x="6487620" y="1175708"/>
            <a:ext cx="0" cy="718488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5" name="Line 12"/>
          <p:cNvSpPr/>
          <p:nvPr/>
        </p:nvSpPr>
        <p:spPr>
          <a:xfrm>
            <a:off x="5899766" y="1371659"/>
            <a:ext cx="849122" cy="0"/>
          </a:xfrm>
          <a:prstGeom prst="line">
            <a:avLst/>
          </a:prstGeom>
          <a:ln>
            <a:solidFill>
              <a:srgbClr val="000000">
                <a:alpha val="60000"/>
              </a:srgbClr>
            </a:solidFill>
          </a:ln>
        </p:spPr>
      </p:sp>
      <p:sp>
        <p:nvSpPr>
          <p:cNvPr id="76" name="Line 13"/>
          <p:cNvSpPr/>
          <p:nvPr/>
        </p:nvSpPr>
        <p:spPr>
          <a:xfrm>
            <a:off x="5899766" y="1632928"/>
            <a:ext cx="849122" cy="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7" name="CustomShape 14"/>
          <p:cNvSpPr/>
          <p:nvPr/>
        </p:nvSpPr>
        <p:spPr>
          <a:xfrm>
            <a:off x="7961649" y="457220"/>
            <a:ext cx="2873952" cy="2873952"/>
          </a:xfrm>
          <a:prstGeom prst="rect">
            <a:avLst/>
          </a:prstGeom>
          <a:solidFill>
            <a:srgbClr val="0084D1">
              <a:alpha val="60000"/>
            </a:srgbClr>
          </a:solidFill>
          <a:ln>
            <a:solidFill>
              <a:srgbClr val="3465A4"/>
            </a:solidFill>
          </a:ln>
        </p:spPr>
      </p:sp>
      <p:sp>
        <p:nvSpPr>
          <p:cNvPr id="78" name="CustomShape 15"/>
          <p:cNvSpPr/>
          <p:nvPr/>
        </p:nvSpPr>
        <p:spPr>
          <a:xfrm>
            <a:off x="8181826" y="738737"/>
            <a:ext cx="718488" cy="587854"/>
          </a:xfrm>
          <a:prstGeom prst="rect">
            <a:avLst/>
          </a:prstGeom>
          <a:solidFill>
            <a:srgbClr val="83CAFF">
              <a:alpha val="64000"/>
            </a:srgbClr>
          </a:solidFill>
          <a:ln>
            <a:solidFill>
              <a:srgbClr val="3465A4"/>
            </a:solidFill>
          </a:ln>
        </p:spPr>
      </p:sp>
      <p:sp>
        <p:nvSpPr>
          <p:cNvPr id="79" name="Line 16"/>
          <p:cNvSpPr/>
          <p:nvPr/>
        </p:nvSpPr>
        <p:spPr>
          <a:xfrm flipV="1">
            <a:off x="6748888" y="861668"/>
            <a:ext cx="1432938" cy="314039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0" name="Line 17"/>
          <p:cNvSpPr/>
          <p:nvPr/>
        </p:nvSpPr>
        <p:spPr>
          <a:xfrm flipV="1">
            <a:off x="6748888" y="1150887"/>
            <a:ext cx="1432938" cy="743309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1" name="TextShape 18"/>
          <p:cNvSpPr txBox="1"/>
          <p:nvPr/>
        </p:nvSpPr>
        <p:spPr>
          <a:xfrm>
            <a:off x="8366618" y="104181"/>
            <a:ext cx="2351415" cy="314175"/>
          </a:xfrm>
          <a:prstGeom prst="rect">
            <a:avLst/>
          </a:prstGeom>
        </p:spPr>
        <p:txBody>
          <a:bodyPr wrap="none" lIns="81646" tIns="40823" rIns="81646" bIns="40823"/>
          <a:lstStyle/>
          <a:p>
            <a:r>
              <a:rPr lang="en-IN" sz="1633" b="1" dirty="0"/>
              <a:t>Video2 Features</a:t>
            </a:r>
            <a:endParaRPr sz="1633" b="1" dirty="0"/>
          </a:p>
        </p:txBody>
      </p:sp>
      <p:sp>
        <p:nvSpPr>
          <p:cNvPr id="82" name="TextShape 19"/>
          <p:cNvSpPr txBox="1"/>
          <p:nvPr/>
        </p:nvSpPr>
        <p:spPr>
          <a:xfrm rot="16191600">
            <a:off x="6320734" y="1933060"/>
            <a:ext cx="2220781" cy="314175"/>
          </a:xfrm>
          <a:prstGeom prst="rect">
            <a:avLst/>
          </a:prstGeom>
        </p:spPr>
        <p:txBody>
          <a:bodyPr wrap="none" lIns="81646" tIns="40823" rIns="81646" bIns="40823"/>
          <a:lstStyle/>
          <a:p>
            <a:r>
              <a:rPr lang="en-IN" sz="1633" b="1"/>
              <a:t>Video1 Features</a:t>
            </a:r>
            <a:endParaRPr sz="1633" b="1"/>
          </a:p>
        </p:txBody>
      </p:sp>
      <p:sp>
        <p:nvSpPr>
          <p:cNvPr id="83" name="TextShape 20"/>
          <p:cNvSpPr txBox="1"/>
          <p:nvPr/>
        </p:nvSpPr>
        <p:spPr>
          <a:xfrm>
            <a:off x="8147382" y="836712"/>
            <a:ext cx="849122" cy="314175"/>
          </a:xfrm>
          <a:prstGeom prst="rect">
            <a:avLst/>
          </a:prstGeom>
        </p:spPr>
        <p:txBody>
          <a:bodyPr wrap="none" lIns="81646" tIns="40823" rIns="81646" bIns="40823"/>
          <a:lstStyle/>
          <a:p>
            <a:r>
              <a:rPr lang="en-IN" sz="1633" b="1" dirty="0"/>
              <a:t>Match</a:t>
            </a:r>
            <a:endParaRPr sz="1633" b="1" dirty="0"/>
          </a:p>
        </p:txBody>
      </p:sp>
      <p:sp>
        <p:nvSpPr>
          <p:cNvPr id="84" name="TextShape 21"/>
          <p:cNvSpPr txBox="1"/>
          <p:nvPr/>
        </p:nvSpPr>
        <p:spPr>
          <a:xfrm>
            <a:off x="8962483" y="2144687"/>
            <a:ext cx="336710" cy="314175"/>
          </a:xfrm>
          <a:prstGeom prst="rect">
            <a:avLst/>
          </a:prstGeom>
        </p:spPr>
        <p:txBody>
          <a:bodyPr wrap="none" lIns="81646" tIns="40823" rIns="81646" bIns="40823"/>
          <a:lstStyle/>
          <a:p>
            <a:r>
              <a:rPr lang="en-IN" sz="1633" b="1" dirty="0"/>
              <a:t>M</a:t>
            </a:r>
            <a:endParaRPr sz="1633" b="1" dirty="0"/>
          </a:p>
        </p:txBody>
      </p:sp>
      <p:sp>
        <p:nvSpPr>
          <p:cNvPr id="85" name="CustomShape 22"/>
          <p:cNvSpPr/>
          <p:nvPr/>
        </p:nvSpPr>
        <p:spPr>
          <a:xfrm>
            <a:off x="8092283" y="4192705"/>
            <a:ext cx="2612684" cy="2459300"/>
          </a:xfrm>
          <a:prstGeom prst="rect">
            <a:avLst/>
          </a:prstGeom>
          <a:solidFill>
            <a:srgbClr val="FF8080">
              <a:alpha val="62000"/>
            </a:srgbClr>
          </a:solidFill>
          <a:ln>
            <a:solidFill>
              <a:srgbClr val="3465A4"/>
            </a:solidFill>
          </a:ln>
        </p:spPr>
      </p:sp>
      <p:sp>
        <p:nvSpPr>
          <p:cNvPr id="86" name="TextShape 23"/>
          <p:cNvSpPr txBox="1"/>
          <p:nvPr/>
        </p:nvSpPr>
        <p:spPr>
          <a:xfrm>
            <a:off x="8643083" y="6243987"/>
            <a:ext cx="2024830" cy="314175"/>
          </a:xfrm>
          <a:prstGeom prst="rect">
            <a:avLst/>
          </a:prstGeom>
        </p:spPr>
        <p:txBody>
          <a:bodyPr wrap="none" lIns="81646" tIns="40823" rIns="81646" bIns="40823"/>
          <a:lstStyle/>
          <a:p>
            <a:r>
              <a:rPr lang="en-IN" sz="1633" b="1" dirty="0"/>
              <a:t>Video2 Frames</a:t>
            </a:r>
            <a:endParaRPr sz="1633" b="1" dirty="0"/>
          </a:p>
        </p:txBody>
      </p:sp>
      <p:sp>
        <p:nvSpPr>
          <p:cNvPr id="87" name="TextShape 24"/>
          <p:cNvSpPr txBox="1"/>
          <p:nvPr/>
        </p:nvSpPr>
        <p:spPr>
          <a:xfrm rot="16205400">
            <a:off x="6365292" y="4860409"/>
            <a:ext cx="2612684" cy="314175"/>
          </a:xfrm>
          <a:prstGeom prst="rect">
            <a:avLst/>
          </a:prstGeom>
        </p:spPr>
        <p:txBody>
          <a:bodyPr wrap="none" lIns="81646" tIns="40823" rIns="81646" bIns="40823"/>
          <a:lstStyle/>
          <a:p>
            <a:r>
              <a:rPr lang="en-IN" sz="1633" b="1" dirty="0"/>
              <a:t>Video1 Frames</a:t>
            </a:r>
            <a:endParaRPr sz="1633" b="1" dirty="0"/>
          </a:p>
        </p:txBody>
      </p:sp>
      <p:sp>
        <p:nvSpPr>
          <p:cNvPr id="88" name="CustomShape 25"/>
          <p:cNvSpPr/>
          <p:nvPr/>
        </p:nvSpPr>
        <p:spPr>
          <a:xfrm>
            <a:off x="9622840" y="1436976"/>
            <a:ext cx="718488" cy="587854"/>
          </a:xfrm>
          <a:prstGeom prst="rect">
            <a:avLst/>
          </a:prstGeom>
          <a:solidFill>
            <a:srgbClr val="83CAFF">
              <a:alpha val="77000"/>
            </a:srgbClr>
          </a:solidFill>
          <a:ln>
            <a:solidFill>
              <a:srgbClr val="3465A4"/>
            </a:solidFill>
          </a:ln>
        </p:spPr>
      </p:sp>
      <p:sp>
        <p:nvSpPr>
          <p:cNvPr id="89" name="Line 26"/>
          <p:cNvSpPr/>
          <p:nvPr/>
        </p:nvSpPr>
        <p:spPr>
          <a:xfrm>
            <a:off x="8552550" y="1326591"/>
            <a:ext cx="1189030" cy="3434894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90" name="Line 27"/>
          <p:cNvSpPr/>
          <p:nvPr/>
        </p:nvSpPr>
        <p:spPr>
          <a:xfrm flipH="1">
            <a:off x="9884108" y="2024830"/>
            <a:ext cx="130634" cy="2808635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91" name="CustomShape 28"/>
          <p:cNvSpPr/>
          <p:nvPr/>
        </p:nvSpPr>
        <p:spPr>
          <a:xfrm>
            <a:off x="9426889" y="4702831"/>
            <a:ext cx="653171" cy="457220"/>
          </a:xfrm>
          <a:prstGeom prst="rect">
            <a:avLst/>
          </a:prstGeom>
          <a:solidFill>
            <a:srgbClr val="FFD320">
              <a:alpha val="61000"/>
            </a:srgbClr>
          </a:solidFill>
          <a:ln>
            <a:solidFill>
              <a:srgbClr val="3465A4"/>
            </a:solidFill>
          </a:ln>
        </p:spPr>
      </p:sp>
      <p:sp>
        <p:nvSpPr>
          <p:cNvPr id="92" name="TextShape 29"/>
          <p:cNvSpPr txBox="1"/>
          <p:nvPr/>
        </p:nvSpPr>
        <p:spPr>
          <a:xfrm>
            <a:off x="8839035" y="5551954"/>
            <a:ext cx="412804" cy="314175"/>
          </a:xfrm>
          <a:prstGeom prst="rect">
            <a:avLst/>
          </a:prstGeom>
        </p:spPr>
        <p:txBody>
          <a:bodyPr wrap="none" lIns="81646" tIns="40823" rIns="81646" bIns="40823"/>
          <a:lstStyle/>
          <a:p>
            <a:r>
              <a:rPr lang="en-IN" sz="1633" b="1"/>
              <a:t>H</a:t>
            </a:r>
            <a:r>
              <a:rPr lang="en-IN" sz="1089" b="1"/>
              <a:t>jk</a:t>
            </a:r>
            <a:endParaRPr sz="1633" b="1"/>
          </a:p>
        </p:txBody>
      </p:sp>
      <p:sp>
        <p:nvSpPr>
          <p:cNvPr id="93" name="CustomShape 30"/>
          <p:cNvSpPr/>
          <p:nvPr/>
        </p:nvSpPr>
        <p:spPr>
          <a:xfrm>
            <a:off x="4644908" y="4150138"/>
            <a:ext cx="2416732" cy="2446889"/>
          </a:xfrm>
          <a:prstGeom prst="rect">
            <a:avLst/>
          </a:prstGeom>
          <a:solidFill>
            <a:srgbClr val="FF420E">
              <a:alpha val="60000"/>
            </a:srgbClr>
          </a:solidFill>
          <a:ln>
            <a:solidFill>
              <a:srgbClr val="3465A4"/>
            </a:solidFill>
          </a:ln>
        </p:spPr>
      </p:sp>
      <p:sp>
        <p:nvSpPr>
          <p:cNvPr id="94" name="CustomShape 31"/>
          <p:cNvSpPr/>
          <p:nvPr/>
        </p:nvSpPr>
        <p:spPr>
          <a:xfrm>
            <a:off x="5899766" y="4572197"/>
            <a:ext cx="587854" cy="457220"/>
          </a:xfrm>
          <a:prstGeom prst="rect">
            <a:avLst/>
          </a:prstGeom>
          <a:solidFill>
            <a:srgbClr val="AEA79F">
              <a:alpha val="59000"/>
            </a:srgbClr>
          </a:solidFill>
          <a:ln>
            <a:solidFill>
              <a:srgbClr val="3465A4"/>
            </a:solidFill>
          </a:ln>
        </p:spPr>
      </p:sp>
      <p:sp>
        <p:nvSpPr>
          <p:cNvPr id="95" name="Line 32"/>
          <p:cNvSpPr/>
          <p:nvPr/>
        </p:nvSpPr>
        <p:spPr>
          <a:xfrm flipH="1">
            <a:off x="6487620" y="4833465"/>
            <a:ext cx="2873952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96" name="TextShape 33"/>
          <p:cNvSpPr txBox="1"/>
          <p:nvPr/>
        </p:nvSpPr>
        <p:spPr>
          <a:xfrm rot="16205400">
            <a:off x="3034004" y="4622283"/>
            <a:ext cx="2612684" cy="314175"/>
          </a:xfrm>
          <a:prstGeom prst="rect">
            <a:avLst/>
          </a:prstGeom>
        </p:spPr>
        <p:txBody>
          <a:bodyPr wrap="none" lIns="81646" tIns="40823" rIns="81646" bIns="40823"/>
          <a:lstStyle/>
          <a:p>
            <a:r>
              <a:rPr lang="en-IN" sz="1633" b="1" dirty="0"/>
              <a:t>Video1 Frames</a:t>
            </a:r>
            <a:endParaRPr sz="1633" b="1" dirty="0"/>
          </a:p>
        </p:txBody>
      </p:sp>
      <p:sp>
        <p:nvSpPr>
          <p:cNvPr id="97" name="TextShape 34"/>
          <p:cNvSpPr txBox="1"/>
          <p:nvPr/>
        </p:nvSpPr>
        <p:spPr>
          <a:xfrm>
            <a:off x="5442546" y="6274558"/>
            <a:ext cx="2090147" cy="314175"/>
          </a:xfrm>
          <a:prstGeom prst="rect">
            <a:avLst/>
          </a:prstGeom>
        </p:spPr>
        <p:txBody>
          <a:bodyPr wrap="none" lIns="81646" tIns="40823" rIns="81646" bIns="40823"/>
          <a:lstStyle/>
          <a:p>
            <a:r>
              <a:rPr lang="en-IN" sz="1633" b="1" dirty="0"/>
              <a:t>Video2 Frames</a:t>
            </a:r>
            <a:endParaRPr sz="1633" b="1" dirty="0"/>
          </a:p>
        </p:txBody>
      </p:sp>
      <p:sp>
        <p:nvSpPr>
          <p:cNvPr id="98" name="CustomShape 35"/>
          <p:cNvSpPr/>
          <p:nvPr/>
        </p:nvSpPr>
        <p:spPr>
          <a:xfrm>
            <a:off x="4789375" y="6074490"/>
            <a:ext cx="522537" cy="522537"/>
          </a:xfrm>
          <a:prstGeom prst="rect">
            <a:avLst/>
          </a:prstGeom>
          <a:solidFill>
            <a:srgbClr val="AEA79F">
              <a:alpha val="62000"/>
            </a:srgbClr>
          </a:solidFill>
          <a:ln>
            <a:solidFill>
              <a:srgbClr val="3465A4"/>
            </a:solidFill>
          </a:ln>
        </p:spPr>
      </p:sp>
      <p:cxnSp>
        <p:nvCxnSpPr>
          <p:cNvPr id="99" name="Line 36"/>
          <p:cNvCxnSpPr/>
          <p:nvPr/>
        </p:nvCxnSpPr>
        <p:spPr>
          <a:xfrm>
            <a:off x="1523520" y="0"/>
            <a:ext cx="327" cy="327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100" name="TextShape 37"/>
          <p:cNvSpPr txBox="1"/>
          <p:nvPr/>
        </p:nvSpPr>
        <p:spPr>
          <a:xfrm rot="5398200">
            <a:off x="4570775" y="5133596"/>
            <a:ext cx="1419340" cy="314175"/>
          </a:xfrm>
          <a:prstGeom prst="rect">
            <a:avLst/>
          </a:prstGeom>
        </p:spPr>
        <p:txBody>
          <a:bodyPr wrap="none" lIns="81646" tIns="40823" rIns="81646" bIns="40823"/>
          <a:lstStyle/>
          <a:p>
            <a:r>
              <a:rPr lang="en-IN" sz="1633" b="1" dirty="0"/>
              <a:t>Shortest Path</a:t>
            </a:r>
            <a:endParaRPr sz="1633" b="1" dirty="0"/>
          </a:p>
        </p:txBody>
      </p:sp>
      <p:sp>
        <p:nvSpPr>
          <p:cNvPr id="101" name="TextShape 38"/>
          <p:cNvSpPr txBox="1"/>
          <p:nvPr/>
        </p:nvSpPr>
        <p:spPr>
          <a:xfrm>
            <a:off x="5899766" y="5617271"/>
            <a:ext cx="522537" cy="314175"/>
          </a:xfrm>
          <a:prstGeom prst="rect">
            <a:avLst/>
          </a:prstGeom>
        </p:spPr>
        <p:txBody>
          <a:bodyPr wrap="none" lIns="81646" tIns="40823" rIns="81646" bIns="40823"/>
          <a:lstStyle/>
          <a:p>
            <a:r>
              <a:rPr lang="en-IN" sz="1633" b="1"/>
              <a:t>C</a:t>
            </a:r>
            <a:r>
              <a:rPr lang="en-IN" sz="1089" b="1"/>
              <a:t>jk</a:t>
            </a:r>
            <a:endParaRPr sz="1633" b="1"/>
          </a:p>
        </p:txBody>
      </p:sp>
      <p:sp>
        <p:nvSpPr>
          <p:cNvPr id="102" name="CustomShape 39"/>
          <p:cNvSpPr/>
          <p:nvPr/>
        </p:nvSpPr>
        <p:spPr>
          <a:xfrm>
            <a:off x="3156448" y="4180294"/>
            <a:ext cx="783805" cy="2090147"/>
          </a:xfrm>
          <a:prstGeom prst="rect">
            <a:avLst/>
          </a:prstGeom>
          <a:solidFill>
            <a:srgbClr val="314004">
              <a:alpha val="70000"/>
            </a:srgbClr>
          </a:solidFill>
          <a:ln>
            <a:solidFill>
              <a:srgbClr val="3465A4"/>
            </a:solidFill>
          </a:ln>
        </p:spPr>
      </p:sp>
      <p:sp>
        <p:nvSpPr>
          <p:cNvPr id="103" name="TextShape 40"/>
          <p:cNvSpPr txBox="1"/>
          <p:nvPr/>
        </p:nvSpPr>
        <p:spPr>
          <a:xfrm>
            <a:off x="1752349" y="6356496"/>
            <a:ext cx="1698244" cy="546377"/>
          </a:xfrm>
          <a:prstGeom prst="rect">
            <a:avLst/>
          </a:prstGeom>
        </p:spPr>
        <p:txBody>
          <a:bodyPr wrap="none" lIns="81646" tIns="40823" rIns="81646" bIns="40823"/>
          <a:lstStyle/>
          <a:p>
            <a:r>
              <a:rPr lang="en-IN" sz="1633" b="1" dirty="0"/>
              <a:t>Shortest Path Coordinates</a:t>
            </a:r>
            <a:endParaRPr sz="1633" b="1" dirty="0"/>
          </a:p>
        </p:txBody>
      </p:sp>
      <p:sp>
        <p:nvSpPr>
          <p:cNvPr id="104" name="CustomShape 41"/>
          <p:cNvSpPr/>
          <p:nvPr/>
        </p:nvSpPr>
        <p:spPr>
          <a:xfrm>
            <a:off x="3287082" y="4310929"/>
            <a:ext cx="522537" cy="195951"/>
          </a:xfrm>
          <a:prstGeom prst="rect">
            <a:avLst/>
          </a:prstGeom>
          <a:solidFill>
            <a:srgbClr val="AECF00"/>
          </a:solidFill>
          <a:ln>
            <a:solidFill>
              <a:srgbClr val="3465A4"/>
            </a:solidFill>
          </a:ln>
        </p:spPr>
      </p:sp>
      <p:sp>
        <p:nvSpPr>
          <p:cNvPr id="105" name="CustomShape 42"/>
          <p:cNvSpPr/>
          <p:nvPr/>
        </p:nvSpPr>
        <p:spPr>
          <a:xfrm>
            <a:off x="3287082" y="4637514"/>
            <a:ext cx="522537" cy="195951"/>
          </a:xfrm>
          <a:prstGeom prst="rect">
            <a:avLst/>
          </a:prstGeom>
          <a:solidFill>
            <a:srgbClr val="AECF00"/>
          </a:solidFill>
          <a:ln>
            <a:solidFill>
              <a:srgbClr val="3465A4"/>
            </a:solidFill>
          </a:ln>
        </p:spPr>
      </p:sp>
      <p:sp>
        <p:nvSpPr>
          <p:cNvPr id="106" name="CustomShape 43"/>
          <p:cNvSpPr/>
          <p:nvPr/>
        </p:nvSpPr>
        <p:spPr>
          <a:xfrm>
            <a:off x="3287082" y="4964100"/>
            <a:ext cx="522537" cy="261268"/>
          </a:xfrm>
          <a:prstGeom prst="rect">
            <a:avLst/>
          </a:prstGeom>
          <a:solidFill>
            <a:srgbClr val="AECF00"/>
          </a:solidFill>
          <a:ln>
            <a:solidFill>
              <a:srgbClr val="3465A4"/>
            </a:solidFill>
          </a:ln>
        </p:spPr>
      </p:sp>
      <p:sp>
        <p:nvSpPr>
          <p:cNvPr id="107" name="CustomShape 44"/>
          <p:cNvSpPr/>
          <p:nvPr/>
        </p:nvSpPr>
        <p:spPr>
          <a:xfrm>
            <a:off x="3287082" y="5356002"/>
            <a:ext cx="522537" cy="195951"/>
          </a:xfrm>
          <a:prstGeom prst="rect">
            <a:avLst/>
          </a:prstGeom>
          <a:solidFill>
            <a:srgbClr val="AECF00"/>
          </a:solidFill>
          <a:ln>
            <a:solidFill>
              <a:srgbClr val="3465A4"/>
            </a:solidFill>
          </a:ln>
        </p:spPr>
      </p:sp>
      <p:sp>
        <p:nvSpPr>
          <p:cNvPr id="108" name="CustomShape 45"/>
          <p:cNvSpPr/>
          <p:nvPr/>
        </p:nvSpPr>
        <p:spPr>
          <a:xfrm>
            <a:off x="3287082" y="5682588"/>
            <a:ext cx="522537" cy="195951"/>
          </a:xfrm>
          <a:prstGeom prst="rect">
            <a:avLst/>
          </a:prstGeom>
          <a:solidFill>
            <a:srgbClr val="AECF00"/>
          </a:solidFill>
          <a:ln>
            <a:solidFill>
              <a:srgbClr val="3465A4"/>
            </a:solidFill>
          </a:ln>
        </p:spPr>
      </p:sp>
      <p:sp>
        <p:nvSpPr>
          <p:cNvPr id="109" name="CustomShape 46"/>
          <p:cNvSpPr/>
          <p:nvPr/>
        </p:nvSpPr>
        <p:spPr>
          <a:xfrm>
            <a:off x="3287082" y="6009173"/>
            <a:ext cx="522537" cy="195951"/>
          </a:xfrm>
          <a:prstGeom prst="rect">
            <a:avLst/>
          </a:prstGeom>
          <a:solidFill>
            <a:srgbClr val="AECF00"/>
          </a:solidFill>
          <a:ln>
            <a:solidFill>
              <a:srgbClr val="3465A4"/>
            </a:solidFill>
          </a:ln>
        </p:spPr>
      </p:sp>
      <p:sp>
        <p:nvSpPr>
          <p:cNvPr id="110" name="Line 47"/>
          <p:cNvSpPr/>
          <p:nvPr/>
        </p:nvSpPr>
        <p:spPr>
          <a:xfrm flipH="1" flipV="1">
            <a:off x="3678984" y="6139807"/>
            <a:ext cx="1110391" cy="26126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11" name="Line 48"/>
          <p:cNvSpPr/>
          <p:nvPr/>
        </p:nvSpPr>
        <p:spPr>
          <a:xfrm flipH="1" flipV="1">
            <a:off x="3809619" y="4376246"/>
            <a:ext cx="2090147" cy="26126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12" name="CustomShape 49"/>
          <p:cNvSpPr/>
          <p:nvPr/>
        </p:nvSpPr>
        <p:spPr>
          <a:xfrm>
            <a:off x="1915423" y="4114977"/>
            <a:ext cx="391903" cy="2155464"/>
          </a:xfrm>
          <a:prstGeom prst="rect">
            <a:avLst/>
          </a:prstGeom>
          <a:solidFill>
            <a:srgbClr val="729FCF">
              <a:alpha val="62000"/>
            </a:srgbClr>
          </a:solidFill>
          <a:ln>
            <a:solidFill>
              <a:srgbClr val="3465A4"/>
            </a:solidFill>
          </a:ln>
        </p:spPr>
      </p:sp>
      <p:sp>
        <p:nvSpPr>
          <p:cNvPr id="113" name="CustomShape 50"/>
          <p:cNvSpPr/>
          <p:nvPr/>
        </p:nvSpPr>
        <p:spPr>
          <a:xfrm>
            <a:off x="2437959" y="4114977"/>
            <a:ext cx="391903" cy="2220781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14" name="CustomShape 51"/>
          <p:cNvSpPr/>
          <p:nvPr/>
        </p:nvSpPr>
        <p:spPr>
          <a:xfrm>
            <a:off x="1915423" y="4245612"/>
            <a:ext cx="391903" cy="261268"/>
          </a:xfrm>
          <a:prstGeom prst="rect">
            <a:avLst/>
          </a:prstGeom>
          <a:solidFill>
            <a:srgbClr val="004586"/>
          </a:solidFill>
          <a:ln>
            <a:solidFill>
              <a:srgbClr val="3465A4"/>
            </a:solidFill>
          </a:ln>
        </p:spPr>
      </p:sp>
      <p:sp>
        <p:nvSpPr>
          <p:cNvPr id="115" name="CustomShape 52"/>
          <p:cNvSpPr/>
          <p:nvPr/>
        </p:nvSpPr>
        <p:spPr>
          <a:xfrm>
            <a:off x="1915423" y="4637514"/>
            <a:ext cx="391903" cy="261268"/>
          </a:xfrm>
          <a:prstGeom prst="rect">
            <a:avLst/>
          </a:prstGeom>
          <a:solidFill>
            <a:srgbClr val="004586"/>
          </a:solidFill>
          <a:ln>
            <a:solidFill>
              <a:srgbClr val="3465A4"/>
            </a:solidFill>
          </a:ln>
        </p:spPr>
      </p:sp>
      <p:sp>
        <p:nvSpPr>
          <p:cNvPr id="116" name="CustomShape 53"/>
          <p:cNvSpPr/>
          <p:nvPr/>
        </p:nvSpPr>
        <p:spPr>
          <a:xfrm>
            <a:off x="1915423" y="5029417"/>
            <a:ext cx="391903" cy="261268"/>
          </a:xfrm>
          <a:prstGeom prst="rect">
            <a:avLst/>
          </a:prstGeom>
          <a:solidFill>
            <a:srgbClr val="004586"/>
          </a:solidFill>
          <a:ln>
            <a:solidFill>
              <a:srgbClr val="3465A4"/>
            </a:solidFill>
          </a:ln>
        </p:spPr>
      </p:sp>
      <p:sp>
        <p:nvSpPr>
          <p:cNvPr id="117" name="CustomShape 54"/>
          <p:cNvSpPr/>
          <p:nvPr/>
        </p:nvSpPr>
        <p:spPr>
          <a:xfrm>
            <a:off x="1915423" y="5421319"/>
            <a:ext cx="391903" cy="261268"/>
          </a:xfrm>
          <a:prstGeom prst="rect">
            <a:avLst/>
          </a:prstGeom>
          <a:solidFill>
            <a:srgbClr val="004586"/>
          </a:solidFill>
          <a:ln>
            <a:solidFill>
              <a:srgbClr val="3465A4"/>
            </a:solidFill>
          </a:ln>
        </p:spPr>
      </p:sp>
      <p:sp>
        <p:nvSpPr>
          <p:cNvPr id="118" name="CustomShape 55"/>
          <p:cNvSpPr/>
          <p:nvPr/>
        </p:nvSpPr>
        <p:spPr>
          <a:xfrm>
            <a:off x="1915423" y="5878539"/>
            <a:ext cx="391903" cy="195951"/>
          </a:xfrm>
          <a:prstGeom prst="rect">
            <a:avLst/>
          </a:prstGeom>
          <a:solidFill>
            <a:srgbClr val="004586"/>
          </a:solidFill>
          <a:ln>
            <a:solidFill>
              <a:srgbClr val="3465A4"/>
            </a:solidFill>
          </a:ln>
        </p:spPr>
      </p:sp>
      <p:sp>
        <p:nvSpPr>
          <p:cNvPr id="119" name="CustomShape 56"/>
          <p:cNvSpPr/>
          <p:nvPr/>
        </p:nvSpPr>
        <p:spPr>
          <a:xfrm>
            <a:off x="2437959" y="4245612"/>
            <a:ext cx="391903" cy="195951"/>
          </a:xfrm>
          <a:prstGeom prst="rect">
            <a:avLst/>
          </a:prstGeom>
          <a:solidFill>
            <a:srgbClr val="3465A4"/>
          </a:solidFill>
          <a:ln>
            <a:solidFill>
              <a:srgbClr val="3465A4"/>
            </a:solidFill>
          </a:ln>
        </p:spPr>
      </p:sp>
      <p:sp>
        <p:nvSpPr>
          <p:cNvPr id="120" name="CustomShape 57"/>
          <p:cNvSpPr/>
          <p:nvPr/>
        </p:nvSpPr>
        <p:spPr>
          <a:xfrm>
            <a:off x="2437959" y="4637514"/>
            <a:ext cx="391903" cy="261268"/>
          </a:xfrm>
          <a:prstGeom prst="rect">
            <a:avLst/>
          </a:prstGeom>
          <a:solidFill>
            <a:srgbClr val="3465A4"/>
          </a:solidFill>
          <a:ln>
            <a:solidFill>
              <a:srgbClr val="3465A4"/>
            </a:solidFill>
          </a:ln>
        </p:spPr>
      </p:sp>
      <p:sp>
        <p:nvSpPr>
          <p:cNvPr id="121" name="CustomShape 58"/>
          <p:cNvSpPr/>
          <p:nvPr/>
        </p:nvSpPr>
        <p:spPr>
          <a:xfrm>
            <a:off x="2437959" y="5094734"/>
            <a:ext cx="391903" cy="195951"/>
          </a:xfrm>
          <a:prstGeom prst="rect">
            <a:avLst/>
          </a:prstGeom>
          <a:solidFill>
            <a:srgbClr val="3465A4"/>
          </a:solidFill>
          <a:ln>
            <a:solidFill>
              <a:srgbClr val="3465A4"/>
            </a:solidFill>
          </a:ln>
        </p:spPr>
      </p:sp>
      <p:sp>
        <p:nvSpPr>
          <p:cNvPr id="122" name="CustomShape 59"/>
          <p:cNvSpPr/>
          <p:nvPr/>
        </p:nvSpPr>
        <p:spPr>
          <a:xfrm>
            <a:off x="2437959" y="5486636"/>
            <a:ext cx="391903" cy="195951"/>
          </a:xfrm>
          <a:prstGeom prst="rect">
            <a:avLst/>
          </a:prstGeom>
          <a:solidFill>
            <a:srgbClr val="3465A4"/>
          </a:solidFill>
          <a:ln>
            <a:solidFill>
              <a:srgbClr val="3465A4"/>
            </a:solidFill>
          </a:ln>
        </p:spPr>
      </p:sp>
      <p:sp>
        <p:nvSpPr>
          <p:cNvPr id="123" name="CustomShape 60"/>
          <p:cNvSpPr/>
          <p:nvPr/>
        </p:nvSpPr>
        <p:spPr>
          <a:xfrm>
            <a:off x="2437959" y="5943856"/>
            <a:ext cx="391903" cy="195951"/>
          </a:xfrm>
          <a:prstGeom prst="rect">
            <a:avLst/>
          </a:prstGeom>
          <a:solidFill>
            <a:srgbClr val="3465A4"/>
          </a:solidFill>
          <a:ln>
            <a:solidFill>
              <a:srgbClr val="3465A4"/>
            </a:solidFill>
          </a:ln>
        </p:spPr>
      </p:sp>
      <p:sp>
        <p:nvSpPr>
          <p:cNvPr id="124" name="TextShape 61"/>
          <p:cNvSpPr txBox="1"/>
          <p:nvPr/>
        </p:nvSpPr>
        <p:spPr>
          <a:xfrm>
            <a:off x="-15468" y="5017496"/>
            <a:ext cx="1175708" cy="546377"/>
          </a:xfrm>
          <a:prstGeom prst="rect">
            <a:avLst/>
          </a:prstGeom>
        </p:spPr>
        <p:txBody>
          <a:bodyPr wrap="none" lIns="81646" tIns="40823" rIns="81646" bIns="40823"/>
          <a:lstStyle/>
          <a:p>
            <a:r>
              <a:rPr lang="en-IN" sz="1633" b="1" dirty="0"/>
              <a:t>Padded Videos</a:t>
            </a:r>
            <a:endParaRPr sz="1633" b="1" dirty="0"/>
          </a:p>
        </p:txBody>
      </p:sp>
      <p:sp>
        <p:nvSpPr>
          <p:cNvPr id="125" name="Line 62"/>
          <p:cNvSpPr/>
          <p:nvPr/>
        </p:nvSpPr>
        <p:spPr>
          <a:xfrm flipH="1">
            <a:off x="2829862" y="4310929"/>
            <a:ext cx="4572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26" name="Line 63"/>
          <p:cNvSpPr/>
          <p:nvPr/>
        </p:nvSpPr>
        <p:spPr>
          <a:xfrm flipH="1">
            <a:off x="2764545" y="4768148"/>
            <a:ext cx="522537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27" name="Line 64"/>
          <p:cNvSpPr/>
          <p:nvPr/>
        </p:nvSpPr>
        <p:spPr>
          <a:xfrm flipH="1">
            <a:off x="2307326" y="5160051"/>
            <a:ext cx="979756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28" name="Line 65"/>
          <p:cNvSpPr/>
          <p:nvPr/>
        </p:nvSpPr>
        <p:spPr>
          <a:xfrm flipH="1">
            <a:off x="2307326" y="5551953"/>
            <a:ext cx="979756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7461313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25" y="189876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Visualization of cost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175" y="1657464"/>
            <a:ext cx="4848225" cy="4783002"/>
          </a:xfrm>
        </p:spPr>
      </p:pic>
    </p:spTree>
    <p:extLst>
      <p:ext uri="{BB962C8B-B14F-4D97-AF65-F5344CB8AC3E}">
        <p14:creationId xmlns:p14="http://schemas.microsoft.com/office/powerpoint/2010/main" val="28740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Contribution/novelty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81199"/>
            <a:ext cx="9905998" cy="3124201"/>
          </a:xfrm>
        </p:spPr>
        <p:txBody>
          <a:bodyPr/>
          <a:lstStyle/>
          <a:p>
            <a:r>
              <a:rPr lang="en-US" dirty="0" smtClean="0"/>
              <a:t>Modified existing method to be applicable to low quality and noisier videos.</a:t>
            </a:r>
          </a:p>
          <a:p>
            <a:r>
              <a:rPr lang="en-US" dirty="0" smtClean="0"/>
              <a:t>Employed Bezier Curve Algorithm for smoothening the optimal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57399"/>
            <a:ext cx="9905998" cy="3124201"/>
          </a:xfrm>
        </p:spPr>
        <p:txBody>
          <a:bodyPr/>
          <a:lstStyle/>
          <a:p>
            <a:r>
              <a:rPr lang="en-US" dirty="0" smtClean="0"/>
              <a:t>On the application of the algorithm on two videos with different temporal features, we obtained two temporally synchronized videos.</a:t>
            </a:r>
          </a:p>
          <a:p>
            <a:r>
              <a:rPr lang="en-US" dirty="0" smtClean="0"/>
              <a:t>To adapt the algorithm to low quality and noisier videos, we modified the parameters and normalized the matching values as well as their spatial distance.</a:t>
            </a:r>
          </a:p>
          <a:p>
            <a:r>
              <a:rPr lang="en-US" dirty="0" smtClean="0"/>
              <a:t>Application of Bezier curve algorithm to smoothen the optimal path curve to achieve a smooth sequence of frames.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117</TotalTime>
  <Words>260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Video synchronization</vt:lpstr>
      <vt:lpstr>Problem statement</vt:lpstr>
      <vt:lpstr>Motivation</vt:lpstr>
      <vt:lpstr>Working system</vt:lpstr>
      <vt:lpstr>PowerPoint Presentation</vt:lpstr>
      <vt:lpstr>PowerPoint Presentation</vt:lpstr>
      <vt:lpstr>Visualization of cost matrix</vt:lpstr>
      <vt:lpstr>Contribution/novelty</vt:lpstr>
      <vt:lpstr>Results and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Shrukul Habib</cp:lastModifiedBy>
  <cp:revision>27</cp:revision>
  <dcterms:created xsi:type="dcterms:W3CDTF">2013-07-15T20:24:02Z</dcterms:created>
  <dcterms:modified xsi:type="dcterms:W3CDTF">2016-03-18T22:12:56Z</dcterms:modified>
</cp:coreProperties>
</file>