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308" r:id="rId4"/>
    <p:sldId id="340" r:id="rId5"/>
    <p:sldId id="343" r:id="rId6"/>
    <p:sldId id="347" r:id="rId7"/>
    <p:sldId id="342" r:id="rId8"/>
    <p:sldId id="346" r:id="rId9"/>
    <p:sldId id="344" r:id="rId10"/>
    <p:sldId id="341" r:id="rId11"/>
    <p:sldId id="265" r:id="rId12"/>
  </p:sldIdLst>
  <p:sldSz cx="9144000" cy="6858000" type="screen4x3"/>
  <p:notesSz cx="7010400" cy="92360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zim" initials="N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A29AB"/>
    <a:srgbClr val="7636E0"/>
    <a:srgbClr val="B43EB9"/>
    <a:srgbClr val="DE3B3C"/>
    <a:srgbClr val="F6AC41"/>
    <a:srgbClr val="1573BD"/>
    <a:srgbClr val="863DFF"/>
    <a:srgbClr val="807F8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4648" autoAdjust="0"/>
  </p:normalViewPr>
  <p:slideViewPr>
    <p:cSldViewPr snapToGrid="0" snapToObjects="1">
      <p:cViewPr varScale="1">
        <p:scale>
          <a:sx n="58" d="100"/>
          <a:sy n="58" d="100"/>
        </p:scale>
        <p:origin x="-68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6C413F7-3BC9-4A04-9988-23BDABB2AABD}" type="datetimeFigureOut">
              <a:rPr lang="en-US"/>
              <a:pPr>
                <a:defRPr/>
              </a:pPr>
              <a:t>9/27/2016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16913D-C0AE-4949-9CD6-A00957981B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4936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Main Page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Arial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Arial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Arial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Arial" charset="0"/>
              </a:defRPr>
            </a:lvl5pPr>
            <a:lvl6pPr marL="2552822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16971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81121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45270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95C710-2501-4E71-B30B-36633B67AE95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844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Title Page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Arial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Arial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Arial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Arial" charset="0"/>
              </a:defRPr>
            </a:lvl5pPr>
            <a:lvl6pPr marL="2552822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16971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81121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45270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A6EBFF-57F0-46F9-AF37-06253AB165B5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918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Main Page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Arial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Arial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Arial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Arial" charset="0"/>
              </a:defRPr>
            </a:lvl5pPr>
            <a:lvl6pPr marL="2552822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16971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81121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45270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571EE4-18C7-4838-B5CE-C69051CD726A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011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Title Page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Arial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Arial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Arial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Arial" charset="0"/>
              </a:defRPr>
            </a:lvl5pPr>
            <a:lvl6pPr marL="2552822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16971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81121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45270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4C2C40-19D1-4BB2-AAA5-DD26950D4529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4315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Title Page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Arial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Arial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Arial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Arial" charset="0"/>
              </a:defRPr>
            </a:lvl5pPr>
            <a:lvl6pPr marL="2552822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16971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81121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45270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CF5E50-07C5-46A7-8141-3BA73B693DC6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1664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Title Page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Arial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Arial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Arial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Arial" charset="0"/>
              </a:defRPr>
            </a:lvl5pPr>
            <a:lvl6pPr marL="2552822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16971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81121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45270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A6EBFF-57F0-46F9-AF37-06253AB165B5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031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Title Page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Arial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Arial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Arial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Arial" charset="0"/>
              </a:defRPr>
            </a:lvl5pPr>
            <a:lvl6pPr marL="2552822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16971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81121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45270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A6EBFF-57F0-46F9-AF37-06253AB165B5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5032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Title Page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Arial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Arial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Arial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Arial" charset="0"/>
              </a:defRPr>
            </a:lvl5pPr>
            <a:lvl6pPr marL="2552822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16971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81121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45270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A6EBFF-57F0-46F9-AF37-06253AB165B5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0837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Title Page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Arial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Arial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Arial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Arial" charset="0"/>
              </a:defRPr>
            </a:lvl5pPr>
            <a:lvl6pPr marL="2552822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16971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81121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45270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A6EBFF-57F0-46F9-AF37-06253AB165B5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306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Title Page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Arial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Arial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Arial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Arial" charset="0"/>
              </a:defRPr>
            </a:lvl5pPr>
            <a:lvl6pPr marL="2552822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16971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81121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45270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A6EBFF-57F0-46F9-AF37-06253AB165B5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1610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Title Page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Arial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Arial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Arial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Arial" charset="0"/>
              </a:defRPr>
            </a:lvl5pPr>
            <a:lvl6pPr marL="2552822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16971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81121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45270" indent="-232075" defTabSz="46414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A6EBFF-57F0-46F9-AF37-06253AB165B5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868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EDD54-0B77-4EC3-B4E7-EEB8D1DADFD6}" type="datetimeFigureOut">
              <a:rPr lang="en-US"/>
              <a:pPr>
                <a:defRPr/>
              </a:pPr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9A78F-43CB-48AE-92EB-4496868D1C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955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3B27A-5213-4795-9803-E2FF1104D399}" type="datetimeFigureOut">
              <a:rPr lang="en-US"/>
              <a:pPr>
                <a:defRPr/>
              </a:pPr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57502-0441-4BB3-BCBE-AF9C30A800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929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24712-A1DB-40DA-9B59-7FBA5C47F81C}" type="datetimeFigureOut">
              <a:rPr lang="en-US"/>
              <a:pPr>
                <a:defRPr/>
              </a:pPr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713B4-F9C7-4F60-BBCD-3076D83F15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973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7FF84-AF2C-47D1-8547-694B516309F1}" type="datetimeFigureOut">
              <a:rPr lang="en-US"/>
              <a:pPr>
                <a:defRPr/>
              </a:pPr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816D6-1B38-426B-AB28-C8021172D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722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7B6E5-B722-465B-AFEF-E08709A36E3A}" type="datetimeFigureOut">
              <a:rPr lang="en-US"/>
              <a:pPr>
                <a:defRPr/>
              </a:pPr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96C08-FBF1-45A7-903A-AF2B044C03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946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A90D3-5524-4D87-B6BF-17F2CC5ED411}" type="datetimeFigureOut">
              <a:rPr lang="en-US"/>
              <a:pPr>
                <a:defRPr/>
              </a:pPr>
              <a:t>9/27/2016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C5C9E-4C47-4358-B02B-10384408EC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287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44621-8784-4503-AC30-455BB0A1D75A}" type="datetimeFigureOut">
              <a:rPr lang="en-US"/>
              <a:pPr>
                <a:defRPr/>
              </a:pPr>
              <a:t>9/27/2016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D12E9-31EA-4847-92F9-12B8185168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708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1B022-5C80-425C-B08F-9C55519FB8EC}" type="datetimeFigureOut">
              <a:rPr lang="en-US"/>
              <a:pPr>
                <a:defRPr/>
              </a:pPr>
              <a:t>9/27/2016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BA46D-863A-44BF-A690-73338B3EA5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41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7E96F-448B-494D-B155-8DECD5CA5042}" type="datetimeFigureOut">
              <a:rPr lang="en-US"/>
              <a:pPr>
                <a:defRPr/>
              </a:pPr>
              <a:t>9/27/2016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538D8-DA4B-458A-9267-C7279F2FC9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265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DCB5A-CA88-4C3C-A0EF-60333EE4FCBE}" type="datetimeFigureOut">
              <a:rPr lang="en-US"/>
              <a:pPr>
                <a:defRPr/>
              </a:pPr>
              <a:t>9/27/2016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9BDA3-7AB4-42B5-A682-08987EEF53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3279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7116B-7C2C-4E39-9820-664AB8E5F380}" type="datetimeFigureOut">
              <a:rPr lang="en-US"/>
              <a:pPr>
                <a:defRPr/>
              </a:pPr>
              <a:t>9/27/2016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55134-3203-4D93-B0FF-2976ED278E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487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F133C2-BA84-4216-B857-050D2F34D5CF}" type="datetimeFigureOut">
              <a:rPr lang="en-US"/>
              <a:pPr>
                <a:defRPr/>
              </a:pPr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8EA3B1D-8F47-4046-89C5-D10C3E1F93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000" b="1" kern="1200">
          <a:solidFill>
            <a:srgbClr val="BFBFB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BFBFBF"/>
          </a:solidFill>
          <a:latin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BFBFBF"/>
          </a:solidFill>
          <a:latin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BFBFBF"/>
          </a:solidFill>
          <a:latin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BFBFBF"/>
          </a:solidFill>
          <a:latin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5000" b="1">
          <a:solidFill>
            <a:srgbClr val="BFBFBF"/>
          </a:solidFill>
          <a:latin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5000" b="1">
          <a:solidFill>
            <a:srgbClr val="BFBFBF"/>
          </a:solidFill>
          <a:latin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5000" b="1">
          <a:solidFill>
            <a:srgbClr val="BFBFBF"/>
          </a:solidFill>
          <a:latin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5000" b="1">
          <a:solidFill>
            <a:srgbClr val="BFBFBF"/>
          </a:solidFill>
          <a:latin typeface="Arial" charset="0"/>
        </a:defRPr>
      </a:lvl9pPr>
    </p:titleStyle>
    <p:bodyStyle>
      <a:lvl1pPr marL="687388" indent="-687388" algn="l" defTabSz="457200" rtl="0" eaLnBrk="0" fontAlgn="base" hangingPunct="0">
        <a:spcBef>
          <a:spcPct val="0"/>
        </a:spcBef>
        <a:spcAft>
          <a:spcPts val="2400"/>
        </a:spcAft>
        <a:buSzPct val="75000"/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90575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buFont typeface="Arial"/>
              <a:buNone/>
              <a:defRPr/>
            </a:pPr>
            <a:endParaRPr lang="en-US" dirty="0"/>
          </a:p>
        </p:txBody>
      </p:sp>
      <p:pic>
        <p:nvPicPr>
          <p:cNvPr id="2052" name="Picture 4" descr="main_page_prp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title_page_Medicine_prp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6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9875" y="10160"/>
            <a:ext cx="862012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US" sz="5000" b="1" dirty="0" smtClean="0">
                <a:solidFill>
                  <a:srgbClr val="3C1B71"/>
                </a:solidFill>
                <a:latin typeface="Arial"/>
                <a:cs typeface="Arial Unicode MS"/>
              </a:rPr>
              <a:t>Questions?</a:t>
            </a:r>
            <a:endParaRPr lang="en-US" sz="1600" b="1" dirty="0">
              <a:solidFill>
                <a:srgbClr val="3C1B71"/>
              </a:solidFill>
              <a:latin typeface="Arial"/>
              <a:cs typeface="Arial Unicode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059" y="959224"/>
            <a:ext cx="58862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15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title_page_Medicine_prp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875" y="254000"/>
            <a:ext cx="8620125" cy="59093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US" sz="4800" b="1" dirty="0" smtClean="0">
                <a:solidFill>
                  <a:srgbClr val="5A29AB"/>
                </a:solidFill>
                <a:cs typeface="Arial Unicode MS"/>
              </a:rPr>
              <a:t>Acuity STAR Dashboard</a:t>
            </a:r>
            <a:endParaRPr lang="en-US" sz="4800" dirty="0">
              <a:solidFill>
                <a:srgbClr val="5A29AB"/>
              </a:solidFill>
            </a:endParaRPr>
          </a:p>
          <a:p>
            <a:pPr algn="ctr">
              <a:defRPr/>
            </a:pPr>
            <a:r>
              <a:rPr lang="en-CA" sz="4000" dirty="0" smtClean="0">
                <a:solidFill>
                  <a:srgbClr val="5A29AB"/>
                </a:solidFill>
              </a:rPr>
              <a:t>Phase II</a:t>
            </a:r>
          </a:p>
          <a:p>
            <a:pPr algn="ctr">
              <a:defRPr/>
            </a:pPr>
            <a:endParaRPr lang="en-CA" sz="2400" dirty="0"/>
          </a:p>
          <a:p>
            <a:pPr algn="ctr">
              <a:defRPr/>
            </a:pPr>
            <a:endParaRPr lang="en-CA" sz="2400" dirty="0" smtClean="0"/>
          </a:p>
          <a:p>
            <a:pPr algn="ctr">
              <a:defRPr/>
            </a:pPr>
            <a:r>
              <a:rPr lang="en-CA" sz="4400" dirty="0" smtClean="0"/>
              <a:t>Computer Science</a:t>
            </a:r>
          </a:p>
          <a:p>
            <a:pPr algn="ctr">
              <a:defRPr/>
            </a:pPr>
            <a:r>
              <a:rPr lang="en-CA" sz="4400" dirty="0" smtClean="0"/>
              <a:t>3</a:t>
            </a:r>
            <a:r>
              <a:rPr lang="en-CA" sz="4400" baseline="30000" dirty="0" smtClean="0"/>
              <a:t>rd</a:t>
            </a:r>
            <a:r>
              <a:rPr lang="en-CA" sz="4400" dirty="0" smtClean="0"/>
              <a:t> Year Project – Fall 2016</a:t>
            </a:r>
          </a:p>
          <a:p>
            <a:pPr algn="ctr">
              <a:defRPr/>
            </a:pPr>
            <a:endParaRPr lang="en-CA" sz="2400" dirty="0"/>
          </a:p>
          <a:p>
            <a:pPr algn="ctr">
              <a:defRPr/>
            </a:pPr>
            <a:endParaRPr lang="en-US" sz="2400" dirty="0"/>
          </a:p>
          <a:p>
            <a:pPr algn="ctr">
              <a:defRPr/>
            </a:pPr>
            <a:r>
              <a:rPr lang="en-US" sz="2400" dirty="0" smtClean="0"/>
              <a:t>Author: </a:t>
            </a:r>
            <a:r>
              <a:rPr lang="en-US" sz="2400" b="1" dirty="0" smtClean="0"/>
              <a:t>Derrick Gould</a:t>
            </a:r>
          </a:p>
          <a:p>
            <a:pPr algn="ctr">
              <a:defRPr/>
            </a:pPr>
            <a:r>
              <a:rPr lang="en-US" sz="2400" dirty="0" smtClean="0"/>
              <a:t>Date: September 26, 2016</a:t>
            </a:r>
          </a:p>
          <a:p>
            <a:pPr algn="ctr">
              <a:defRPr/>
            </a:pPr>
            <a:r>
              <a:rPr lang="en-US" sz="2400" dirty="0" smtClean="0"/>
              <a:t>Audience:  Computer Science Student Teams</a:t>
            </a:r>
          </a:p>
          <a:p>
            <a:pPr algn="ctr"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 descr="title_page_Medicine_prp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9394" y="0"/>
            <a:ext cx="8620125" cy="65556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US" sz="5000" b="1" dirty="0" smtClean="0">
                <a:solidFill>
                  <a:srgbClr val="5A29AB"/>
                </a:solidFill>
                <a:latin typeface="Arial"/>
                <a:cs typeface="Arial Unicode MS"/>
              </a:rPr>
              <a:t>Agenda &amp; Discussion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 smtClean="0"/>
              <a:t>Introductions: </a:t>
            </a:r>
            <a:r>
              <a:rPr lang="en-US" sz="2400" dirty="0" smtClean="0"/>
              <a:t>Derrick Gould, Matt Walsh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 smtClean="0"/>
              <a:t>Project Charter Review: </a:t>
            </a:r>
            <a:r>
              <a:rPr lang="en-US" sz="2400" dirty="0" smtClean="0"/>
              <a:t>Review Project Charter in Detail</a:t>
            </a:r>
          </a:p>
          <a:p>
            <a:pPr>
              <a:lnSpc>
                <a:spcPct val="150000"/>
              </a:lnSpc>
              <a:defRPr/>
            </a:pPr>
            <a:r>
              <a:rPr lang="en-CA" sz="2400" b="1" dirty="0" smtClean="0"/>
              <a:t>Our Customers: </a:t>
            </a:r>
            <a:r>
              <a:rPr lang="en-CA" sz="2400" dirty="0" smtClean="0"/>
              <a:t>Who are our customers?</a:t>
            </a:r>
          </a:p>
          <a:p>
            <a:pPr>
              <a:lnSpc>
                <a:spcPct val="150000"/>
              </a:lnSpc>
              <a:defRPr/>
            </a:pPr>
            <a:r>
              <a:rPr lang="en-CA" sz="2400" b="1" dirty="0" smtClean="0"/>
              <a:t>Using The Dashboard: </a:t>
            </a:r>
            <a:r>
              <a:rPr lang="en-CA" sz="2400" dirty="0" smtClean="0"/>
              <a:t>The</a:t>
            </a:r>
            <a:r>
              <a:rPr lang="en-CA" sz="2400" b="1" dirty="0" smtClean="0"/>
              <a:t> </a:t>
            </a:r>
            <a:r>
              <a:rPr lang="en-CA" sz="2400" dirty="0" smtClean="0"/>
              <a:t>impact of the Dashboard</a:t>
            </a:r>
          </a:p>
          <a:p>
            <a:pPr>
              <a:lnSpc>
                <a:spcPct val="150000"/>
              </a:lnSpc>
              <a:defRPr/>
            </a:pPr>
            <a:r>
              <a:rPr lang="en-CA" sz="2400" b="1" dirty="0" smtClean="0"/>
              <a:t>Data Set Review</a:t>
            </a:r>
            <a:r>
              <a:rPr lang="en-CA" sz="2400" dirty="0" smtClean="0"/>
              <a:t>: </a:t>
            </a:r>
            <a:r>
              <a:rPr lang="en-CA" sz="2400" dirty="0"/>
              <a:t>A brief </a:t>
            </a:r>
            <a:r>
              <a:rPr lang="en-CA" sz="2400" dirty="0" smtClean="0"/>
              <a:t>review of the XLS data sets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 smtClean="0"/>
              <a:t>Review the Goals: </a:t>
            </a:r>
            <a:r>
              <a:rPr lang="en-CA" sz="2400" dirty="0" smtClean="0"/>
              <a:t>Mandatory &amp; Stretch goals for Phase II</a:t>
            </a:r>
          </a:p>
          <a:p>
            <a:pPr>
              <a:lnSpc>
                <a:spcPct val="150000"/>
              </a:lnSpc>
              <a:defRPr/>
            </a:pPr>
            <a:r>
              <a:rPr lang="en-CA" sz="2400" b="1" dirty="0" smtClean="0"/>
              <a:t>Dashboard Quality Review: </a:t>
            </a:r>
            <a:r>
              <a:rPr lang="en-CA" sz="2400" dirty="0" smtClean="0"/>
              <a:t>The customer review process</a:t>
            </a:r>
          </a:p>
          <a:p>
            <a:pPr>
              <a:lnSpc>
                <a:spcPct val="150000"/>
              </a:lnSpc>
              <a:defRPr/>
            </a:pPr>
            <a:r>
              <a:rPr lang="en-CA" sz="2400" b="1" dirty="0" smtClean="0"/>
              <a:t>Peach </a:t>
            </a:r>
            <a:r>
              <a:rPr lang="en-CA" sz="2400" b="1" dirty="0"/>
              <a:t>Galaxy Live Demo: </a:t>
            </a:r>
            <a:r>
              <a:rPr lang="en-CA" sz="2400" dirty="0"/>
              <a:t>A brief live demo of Peach Galaxy</a:t>
            </a:r>
          </a:p>
          <a:p>
            <a:pPr>
              <a:lnSpc>
                <a:spcPct val="150000"/>
              </a:lnSpc>
              <a:defRPr/>
            </a:pPr>
            <a:r>
              <a:rPr lang="en-CA" sz="2400" b="1" dirty="0"/>
              <a:t>Acuity STAR Live Demo:  </a:t>
            </a:r>
            <a:r>
              <a:rPr lang="en-CA" sz="2400" dirty="0"/>
              <a:t>A brief live demo of Acuity STAR</a:t>
            </a:r>
          </a:p>
          <a:p>
            <a:pPr>
              <a:lnSpc>
                <a:spcPct val="150000"/>
              </a:lnSpc>
              <a:defRPr/>
            </a:pPr>
            <a:r>
              <a:rPr lang="en-CA" sz="2400" b="1" dirty="0" smtClean="0"/>
              <a:t>Questions &amp; Answers</a:t>
            </a:r>
            <a:endParaRPr lang="en-CA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4706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title_page_Medicine_prp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86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9875" y="10160"/>
            <a:ext cx="862012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US" sz="5000" b="1" dirty="0" smtClean="0">
                <a:solidFill>
                  <a:srgbClr val="3C1B71"/>
                </a:solidFill>
                <a:latin typeface="Arial"/>
                <a:cs typeface="Arial Unicode MS"/>
              </a:rPr>
              <a:t>Phase II Goals</a:t>
            </a:r>
            <a:endParaRPr lang="en-US" sz="1600" b="1" dirty="0">
              <a:solidFill>
                <a:srgbClr val="3C1B71"/>
              </a:solidFill>
              <a:latin typeface="Arial"/>
              <a:cs typeface="Arial Unicode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059" y="959223"/>
            <a:ext cx="828000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Mandatory Requirements (1)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CA" sz="2400" dirty="0"/>
              <a:t>Submit 1 report, "Assessment of the Phase 1 Project" </a:t>
            </a:r>
            <a:endParaRPr lang="en-CA" sz="2400" dirty="0" smtClean="0"/>
          </a:p>
          <a:p>
            <a:pPr lvl="1"/>
            <a:r>
              <a:rPr lang="en-CA" sz="2400" dirty="0" smtClean="0"/>
              <a:t>(as </a:t>
            </a:r>
            <a:r>
              <a:rPr lang="en-CA" sz="2400" dirty="0"/>
              <a:t>specified by the Instructing Team</a:t>
            </a:r>
            <a:r>
              <a:rPr lang="en-CA" sz="2400" dirty="0" smtClean="0"/>
              <a:t>.)</a:t>
            </a:r>
          </a:p>
          <a:p>
            <a:pPr lvl="1"/>
            <a:endParaRPr lang="en-CA" sz="2400" dirty="0"/>
          </a:p>
          <a:p>
            <a:pPr lvl="1"/>
            <a:r>
              <a:rPr lang="en-CA" sz="2400" u="sng" dirty="0" smtClean="0"/>
              <a:t>Examples: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 smtClean="0"/>
              <a:t>Assessment of the User Interface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 smtClean="0"/>
              <a:t>Assessment </a:t>
            </a:r>
            <a:r>
              <a:rPr lang="en-US" sz="2400" dirty="0"/>
              <a:t>of the Coding </a:t>
            </a:r>
            <a:r>
              <a:rPr lang="en-US" sz="2400" dirty="0" smtClean="0"/>
              <a:t>Structure &amp; Efficiency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Assessment of the </a:t>
            </a:r>
            <a:r>
              <a:rPr lang="en-US" sz="2400" dirty="0" smtClean="0"/>
              <a:t>Documentation </a:t>
            </a:r>
            <a:r>
              <a:rPr lang="en-US" sz="1200" dirty="0" smtClean="0"/>
              <a:t>(ApplePicker)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 smtClean="0"/>
              <a:t>Proposal to improve (specific, measurable)</a:t>
            </a:r>
          </a:p>
          <a:p>
            <a:pPr lvl="2"/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Add two new graph types to the reporting options</a:t>
            </a:r>
          </a:p>
          <a:p>
            <a:pPr lvl="1"/>
            <a:r>
              <a:rPr lang="en-CA" sz="2400" dirty="0" smtClean="0"/>
              <a:t>Extension </a:t>
            </a:r>
            <a:r>
              <a:rPr lang="en-CA" sz="2400" dirty="0"/>
              <a:t>of exiting graphs at </a:t>
            </a:r>
            <a:r>
              <a:rPr lang="en-CA" sz="2400" dirty="0" smtClean="0"/>
              <a:t>sub-categories</a:t>
            </a:r>
          </a:p>
          <a:p>
            <a:pPr lvl="1"/>
            <a:r>
              <a:rPr lang="en-CA" sz="2400" dirty="0" smtClean="0"/>
              <a:t>Add 2 New Types: Line, plus one of your choice</a:t>
            </a:r>
          </a:p>
          <a:p>
            <a:pPr lvl="1"/>
            <a:r>
              <a:rPr lang="en-CA" sz="2400" dirty="0" smtClean="0"/>
              <a:t>Graph / Chart entire department, division or list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CA" sz="2400" dirty="0"/>
          </a:p>
        </p:txBody>
      </p:sp>
    </p:spTree>
    <p:extLst>
      <p:ext uri="{BB962C8B-B14F-4D97-AF65-F5344CB8AC3E}">
        <p14:creationId xmlns="" xmlns:p14="http://schemas.microsoft.com/office/powerpoint/2010/main" val="34428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title_page_Medicine_prp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6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9875" y="10160"/>
            <a:ext cx="862012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US" sz="5000" b="1" dirty="0" smtClean="0">
                <a:solidFill>
                  <a:srgbClr val="3C1B71"/>
                </a:solidFill>
                <a:latin typeface="Arial"/>
                <a:cs typeface="Arial Unicode MS"/>
              </a:rPr>
              <a:t>Phase II Goals</a:t>
            </a:r>
            <a:endParaRPr lang="en-US" sz="1600" b="1" dirty="0">
              <a:solidFill>
                <a:srgbClr val="3C1B71"/>
              </a:solidFill>
              <a:latin typeface="Arial"/>
              <a:cs typeface="Arial Unicode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059" y="959223"/>
            <a:ext cx="839694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Mandatory Requirements (2)</a:t>
            </a:r>
            <a:endParaRPr lang="en-US" sz="2800" dirty="0"/>
          </a:p>
          <a:p>
            <a:pPr marL="457200" indent="-457200">
              <a:buFont typeface="+mj-lt"/>
              <a:buAutoNum type="arabicPeriod" startAt="3"/>
            </a:pPr>
            <a:r>
              <a:rPr lang="en-CA" sz="2400" dirty="0"/>
              <a:t>The ability to save the session </a:t>
            </a:r>
            <a:r>
              <a:rPr lang="en-CA" sz="2400" dirty="0" smtClean="0"/>
              <a:t>state</a:t>
            </a:r>
          </a:p>
          <a:p>
            <a:pPr marL="457200" indent="-457200">
              <a:buFont typeface="+mj-lt"/>
              <a:buAutoNum type="arabicPeriod" startAt="3"/>
            </a:pPr>
            <a:endParaRPr lang="en-US" sz="12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 smtClean="0"/>
              <a:t>Expand </a:t>
            </a:r>
            <a:r>
              <a:rPr lang="en-US" sz="2400" dirty="0"/>
              <a:t>Phase I Project by adding the ability to sort by the member’s division. </a:t>
            </a:r>
            <a:r>
              <a:rPr lang="en-US" sz="1200" dirty="0"/>
              <a:t>(ApplePicker Mp4) </a:t>
            </a:r>
            <a:endParaRPr lang="en-US" sz="1200" dirty="0" smtClean="0"/>
          </a:p>
          <a:p>
            <a:pPr marL="457200" indent="-457200">
              <a:buFont typeface="+mj-lt"/>
              <a:buAutoNum type="arabicPeriod" startAt="3"/>
            </a:pPr>
            <a:endParaRPr lang="en-US" sz="12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 smtClean="0"/>
              <a:t>Expand </a:t>
            </a:r>
            <a:r>
              <a:rPr lang="en-US" sz="2400" dirty="0"/>
              <a:t>Phase I Project by adding the ability to sort by a user selected </a:t>
            </a:r>
            <a:r>
              <a:rPr lang="en-US" sz="2400" dirty="0" smtClean="0"/>
              <a:t>list. </a:t>
            </a:r>
            <a:r>
              <a:rPr lang="en-US" sz="1200" dirty="0"/>
              <a:t>(</a:t>
            </a:r>
            <a:r>
              <a:rPr lang="en-US" sz="1200" dirty="0" smtClean="0"/>
              <a:t>ApplePicker Mp4) </a:t>
            </a:r>
            <a:endParaRPr lang="en-US" sz="1200" dirty="0"/>
          </a:p>
          <a:p>
            <a:pPr marL="342900" indent="-342900">
              <a:buFont typeface="+mj-lt"/>
              <a:buAutoNum type="arabicPeriod" startAt="3"/>
            </a:pPr>
            <a:endParaRPr lang="en-US" sz="12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sz="2400" dirty="0" smtClean="0"/>
              <a:t>Fix all errors so that the finished product is error free.</a:t>
            </a:r>
          </a:p>
          <a:p>
            <a:pPr marL="342900" indent="-342900">
              <a:buFont typeface="+mj-lt"/>
              <a:buAutoNum type="arabicPeriod" startAt="3"/>
            </a:pPr>
            <a:endParaRPr lang="en-US" sz="24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400" dirty="0" smtClean="0"/>
              <a:t>Deliver a “User Proof” install file for final project containing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 smtClean="0"/>
              <a:t>Executable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 smtClean="0"/>
              <a:t>Documentation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 smtClean="0"/>
              <a:t>Supporting Files</a:t>
            </a:r>
          </a:p>
        </p:txBody>
      </p:sp>
    </p:spTree>
    <p:extLst>
      <p:ext uri="{BB962C8B-B14F-4D97-AF65-F5344CB8AC3E}">
        <p14:creationId xmlns="" xmlns:p14="http://schemas.microsoft.com/office/powerpoint/2010/main" val="11532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title_page_Medicine_prp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6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9875" y="10160"/>
            <a:ext cx="862012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US" sz="5000" b="1" dirty="0" smtClean="0">
                <a:solidFill>
                  <a:srgbClr val="3C1B71"/>
                </a:solidFill>
                <a:latin typeface="Arial"/>
                <a:cs typeface="Arial Unicode MS"/>
              </a:rPr>
              <a:t>Phase II Goals</a:t>
            </a:r>
            <a:endParaRPr lang="en-US" sz="1600" b="1" dirty="0">
              <a:solidFill>
                <a:srgbClr val="3C1B71"/>
              </a:solidFill>
              <a:latin typeface="Arial"/>
              <a:cs typeface="Arial Unicode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059" y="959223"/>
            <a:ext cx="85215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Mandatory Requirements (3)</a:t>
            </a:r>
            <a:endParaRPr lang="en-US" sz="2800" dirty="0"/>
          </a:p>
          <a:p>
            <a:pPr marL="457200" indent="-457200">
              <a:buFont typeface="+mj-lt"/>
              <a:buAutoNum type="arabicPeriod" startAt="8"/>
            </a:pPr>
            <a:r>
              <a:rPr lang="en-US" sz="2400" dirty="0"/>
              <a:t>Verify the code </a:t>
            </a:r>
            <a:r>
              <a:rPr lang="en-US" sz="2400" dirty="0" smtClean="0"/>
              <a:t>deck </a:t>
            </a:r>
            <a:r>
              <a:rPr lang="en-US" sz="2400" dirty="0"/>
              <a:t>for operation on Windows </a:t>
            </a:r>
            <a:r>
              <a:rPr lang="en-US" sz="2400" dirty="0" smtClean="0"/>
              <a:t>7</a:t>
            </a:r>
            <a:r>
              <a:rPr lang="en-US" sz="2000" dirty="0" smtClean="0"/>
              <a:t> </a:t>
            </a:r>
            <a:r>
              <a:rPr lang="en-US" sz="2400" dirty="0" smtClean="0"/>
              <a:t>Alternatively </a:t>
            </a:r>
            <a:r>
              <a:rPr lang="en-US" sz="2400" dirty="0"/>
              <a:t>Windows 10 could be used, if you wish to use Win10 please specify this in your </a:t>
            </a:r>
            <a:r>
              <a:rPr lang="en-US" sz="2400" dirty="0" smtClean="0"/>
              <a:t>report</a:t>
            </a:r>
            <a:endParaRPr lang="en-US" sz="2400" dirty="0"/>
          </a:p>
          <a:p>
            <a:pPr marL="457200" indent="-457200">
              <a:buFont typeface="+mj-lt"/>
              <a:buAutoNum type="arabicPeriod" startAt="8"/>
            </a:pPr>
            <a:endParaRPr lang="en-US" sz="2000" dirty="0" smtClean="0"/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 smtClean="0"/>
              <a:t>Navigation of Erroneous Entries</a:t>
            </a:r>
            <a:endParaRPr lang="en-US" sz="2000" dirty="0"/>
          </a:p>
          <a:p>
            <a:pPr lvl="1"/>
            <a:r>
              <a:rPr lang="en-CA" sz="2400" dirty="0" smtClean="0"/>
              <a:t>When </a:t>
            </a:r>
            <a:r>
              <a:rPr lang="en-CA" sz="2400" dirty="0"/>
              <a:t>the CSV file is loaded for the first time, the error dialog box should report total number of errors and "Find Next/</a:t>
            </a:r>
            <a:r>
              <a:rPr lang="en-CA" sz="2400" dirty="0" err="1"/>
              <a:t>Prev</a:t>
            </a:r>
            <a:r>
              <a:rPr lang="en-CA" sz="2400" dirty="0"/>
              <a:t>" button which jumps on to the next/</a:t>
            </a:r>
            <a:r>
              <a:rPr lang="en-CA" sz="2400" dirty="0" err="1"/>
              <a:t>prev</a:t>
            </a:r>
            <a:r>
              <a:rPr lang="en-CA" sz="2400" dirty="0"/>
              <a:t> error. As the errors are fixed, the error count should go down. After all the errors are fixed, "Find Next/</a:t>
            </a:r>
            <a:r>
              <a:rPr lang="en-CA" sz="2400" dirty="0" err="1"/>
              <a:t>Prev</a:t>
            </a:r>
            <a:r>
              <a:rPr lang="en-CA" sz="2400" dirty="0"/>
              <a:t>" should be disabled</a:t>
            </a:r>
            <a:r>
              <a:rPr lang="en-CA" sz="2400" dirty="0" smtClean="0"/>
              <a:t>.</a:t>
            </a:r>
            <a:endParaRPr lang="en-US" sz="2400" dirty="0"/>
          </a:p>
          <a:p>
            <a:pPr lvl="1"/>
            <a:endParaRPr lang="en-US" sz="2400" dirty="0" smtClean="0"/>
          </a:p>
          <a:p>
            <a:pPr marL="457200" indent="-457200">
              <a:buFont typeface="+mj-lt"/>
              <a:buAutoNum type="arabicPeriod" startAt="11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5814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title_page_Medicine_prp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6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9875" y="10160"/>
            <a:ext cx="862012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US" sz="5000" b="1" dirty="0" smtClean="0">
                <a:solidFill>
                  <a:srgbClr val="3C1B71"/>
                </a:solidFill>
                <a:latin typeface="Arial"/>
                <a:cs typeface="Arial Unicode MS"/>
              </a:rPr>
              <a:t>Phase II Goals</a:t>
            </a:r>
            <a:endParaRPr lang="en-US" sz="1600" b="1" dirty="0">
              <a:solidFill>
                <a:srgbClr val="3C1B71"/>
              </a:solidFill>
              <a:latin typeface="Arial"/>
              <a:cs typeface="Arial Unicode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060" y="959224"/>
            <a:ext cx="85301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Stretch Goals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2400" dirty="0"/>
              <a:t>Editable text fields (ApplePicker </a:t>
            </a:r>
            <a:r>
              <a:rPr lang="en-CA" sz="2400" dirty="0" smtClean="0"/>
              <a:t>Mp4)</a:t>
            </a:r>
            <a:br>
              <a:rPr lang="en-CA" sz="2400" dirty="0" smtClean="0"/>
            </a:br>
            <a:r>
              <a:rPr lang="en-CA" sz="2400" dirty="0" smtClean="0"/>
              <a:t>To </a:t>
            </a:r>
            <a:r>
              <a:rPr lang="en-CA" sz="2400" dirty="0"/>
              <a:t>change any fields before importing </a:t>
            </a:r>
            <a:r>
              <a:rPr lang="en-CA" sz="2400" dirty="0" smtClean="0"/>
              <a:t>them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CA" sz="2400" dirty="0" smtClean="0"/>
              <a:t>Change / Modify Sort Order </a:t>
            </a:r>
            <a:r>
              <a:rPr lang="en-US" sz="1200" dirty="0" smtClean="0"/>
              <a:t>(</a:t>
            </a:r>
            <a:r>
              <a:rPr lang="en-US" sz="1200" dirty="0"/>
              <a:t>ApplePicker mp4</a:t>
            </a:r>
            <a:r>
              <a:rPr lang="en-US" sz="1200" dirty="0" smtClean="0"/>
              <a:t>)</a:t>
            </a:r>
            <a:endParaRPr lang="en-US" sz="2400" dirty="0" smtClean="0"/>
          </a:p>
          <a:p>
            <a:pPr marL="800100" lvl="1" indent="-342900">
              <a:buFont typeface="+mj-lt"/>
              <a:buAutoNum type="arabicPeriod"/>
            </a:pPr>
            <a:endParaRPr lang="en-US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Supply a training video demonstrating installation and use of your program</a:t>
            </a:r>
            <a:r>
              <a:rPr lang="en-US" sz="2400" dirty="0"/>
              <a:t>. </a:t>
            </a:r>
            <a:r>
              <a:rPr lang="en-US" sz="1200" dirty="0"/>
              <a:t>(</a:t>
            </a:r>
            <a:r>
              <a:rPr lang="en-US" sz="1200" dirty="0" smtClean="0"/>
              <a:t>ApplePicker mp4)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Implement Advanced Search </a:t>
            </a:r>
          </a:p>
          <a:p>
            <a:pPr lvl="2"/>
            <a:r>
              <a:rPr lang="en-CA" sz="2400" dirty="0" smtClean="0"/>
              <a:t>Open a </a:t>
            </a:r>
            <a:r>
              <a:rPr lang="en-CA" sz="2400" dirty="0"/>
              <a:t>new dialog box and user should be provided options to choose from, depending on the type of </a:t>
            </a:r>
            <a:r>
              <a:rPr lang="en-CA" sz="2400" dirty="0" smtClean="0"/>
              <a:t>excel</a:t>
            </a:r>
            <a:endParaRPr lang="en-US" sz="2400" dirty="0" smtClean="0"/>
          </a:p>
          <a:p>
            <a:pPr marL="800100" lvl="1" indent="-342900">
              <a:buFont typeface="+mj-lt"/>
              <a:buAutoNum type="arabicPeriod"/>
            </a:pPr>
            <a:endParaRPr lang="en-US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Verify the code deck for operation on an iOS platform</a:t>
            </a:r>
            <a:endParaRPr lang="en-US" sz="2400" dirty="0"/>
          </a:p>
          <a:p>
            <a:pPr lvl="2"/>
            <a:r>
              <a:rPr lang="en-CA" sz="2400" dirty="0" smtClean="0"/>
              <a:t>(in addition to Win 7 or Win 10)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3358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title_page_Medicine_prp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6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9875" y="10160"/>
            <a:ext cx="862012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US" sz="5000" b="1" dirty="0" smtClean="0">
                <a:solidFill>
                  <a:srgbClr val="3C1B71"/>
                </a:solidFill>
                <a:latin typeface="Arial"/>
                <a:cs typeface="Arial Unicode MS"/>
              </a:rPr>
              <a:t>Dashboard Quality Review</a:t>
            </a:r>
            <a:endParaRPr lang="en-US" sz="1600" b="1" dirty="0">
              <a:solidFill>
                <a:srgbClr val="3C1B71"/>
              </a:solidFill>
              <a:latin typeface="Arial"/>
              <a:cs typeface="Arial Unicode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059" y="959223"/>
            <a:ext cx="853017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Customer Responsibilities:</a:t>
            </a:r>
            <a:endParaRPr lang="en-CA" sz="2800" b="1" dirty="0"/>
          </a:p>
          <a:p>
            <a:r>
              <a:rPr lang="en-CA" sz="2400" dirty="0" smtClean="0"/>
              <a:t>I will: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 smtClean="0"/>
              <a:t>Provide general feedback on each Team’s Report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 smtClean="0"/>
              <a:t>Provide </a:t>
            </a:r>
            <a:r>
              <a:rPr lang="en-CA" sz="2400" dirty="0"/>
              <a:t>general </a:t>
            </a:r>
            <a:r>
              <a:rPr lang="en-CA" sz="2400" dirty="0" smtClean="0"/>
              <a:t>feedback on </a:t>
            </a:r>
            <a:r>
              <a:rPr lang="en-CA" sz="2400" dirty="0"/>
              <a:t>each </a:t>
            </a:r>
            <a:r>
              <a:rPr lang="en-CA" sz="2400" dirty="0" smtClean="0"/>
              <a:t>Demo 1 submission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/>
              <a:t>Provide general </a:t>
            </a:r>
            <a:r>
              <a:rPr lang="en-CA" sz="2400" dirty="0" smtClean="0"/>
              <a:t>feedback </a:t>
            </a:r>
            <a:r>
              <a:rPr lang="en-CA" sz="2400" dirty="0"/>
              <a:t>on each </a:t>
            </a:r>
            <a:r>
              <a:rPr lang="en-CA" sz="2400" dirty="0" smtClean="0"/>
              <a:t>Demo 2 </a:t>
            </a:r>
            <a:r>
              <a:rPr lang="en-CA" sz="2400" dirty="0"/>
              <a:t>submission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/>
              <a:t>Provide general </a:t>
            </a:r>
            <a:r>
              <a:rPr lang="en-CA" sz="2400" dirty="0" smtClean="0"/>
              <a:t>feedback </a:t>
            </a:r>
            <a:r>
              <a:rPr lang="en-CA" sz="2400" dirty="0"/>
              <a:t>on each </a:t>
            </a:r>
            <a:r>
              <a:rPr lang="en-CA" sz="2400" dirty="0" smtClean="0"/>
              <a:t>Final submission</a:t>
            </a:r>
          </a:p>
          <a:p>
            <a:pPr lvl="1"/>
            <a:r>
              <a:rPr lang="en-CA" sz="2400" dirty="0" smtClean="0"/>
              <a:t>(Feedback specific to the team submission,</a:t>
            </a:r>
          </a:p>
          <a:p>
            <a:pPr lvl="1"/>
            <a:r>
              <a:rPr lang="en-CA" sz="2400" dirty="0"/>
              <a:t> </a:t>
            </a:r>
            <a:r>
              <a:rPr lang="en-CA" sz="2400" dirty="0" smtClean="0"/>
              <a:t> </a:t>
            </a:r>
            <a:r>
              <a:rPr lang="en-CA" sz="2400" b="1" u="sng" dirty="0" smtClean="0"/>
              <a:t>no</a:t>
            </a:r>
            <a:r>
              <a:rPr lang="en-CA" sz="2400" dirty="0" smtClean="0"/>
              <a:t> specific student feedback)</a:t>
            </a:r>
          </a:p>
          <a:p>
            <a:endParaRPr lang="en-CA" sz="2400" b="1" dirty="0"/>
          </a:p>
          <a:p>
            <a:r>
              <a:rPr lang="en-CA" sz="2800" b="1" dirty="0" smtClean="0"/>
              <a:t>Professor &amp; TA’s </a:t>
            </a:r>
            <a:r>
              <a:rPr lang="en-CA" sz="2800" b="1" dirty="0"/>
              <a:t>Responsibilities </a:t>
            </a:r>
            <a:r>
              <a:rPr lang="en-CA" sz="2800" b="1" dirty="0" smtClean="0"/>
              <a:t>:</a:t>
            </a:r>
            <a:endParaRPr lang="en-CA" sz="2800" b="1" dirty="0"/>
          </a:p>
          <a:p>
            <a:r>
              <a:rPr lang="en-CA" sz="2400" dirty="0" smtClean="0"/>
              <a:t>Your instructors will:</a:t>
            </a:r>
            <a:endParaRPr lang="en-CA" sz="2400" dirty="0"/>
          </a:p>
          <a:p>
            <a:pPr marL="914400" lvl="1" indent="-457200">
              <a:buFont typeface="+mj-lt"/>
              <a:buAutoNum type="arabicPeriod"/>
            </a:pPr>
            <a:r>
              <a:rPr lang="en-CA" sz="2400" dirty="0" smtClean="0"/>
              <a:t>Grade your projects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 smtClean="0"/>
              <a:t>Provide specific feedback to teams &amp; individuals</a:t>
            </a:r>
          </a:p>
          <a:p>
            <a:pPr lvl="1"/>
            <a:r>
              <a:rPr lang="en-CA" sz="2400" dirty="0" smtClean="0"/>
              <a:t>	(as appropriate)</a:t>
            </a:r>
          </a:p>
        </p:txBody>
      </p:sp>
    </p:spTree>
    <p:extLst>
      <p:ext uri="{BB962C8B-B14F-4D97-AF65-F5344CB8AC3E}">
        <p14:creationId xmlns="" xmlns:p14="http://schemas.microsoft.com/office/powerpoint/2010/main" val="32014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title_page_Medicine_prp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6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9875" y="10160"/>
            <a:ext cx="862012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US" sz="5000" b="1" dirty="0" smtClean="0">
                <a:solidFill>
                  <a:srgbClr val="3C1B71"/>
                </a:solidFill>
                <a:latin typeface="Arial"/>
                <a:cs typeface="Arial Unicode MS"/>
              </a:rPr>
              <a:t>Dashboard Quality Review</a:t>
            </a:r>
            <a:endParaRPr lang="en-US" sz="1600" b="1" dirty="0">
              <a:solidFill>
                <a:srgbClr val="3C1B71"/>
              </a:solidFill>
              <a:latin typeface="Arial"/>
              <a:cs typeface="Arial Unicode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059" y="959223"/>
            <a:ext cx="853017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For Clarity:</a:t>
            </a:r>
            <a:endParaRPr lang="en-CA" sz="2800" b="1" dirty="0"/>
          </a:p>
          <a:p>
            <a:r>
              <a:rPr lang="en-CA" sz="2400" dirty="0" smtClean="0"/>
              <a:t>As your customer, I </a:t>
            </a:r>
            <a:r>
              <a:rPr lang="en-CA" sz="2400" dirty="0"/>
              <a:t>will </a:t>
            </a:r>
            <a:r>
              <a:rPr lang="en-CA" sz="2400" dirty="0" smtClean="0"/>
              <a:t>assess </a:t>
            </a:r>
            <a:r>
              <a:rPr lang="en-CA" sz="2400" dirty="0"/>
              <a:t>the </a:t>
            </a:r>
            <a:r>
              <a:rPr lang="en-CA" sz="2400" dirty="0" smtClean="0"/>
              <a:t>“Quality</a:t>
            </a:r>
            <a:r>
              <a:rPr lang="en-CA" sz="2400" dirty="0"/>
              <a:t>" of the </a:t>
            </a:r>
            <a:r>
              <a:rPr lang="en-CA" sz="2400" dirty="0" smtClean="0"/>
              <a:t>TWO </a:t>
            </a:r>
            <a:r>
              <a:rPr lang="en-CA" sz="2400" dirty="0"/>
              <a:t>planned Demos AND the Final system and will submit to </a:t>
            </a:r>
            <a:r>
              <a:rPr lang="en-CA" sz="2400" dirty="0" smtClean="0"/>
              <a:t>your instructors my overall impression </a:t>
            </a:r>
            <a:r>
              <a:rPr lang="en-CA" sz="2400" dirty="0"/>
              <a:t>of the individual </a:t>
            </a:r>
            <a:r>
              <a:rPr lang="en-CA" sz="2400" dirty="0" smtClean="0"/>
              <a:t>systems.</a:t>
            </a:r>
          </a:p>
          <a:p>
            <a:endParaRPr lang="en-CA" sz="2400" dirty="0"/>
          </a:p>
          <a:p>
            <a:r>
              <a:rPr lang="en-CA" sz="2400" dirty="0" smtClean="0"/>
              <a:t>Your instructors will use </a:t>
            </a:r>
            <a:r>
              <a:rPr lang="en-CA" sz="2400" dirty="0"/>
              <a:t>this customer feedback in the overall assessment of the projects. </a:t>
            </a:r>
            <a:r>
              <a:rPr lang="en-CA" sz="2400" dirty="0" smtClean="0"/>
              <a:t>The assessment of the projects are confidential, and will not be shared with the customer.</a:t>
            </a:r>
          </a:p>
          <a:p>
            <a:endParaRPr lang="en-CA" sz="2400" dirty="0"/>
          </a:p>
          <a:p>
            <a:r>
              <a:rPr lang="en-CA" sz="2400" dirty="0" smtClean="0"/>
              <a:t>As your customer, I will </a:t>
            </a:r>
            <a:r>
              <a:rPr lang="en-CA" sz="2400" b="1" u="sng" dirty="0" smtClean="0"/>
              <a:t>not</a:t>
            </a:r>
            <a:r>
              <a:rPr lang="en-CA" sz="2400" dirty="0" smtClean="0"/>
              <a:t> </a:t>
            </a:r>
            <a:r>
              <a:rPr lang="en-CA" sz="2400" dirty="0"/>
              <a:t>rank one system against </a:t>
            </a:r>
            <a:r>
              <a:rPr lang="en-CA" sz="2400" dirty="0" smtClean="0"/>
              <a:t>another.</a:t>
            </a:r>
          </a:p>
          <a:p>
            <a:endParaRPr lang="en-CA" sz="2400" dirty="0"/>
          </a:p>
          <a:p>
            <a:r>
              <a:rPr lang="en-CA" sz="2400" dirty="0" smtClean="0"/>
              <a:t>Each team’s system </a:t>
            </a:r>
            <a:r>
              <a:rPr lang="en-CA" sz="2400" dirty="0"/>
              <a:t>will be assessed </a:t>
            </a:r>
            <a:r>
              <a:rPr lang="en-CA" sz="2400" dirty="0" smtClean="0"/>
              <a:t>individually for quality, and </a:t>
            </a:r>
            <a:r>
              <a:rPr lang="en-CA" sz="2400" dirty="0"/>
              <a:t>on its own merit.</a:t>
            </a:r>
            <a:endParaRPr lang="en-CA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41600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581</Words>
  <Application>Microsoft Office PowerPoint</Application>
  <PresentationFormat>On-screen Show (4:3)</PresentationFormat>
  <Paragraphs>128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UWO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Nazim</cp:lastModifiedBy>
  <cp:revision>304</cp:revision>
  <cp:lastPrinted>2013-05-21T13:28:15Z</cp:lastPrinted>
  <dcterms:created xsi:type="dcterms:W3CDTF">2011-12-22T19:42:13Z</dcterms:created>
  <dcterms:modified xsi:type="dcterms:W3CDTF">2016-09-27T22:11:55Z</dcterms:modified>
</cp:coreProperties>
</file>