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66" r:id="rId2"/>
    <p:sldId id="367" r:id="rId3"/>
    <p:sldId id="408" r:id="rId4"/>
    <p:sldId id="427" r:id="rId5"/>
    <p:sldId id="428" r:id="rId6"/>
    <p:sldId id="429" r:id="rId7"/>
    <p:sldId id="431" r:id="rId8"/>
    <p:sldId id="432" r:id="rId9"/>
    <p:sldId id="433" r:id="rId10"/>
    <p:sldId id="434" r:id="rId11"/>
    <p:sldId id="430" r:id="rId12"/>
    <p:sldId id="436" r:id="rId13"/>
    <p:sldId id="379" r:id="rId14"/>
    <p:sldId id="372" r:id="rId1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B3C"/>
    <a:srgbClr val="7EC24E"/>
    <a:srgbClr val="4F2683"/>
    <a:srgbClr val="F6AC41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1" autoAdjust="0"/>
  </p:normalViewPr>
  <p:slideViewPr>
    <p:cSldViewPr snapToObjects="1">
      <p:cViewPr varScale="1">
        <p:scale>
          <a:sx n="93" d="100"/>
          <a:sy n="93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6"/>
    </p:cViewPr>
  </p:sorterViewPr>
  <p:notesViewPr>
    <p:cSldViewPr snapToObjects="1">
      <p:cViewPr varScale="1">
        <p:scale>
          <a:sx n="72" d="100"/>
          <a:sy n="72" d="100"/>
        </p:scale>
        <p:origin x="-2688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0921" tIns="45461" rIns="90921" bIns="45461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0921" tIns="45461" rIns="90921" bIns="45461" rtlCol="0"/>
          <a:lstStyle>
            <a:lvl1pPr algn="r">
              <a:defRPr sz="1100"/>
            </a:lvl1pPr>
          </a:lstStyle>
          <a:p>
            <a:fld id="{109E7E02-177F-1742-9B54-4359DFA80663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0921" tIns="45461" rIns="90921" bIns="45461" rtlCol="0" anchor="b"/>
          <a:lstStyle>
            <a:lvl1pPr algn="l">
              <a:defRPr sz="1100"/>
            </a:lvl1pPr>
          </a:lstStyle>
          <a:p>
            <a:r>
              <a:rPr lang="en-US" smtClean="0"/>
              <a:t>Acuity STAR Faculty Development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0921" tIns="45461" rIns="90921" bIns="45461" rtlCol="0" anchor="b"/>
          <a:lstStyle>
            <a:lvl1pPr algn="r">
              <a:defRPr sz="11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0921" tIns="45461" rIns="90921" bIns="45461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0921" tIns="45461" rIns="90921" bIns="45461" rtlCol="0"/>
          <a:lstStyle>
            <a:lvl1pPr algn="r">
              <a:defRPr sz="1100"/>
            </a:lvl1pPr>
          </a:lstStyle>
          <a:p>
            <a:fld id="{30A97568-298B-6740-9B9F-550E69FACD20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21" tIns="45461" rIns="90921" bIns="4546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0921" tIns="45461" rIns="90921" bIns="4546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0921" tIns="45461" rIns="90921" bIns="45461" rtlCol="0" anchor="b"/>
          <a:lstStyle>
            <a:lvl1pPr algn="l">
              <a:defRPr sz="1100"/>
            </a:lvl1pPr>
          </a:lstStyle>
          <a:p>
            <a:r>
              <a:rPr lang="en-US" smtClean="0"/>
              <a:t>Acuity STAR Faculty Development Workshop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0921" tIns="45461" rIns="90921" bIns="45461" rtlCol="0" anchor="b"/>
          <a:lstStyle>
            <a:lvl1pPr algn="r">
              <a:defRPr sz="11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Acuity STAR Faculty Development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Acuity STAR Intermediate Handouts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78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Acuity STAR Intermediate Handouts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2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Acuity STAR Intermediate Handouts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5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8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8736" indent="-28412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36517" indent="-22730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1124" indent="-22730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45731" indent="-22730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00337" indent="-227303" defTabSz="45460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54944" indent="-227303" defTabSz="45460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09551" indent="-227303" defTabSz="45460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64158" indent="-227303" defTabSz="45460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05BA97-AE01-4235-BBD2-B377D27DA48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Acuity STAR Faculty Development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1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8736" indent="-28412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36517" indent="-22730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1124" indent="-22730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45731" indent="-22730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00337" indent="-227303" defTabSz="45460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54944" indent="-227303" defTabSz="45460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09551" indent="-227303" defTabSz="45460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64158" indent="-227303" defTabSz="45460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9EFE30-E6F9-40D5-A3FE-EDED31A5D0C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Acuity STAR Faculty Development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24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891" indent="-280727" defTabSz="90924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910" indent="-224582" defTabSz="90924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073" indent="-224582" defTabSz="90924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1238" indent="-224582" defTabSz="90924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0401" indent="-224582" defTabSz="909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9566" indent="-224582" defTabSz="909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8729" indent="-224582" defTabSz="909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7894" indent="-224582" defTabSz="909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85CC99-DC08-4F0F-83AB-295555ABB2E3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AutoNum type="arabicPeriod"/>
            </a:pPr>
            <a:endParaRPr lang="en-CA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Acuity STAR Faculty Development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8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Acuity STAR Intermediate Handouts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9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Acuity STAR Intermediate Handouts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7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Acuity STAR Intermediate Handouts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Acuity STAR Intermediate Handouts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Acuity STAR Intermediate Handouts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Acuity STAR Intermediate Handouts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0E1BB-9A3A-436F-99F6-4D593121253C}" type="datetimeFigureOut">
              <a:rPr lang="en-US"/>
              <a:pPr>
                <a:defRPr/>
              </a:pPr>
              <a:t>2015/09/16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4ADA-0141-40FC-BAB1-789B14C216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1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9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4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8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1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8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6A34A24-CCD4-E849-8882-22BD847D2D41}" type="datetimeFigureOut">
              <a:rPr lang="en-US" smtClean="0"/>
              <a:t>2015/09/16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ts val="1200"/>
        </a:spcAft>
        <a:defRPr sz="5000" b="1" kern="1200">
          <a:solidFill>
            <a:srgbClr val="3C1B71"/>
          </a:solidFill>
          <a:latin typeface="Arial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ts val="1200"/>
        </a:spcAft>
        <a:defRPr sz="5000" b="1">
          <a:solidFill>
            <a:srgbClr val="3C1B71"/>
          </a:solidFill>
          <a:latin typeface="Arial" charset="0"/>
        </a:defRPr>
      </a:lvl2pPr>
      <a:lvl3pPr algn="l" defTabSz="457200" rtl="0" fontAlgn="base">
        <a:spcBef>
          <a:spcPct val="0"/>
        </a:spcBef>
        <a:spcAft>
          <a:spcPts val="1200"/>
        </a:spcAft>
        <a:defRPr sz="5000" b="1">
          <a:solidFill>
            <a:srgbClr val="3C1B71"/>
          </a:solidFill>
          <a:latin typeface="Arial" charset="0"/>
        </a:defRPr>
      </a:lvl3pPr>
      <a:lvl4pPr algn="l" defTabSz="457200" rtl="0" fontAlgn="base">
        <a:spcBef>
          <a:spcPct val="0"/>
        </a:spcBef>
        <a:spcAft>
          <a:spcPts val="1200"/>
        </a:spcAft>
        <a:defRPr sz="5000" b="1">
          <a:solidFill>
            <a:srgbClr val="3C1B71"/>
          </a:solidFill>
          <a:latin typeface="Arial" charset="0"/>
        </a:defRPr>
      </a:lvl4pPr>
      <a:lvl5pPr algn="l" defTabSz="457200" rtl="0" fontAlgn="base">
        <a:spcBef>
          <a:spcPct val="0"/>
        </a:spcBef>
        <a:spcAft>
          <a:spcPts val="1200"/>
        </a:spcAft>
        <a:defRPr sz="5000" b="1">
          <a:solidFill>
            <a:srgbClr val="3C1B71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ts val="1200"/>
        </a:spcAft>
        <a:defRPr sz="5000" b="1">
          <a:solidFill>
            <a:srgbClr val="3C1B71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ts val="1200"/>
        </a:spcAft>
        <a:defRPr sz="5000" b="1">
          <a:solidFill>
            <a:srgbClr val="3C1B71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ts val="1200"/>
        </a:spcAft>
        <a:defRPr sz="5000" b="1">
          <a:solidFill>
            <a:srgbClr val="3C1B71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ts val="1200"/>
        </a:spcAft>
        <a:defRPr sz="5000" b="1">
          <a:solidFill>
            <a:srgbClr val="3C1B71"/>
          </a:solidFill>
          <a:latin typeface="Arial" charset="0"/>
        </a:defRPr>
      </a:lvl9pPr>
    </p:titleStyle>
    <p:bodyStyle>
      <a:lvl1pPr marL="274320" indent="-274320" algn="l" defTabSz="457200" rtl="0" fontAlgn="base">
        <a:spcBef>
          <a:spcPts val="0"/>
        </a:spcBef>
        <a:spcAft>
          <a:spcPts val="0"/>
        </a:spcAft>
        <a:buSzPct val="75000"/>
        <a:buFont typeface="Arial" charset="0"/>
        <a:buChar char="•"/>
        <a:defRPr sz="2800" kern="1200">
          <a:solidFill>
            <a:srgbClr val="807F83"/>
          </a:solidFill>
          <a:latin typeface="Arial"/>
          <a:ea typeface="+mn-ea"/>
          <a:cs typeface="+mn-cs"/>
        </a:defRPr>
      </a:lvl1pPr>
      <a:lvl2pPr marL="742950" indent="-285750" algn="l" defTabSz="457200" rtl="0" fontAlgn="base">
        <a:spcBef>
          <a:spcPts val="0"/>
        </a:spcBef>
        <a:spcAft>
          <a:spcPts val="0"/>
        </a:spcAft>
        <a:buFont typeface="Arial" charset="0"/>
        <a:buChar char="–"/>
        <a:defRPr sz="2800" kern="1200">
          <a:solidFill>
            <a:srgbClr val="807F83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0"/>
        </a:spcBef>
        <a:spcAft>
          <a:spcPts val="0"/>
        </a:spcAft>
        <a:buFont typeface="Arial" charset="0"/>
        <a:buChar char="•"/>
        <a:defRPr sz="2400" kern="1200">
          <a:solidFill>
            <a:srgbClr val="807F83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0"/>
        </a:spcBef>
        <a:spcAft>
          <a:spcPts val="0"/>
        </a:spcAft>
        <a:buFont typeface="Arial" charset="0"/>
        <a:buChar char="–"/>
        <a:defRPr sz="2000" kern="1200">
          <a:solidFill>
            <a:srgbClr val="807F83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0"/>
        </a:spcBef>
        <a:spcAft>
          <a:spcPts val="0"/>
        </a:spcAft>
        <a:buFont typeface="Arial" charset="0"/>
        <a:buChar char="»"/>
        <a:defRPr sz="2000" kern="1200">
          <a:solidFill>
            <a:srgbClr val="807F8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malcomson@sjhc.london.on.c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 descr="main_page_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Provide data analysis across faculty for a department (not cross departmental)</a:t>
            </a:r>
          </a:p>
          <a:p>
            <a:r>
              <a:rPr lang="en-US" sz="3200" dirty="0" smtClean="0"/>
              <a:t>Summary info that is</a:t>
            </a:r>
            <a:br>
              <a:rPr lang="en-US" sz="3200" dirty="0" smtClean="0"/>
            </a:br>
            <a:r>
              <a:rPr lang="en-US" sz="3200" dirty="0" smtClean="0"/>
              <a:t>navigable and printable</a:t>
            </a:r>
          </a:p>
          <a:p>
            <a:r>
              <a:rPr lang="en-US" sz="3200" dirty="0" smtClean="0"/>
              <a:t>Graphing and</a:t>
            </a:r>
            <a:br>
              <a:rPr lang="en-US" sz="3200" dirty="0" smtClean="0"/>
            </a:br>
            <a:r>
              <a:rPr lang="en-US" sz="3200" dirty="0" smtClean="0"/>
              <a:t>visualizations (maybe?)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76979"/>
              </p:ext>
            </p:extLst>
          </p:nvPr>
        </p:nvGraphicFramePr>
        <p:xfrm>
          <a:off x="5310606" y="2673974"/>
          <a:ext cx="3387090" cy="3407724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728980"/>
                <a:gridCol w="207010"/>
                <a:gridCol w="495300"/>
                <a:gridCol w="1028700"/>
                <a:gridCol w="609600"/>
                <a:gridCol w="317500"/>
              </a:tblGrid>
              <a:tr h="17874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Publication Summary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Department of Medicine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Date Range Selected: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2012-Jan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2015-Dec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Publications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Published Abstracts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Filler, Guido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Faculty name1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Faculty name2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Faculty name3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Faculty name4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Faculty name5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Journal Articles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Books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Book Chapters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Letters to Editor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  <a:tr h="178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http://io12-knowledge.appspot.com/images/screenshots/thinkbase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82" y="4653136"/>
            <a:ext cx="2236435" cy="175942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1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4 sections (screens) in STAR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Publications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Presentations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Grants &amp; Clinical Funding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Teaching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294176"/>
            <a:ext cx="4392488" cy="148569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136" y="2817762"/>
            <a:ext cx="3151833" cy="19073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7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can have errors</a:t>
            </a:r>
          </a:p>
          <a:p>
            <a:r>
              <a:rPr lang="en-US" sz="3200" dirty="0" smtClean="0"/>
              <a:t>Dates can be YYYY or YYYY/MM or YYYY/MM/DD</a:t>
            </a:r>
          </a:p>
          <a:p>
            <a:r>
              <a:rPr lang="en-US" sz="3200" dirty="0" smtClean="0"/>
              <a:t>Dates, primary domain, member name must be present</a:t>
            </a:r>
          </a:p>
          <a:p>
            <a:r>
              <a:rPr lang="en-US" sz="3200" dirty="0" smtClean="0"/>
              <a:t>Each subject area has other mandatory data</a:t>
            </a:r>
          </a:p>
          <a:p>
            <a:r>
              <a:rPr lang="en-US" sz="3200" dirty="0" smtClean="0"/>
              <a:t>Optional data should be loaded but could be blank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578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Communication Strategy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Follow project schedule</a:t>
            </a:r>
          </a:p>
          <a:p>
            <a:r>
              <a:rPr lang="en-US" dirty="0" smtClean="0"/>
              <a:t>Communication via </a:t>
            </a:r>
            <a:r>
              <a:rPr lang="en-US" dirty="0" smtClean="0"/>
              <a:t>email</a:t>
            </a:r>
          </a:p>
          <a:p>
            <a:r>
              <a:rPr lang="en-US" smtClean="0"/>
              <a:t>Follow up </a:t>
            </a:r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Paul Malcomson</a:t>
            </a:r>
          </a:p>
          <a:p>
            <a:pPr lvl="0"/>
            <a:r>
              <a:rPr lang="en-US" sz="1600" dirty="0" smtClean="0">
                <a:hlinkClick r:id="rId3"/>
              </a:rPr>
              <a:t>paul.malcomson@sjhc.london.on.ca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9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intro_title_page_medici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8062664" cy="2808311"/>
          </a:xfrm>
        </p:spPr>
        <p:txBody>
          <a:bodyPr/>
          <a:lstStyle/>
          <a:p>
            <a:pPr algn="ctr"/>
            <a:r>
              <a:rPr lang="en-US" sz="480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Acuity </a:t>
            </a:r>
            <a:r>
              <a:rPr lang="en-US" sz="48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STAR / Western Computer Science Collaboration - CS3307a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2097" y="4149080"/>
            <a:ext cx="9144000" cy="1752600"/>
          </a:xfrm>
        </p:spPr>
        <p:txBody>
          <a:bodyPr/>
          <a:lstStyle/>
          <a:p>
            <a:r>
              <a:rPr lang="en-US" sz="2400" b="1" dirty="0" smtClean="0"/>
              <a:t>Author: </a:t>
            </a:r>
            <a:r>
              <a:rPr lang="en-US" sz="2400" dirty="0" smtClean="0"/>
              <a:t>Paul Malcomson</a:t>
            </a:r>
          </a:p>
          <a:p>
            <a:r>
              <a:rPr lang="en-US" sz="2400" b="1" dirty="0" smtClean="0"/>
              <a:t>Date Created:</a:t>
            </a:r>
            <a:r>
              <a:rPr lang="en-US" sz="2400" dirty="0" smtClean="0"/>
              <a:t> September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6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Session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452596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Acuity STAR introduction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Problem statement</a:t>
            </a:r>
          </a:p>
          <a:p>
            <a:pPr marL="457200" indent="-457200">
              <a:buAutoNum type="arabicPeriod"/>
            </a:pPr>
            <a:r>
              <a:rPr lang="en-US" dirty="0" smtClean="0"/>
              <a:t>Project requirements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</a:t>
            </a:r>
            <a:r>
              <a:rPr lang="en-US" dirty="0" smtClean="0"/>
              <a:t>introduction – subject areas</a:t>
            </a:r>
          </a:p>
          <a:p>
            <a:pPr marL="457200" indent="-457200">
              <a:buAutoNum type="arabicPeriod"/>
            </a:pPr>
            <a:r>
              <a:rPr lang="en-US" dirty="0" smtClean="0"/>
              <a:t>Communication strategy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039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Schulich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Schulich School of Medicine </a:t>
            </a:r>
            <a:r>
              <a:rPr lang="en-US" sz="3200" dirty="0"/>
              <a:t>&amp; Dentistry </a:t>
            </a:r>
            <a:r>
              <a:rPr lang="en-US" sz="3200" dirty="0" smtClean="0"/>
              <a:t>employs 1,800+ faculty </a:t>
            </a:r>
            <a:r>
              <a:rPr lang="en-US" sz="3200" dirty="0"/>
              <a:t>members in clinical and basic medical sciences, dentistry, and Robarts Research Institute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Clinical Faculty work throughout London and area hospitals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53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Acuity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STAR is an acronym for “Staff Tracking &amp; Activity </a:t>
            </a:r>
            <a:r>
              <a:rPr lang="en-US" sz="3200" dirty="0" smtClean="0"/>
              <a:t>Reporting”</a:t>
            </a:r>
          </a:p>
          <a:p>
            <a:r>
              <a:rPr lang="en-US" sz="3200" dirty="0" smtClean="0"/>
              <a:t>Capture and report on </a:t>
            </a:r>
            <a:r>
              <a:rPr lang="en-US" sz="3200" b="1" dirty="0" smtClean="0"/>
              <a:t>Clinical Faculty career activities</a:t>
            </a:r>
            <a:endParaRPr lang="en-US" sz="3200" b="1" dirty="0"/>
          </a:p>
          <a:p>
            <a:r>
              <a:rPr lang="en-US" sz="3200" dirty="0"/>
              <a:t>Custom developed Web based application</a:t>
            </a:r>
          </a:p>
          <a:p>
            <a:r>
              <a:rPr lang="en-US" sz="3200" dirty="0" smtClean="0"/>
              <a:t>Produces CV (curriculum vitae) and promotion  documents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14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Acuity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 1,500 users from 14 clinical departments</a:t>
            </a:r>
          </a:p>
          <a:p>
            <a:pPr lvl="1"/>
            <a:r>
              <a:rPr lang="en-US" sz="3200" dirty="0" smtClean="0"/>
              <a:t>Faculty, Secretaries, department administration</a:t>
            </a:r>
          </a:p>
          <a:p>
            <a:r>
              <a:rPr lang="en-US" sz="3200" dirty="0" smtClean="0"/>
              <a:t>Historical focus has been data entry for faculty</a:t>
            </a:r>
          </a:p>
          <a:p>
            <a:r>
              <a:rPr lang="en-US" sz="3200" dirty="0" smtClean="0"/>
              <a:t>Interest in aggregate reporting grows each year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6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Interest in analyzing and consuming aggregate data</a:t>
            </a:r>
          </a:p>
          <a:p>
            <a:r>
              <a:rPr lang="en-US" sz="3200" dirty="0" smtClean="0"/>
              <a:t>STAR allows subject area export to Excel</a:t>
            </a:r>
          </a:p>
          <a:p>
            <a:r>
              <a:rPr lang="en-US" sz="3200" dirty="0" smtClean="0"/>
              <a:t>Current Environment:</a:t>
            </a:r>
            <a:br>
              <a:rPr lang="en-US" sz="3200" dirty="0" smtClean="0"/>
            </a:br>
            <a:r>
              <a:rPr lang="en-US" sz="3200" dirty="0" smtClean="0"/>
              <a:t>manual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data analysis</a:t>
            </a:r>
            <a:br>
              <a:rPr lang="en-US" sz="3200" dirty="0" smtClean="0"/>
            </a:br>
            <a:r>
              <a:rPr lang="en-US" sz="3200" dirty="0" smtClean="0"/>
              <a:t>based on</a:t>
            </a:r>
            <a:br>
              <a:rPr lang="en-US" sz="3200" dirty="0" smtClean="0"/>
            </a:br>
            <a:r>
              <a:rPr lang="en-US" sz="3200" dirty="0" smtClean="0"/>
              <a:t>user expertise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55" y="3651787"/>
            <a:ext cx="4392488" cy="148569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371" y="4175373"/>
            <a:ext cx="3151833" cy="19073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9982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automate this analysis?</a:t>
            </a:r>
          </a:p>
          <a:p>
            <a:r>
              <a:rPr lang="en-US" sz="3200" dirty="0" smtClean="0"/>
              <a:t>Provide similar and consistent solution to each department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55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 desktop application</a:t>
            </a:r>
          </a:p>
          <a:p>
            <a:r>
              <a:rPr lang="en-US" sz="3600" dirty="0" smtClean="0"/>
              <a:t>Loads and processes ‘formatted’ Excel subject area data</a:t>
            </a:r>
          </a:p>
          <a:p>
            <a:r>
              <a:rPr lang="en-US" sz="3600" dirty="0" smtClean="0"/>
              <a:t>Four (4) subject areas from STAR</a:t>
            </a:r>
          </a:p>
          <a:p>
            <a:r>
              <a:rPr lang="en-US" sz="3600" dirty="0" smtClean="0"/>
              <a:t>Process lots of data (20,000+ rows)</a:t>
            </a:r>
          </a:p>
          <a:p>
            <a:r>
              <a:rPr lang="en-US" sz="3600" dirty="0" smtClean="0"/>
              <a:t>Mandatory and ‘stretch’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52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</TotalTime>
  <Words>425</Words>
  <Application>Microsoft Office PowerPoint</Application>
  <PresentationFormat>On-screen Show (4:3)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Times New Roman</vt:lpstr>
      <vt:lpstr>Office Theme</vt:lpstr>
      <vt:lpstr>PowerPoint Presentation</vt:lpstr>
      <vt:lpstr>Acuity STAR / Western Computer Science Collaboration - CS3307a</vt:lpstr>
      <vt:lpstr>Session Goals</vt:lpstr>
      <vt:lpstr>About Schulich</vt:lpstr>
      <vt:lpstr>About Acuity STAR</vt:lpstr>
      <vt:lpstr>About Acuity STAR</vt:lpstr>
      <vt:lpstr>Problem Statement</vt:lpstr>
      <vt:lpstr>Problem Statement</vt:lpstr>
      <vt:lpstr>Project Requirements</vt:lpstr>
      <vt:lpstr>Project Requirements</vt:lpstr>
      <vt:lpstr>Subject Areas</vt:lpstr>
      <vt:lpstr>Subject Areas</vt:lpstr>
      <vt:lpstr>Communication Strategy</vt:lpstr>
      <vt:lpstr>PowerPoint Presentation</vt:lpstr>
    </vt:vector>
  </TitlesOfParts>
  <Company>UWO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Paul Malcomson</cp:lastModifiedBy>
  <cp:revision>320</cp:revision>
  <cp:lastPrinted>2015-03-11T13:42:23Z</cp:lastPrinted>
  <dcterms:created xsi:type="dcterms:W3CDTF">2011-12-23T15:22:14Z</dcterms:created>
  <dcterms:modified xsi:type="dcterms:W3CDTF">2015-09-16T13:16:57Z</dcterms:modified>
</cp:coreProperties>
</file>