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3" r:id="rId5"/>
    <p:sldId id="264"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3/24/24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peedybot.j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FFFA-B971-1FCE-D8CD-DC9E485F510D}"/>
              </a:ext>
            </a:extLst>
          </p:cNvPr>
          <p:cNvSpPr>
            <a:spLocks noGrp="1"/>
          </p:cNvSpPr>
          <p:nvPr>
            <p:ph type="ctrTitle"/>
          </p:nvPr>
        </p:nvSpPr>
        <p:spPr/>
        <p:txBody>
          <a:bodyPr/>
          <a:lstStyle/>
          <a:p>
            <a:r>
              <a:rPr lang="en-US" dirty="0"/>
              <a:t>Documentation bot</a:t>
            </a:r>
          </a:p>
        </p:txBody>
      </p:sp>
      <p:sp>
        <p:nvSpPr>
          <p:cNvPr id="3" name="Subtitle 2">
            <a:extLst>
              <a:ext uri="{FF2B5EF4-FFF2-40B4-BE49-F238E27FC236}">
                <a16:creationId xmlns:a16="http://schemas.microsoft.com/office/drawing/2014/main" id="{674F6837-BFD4-88C5-469B-FD5FCC357802}"/>
              </a:ext>
            </a:extLst>
          </p:cNvPr>
          <p:cNvSpPr>
            <a:spLocks noGrp="1"/>
          </p:cNvSpPr>
          <p:nvPr>
            <p:ph type="subTitle" idx="1"/>
          </p:nvPr>
        </p:nvSpPr>
        <p:spPr/>
        <p:txBody>
          <a:bodyPr/>
          <a:lstStyle/>
          <a:p>
            <a:r>
              <a:rPr lang="en-US" dirty="0"/>
              <a:t>Team Members:</a:t>
            </a:r>
          </a:p>
          <a:p>
            <a:r>
              <a:rPr lang="en-US" dirty="0"/>
              <a:t>Sharan Selvaraj</a:t>
            </a:r>
            <a:br>
              <a:rPr lang="en-US" dirty="0"/>
            </a:br>
            <a:r>
              <a:rPr lang="en-US" dirty="0"/>
              <a:t>Raju </a:t>
            </a:r>
            <a:r>
              <a:rPr lang="en-US" dirty="0" err="1"/>
              <a:t>Bondala</a:t>
            </a:r>
            <a:endParaRPr lang="en-US" dirty="0"/>
          </a:p>
        </p:txBody>
      </p:sp>
    </p:spTree>
    <p:extLst>
      <p:ext uri="{BB962C8B-B14F-4D97-AF65-F5344CB8AC3E}">
        <p14:creationId xmlns:p14="http://schemas.microsoft.com/office/powerpoint/2010/main" val="310816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9FEE-F08B-C9A5-CEC9-FF3C836EE45D}"/>
              </a:ext>
            </a:extLst>
          </p:cNvPr>
          <p:cNvSpPr>
            <a:spLocks noGrp="1"/>
          </p:cNvSpPr>
          <p:nvPr>
            <p:ph type="title"/>
          </p:nvPr>
        </p:nvSpPr>
        <p:spPr>
          <a:xfrm>
            <a:off x="1024129" y="2679192"/>
            <a:ext cx="9720072" cy="1499616"/>
          </a:xfrm>
        </p:spPr>
        <p:txBody>
          <a:bodyPr/>
          <a:lstStyle/>
          <a:p>
            <a:pPr algn="ctr"/>
            <a:r>
              <a:rPr lang="en-US" dirty="0"/>
              <a:t>Thank you!</a:t>
            </a:r>
          </a:p>
        </p:txBody>
      </p:sp>
    </p:spTree>
    <p:extLst>
      <p:ext uri="{BB962C8B-B14F-4D97-AF65-F5344CB8AC3E}">
        <p14:creationId xmlns:p14="http://schemas.microsoft.com/office/powerpoint/2010/main" val="369648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8B2B-E584-C369-A8FE-C9B5D7DEB6A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B18865E-992E-63E0-F32B-34F916C2E6CF}"/>
              </a:ext>
            </a:extLst>
          </p:cNvPr>
          <p:cNvSpPr>
            <a:spLocks noGrp="1"/>
          </p:cNvSpPr>
          <p:nvPr>
            <p:ph idx="1"/>
          </p:nvPr>
        </p:nvSpPr>
        <p:spPr/>
        <p:txBody>
          <a:bodyPr>
            <a:normAutofit/>
          </a:bodyPr>
          <a:lstStyle/>
          <a:p>
            <a:r>
              <a:rPr lang="en-US" dirty="0"/>
              <a:t>All Webex spaces have numerous attached wikis and documentable pieces of information like API endpoints, PRs, Event dates, Wiki links, Contact IDs </a:t>
            </a:r>
            <a:r>
              <a:rPr lang="en-US" dirty="0" err="1"/>
              <a:t>etc</a:t>
            </a:r>
            <a:r>
              <a:rPr lang="en-US" dirty="0"/>
              <a:t> thrown around all over the space</a:t>
            </a:r>
          </a:p>
          <a:p>
            <a:r>
              <a:rPr lang="en-US" dirty="0"/>
              <a:t>When searching for an older piece of information, its hard to remember the text phrases to use to correctly </a:t>
            </a:r>
            <a:r>
              <a:rPr lang="en-US" dirty="0" err="1"/>
              <a:t>seach</a:t>
            </a:r>
            <a:r>
              <a:rPr lang="en-US" dirty="0"/>
              <a:t> and find it</a:t>
            </a:r>
          </a:p>
          <a:p>
            <a:r>
              <a:rPr lang="en-US" dirty="0"/>
              <a:t>Quickly referencing this information from a space is a common task done, but its not effective and also sometimes does not yield the results needed</a:t>
            </a:r>
            <a:endParaRPr lang="en-IN" dirty="0">
              <a:solidFill>
                <a:srgbClr val="000000"/>
              </a:solidFill>
              <a:effectLst/>
            </a:endParaRPr>
          </a:p>
        </p:txBody>
      </p:sp>
    </p:spTree>
    <p:extLst>
      <p:ext uri="{BB962C8B-B14F-4D97-AF65-F5344CB8AC3E}">
        <p14:creationId xmlns:p14="http://schemas.microsoft.com/office/powerpoint/2010/main" val="290594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8B2B-E584-C369-A8FE-C9B5D7DEB6A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B18865E-992E-63E0-F32B-34F916C2E6CF}"/>
              </a:ext>
            </a:extLst>
          </p:cNvPr>
          <p:cNvSpPr>
            <a:spLocks noGrp="1"/>
          </p:cNvSpPr>
          <p:nvPr>
            <p:ph idx="1"/>
          </p:nvPr>
        </p:nvSpPr>
        <p:spPr/>
        <p:txBody>
          <a:bodyPr>
            <a:normAutofit/>
          </a:bodyPr>
          <a:lstStyle/>
          <a:p>
            <a:r>
              <a:rPr lang="en-US" dirty="0"/>
              <a:t>A Webex bot that automatically converts messages from Webex spaces into Documentation pages for reference later and uses Webex Bot API, Atlassian API and ML models (Topic modelling, Text classification) for parsing messages and converting them to sections of documentation</a:t>
            </a:r>
          </a:p>
          <a:p>
            <a:pPr lvl="1"/>
            <a:r>
              <a:rPr lang="en-IN" dirty="0">
                <a:solidFill>
                  <a:srgbClr val="000000"/>
                </a:solidFill>
                <a:effectLst/>
              </a:rPr>
              <a:t>Bot that can be added to a space.</a:t>
            </a:r>
          </a:p>
          <a:p>
            <a:pPr lvl="1"/>
            <a:r>
              <a:rPr lang="en-IN" dirty="0">
                <a:solidFill>
                  <a:srgbClr val="000000"/>
                </a:solidFill>
                <a:effectLst/>
              </a:rPr>
              <a:t>Reads messages from the space when tagged</a:t>
            </a:r>
          </a:p>
          <a:p>
            <a:pPr lvl="1"/>
            <a:r>
              <a:rPr lang="en-IN" dirty="0">
                <a:solidFill>
                  <a:srgbClr val="000000"/>
                </a:solidFill>
                <a:effectLst/>
              </a:rPr>
              <a:t>Classification -  from Webex message text to topics for documentation, like PR, API, Event etc</a:t>
            </a:r>
          </a:p>
          <a:p>
            <a:pPr lvl="1"/>
            <a:r>
              <a:rPr lang="en-IN" dirty="0">
                <a:solidFill>
                  <a:srgbClr val="000000"/>
                </a:solidFill>
                <a:effectLst/>
              </a:rPr>
              <a:t>Text formatting into documentation format - Takes relevant phrases alone and adds to documentation.</a:t>
            </a:r>
          </a:p>
          <a:p>
            <a:pPr lvl="1"/>
            <a:r>
              <a:rPr lang="en-IN" dirty="0">
                <a:solidFill>
                  <a:srgbClr val="000000"/>
                </a:solidFill>
                <a:effectLst/>
              </a:rPr>
              <a:t>Updates a documentation wiki</a:t>
            </a:r>
          </a:p>
        </p:txBody>
      </p:sp>
    </p:spTree>
    <p:extLst>
      <p:ext uri="{BB962C8B-B14F-4D97-AF65-F5344CB8AC3E}">
        <p14:creationId xmlns:p14="http://schemas.microsoft.com/office/powerpoint/2010/main" val="299068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69A4-0740-6F57-D0E4-E26242403DA9}"/>
              </a:ext>
            </a:extLst>
          </p:cNvPr>
          <p:cNvSpPr>
            <a:spLocks noGrp="1"/>
          </p:cNvSpPr>
          <p:nvPr>
            <p:ph type="title"/>
          </p:nvPr>
        </p:nvSpPr>
        <p:spPr>
          <a:xfrm>
            <a:off x="1024129" y="124556"/>
            <a:ext cx="9720072" cy="848168"/>
          </a:xfrm>
        </p:spPr>
        <p:txBody>
          <a:bodyPr/>
          <a:lstStyle/>
          <a:p>
            <a:r>
              <a:rPr lang="en-US" dirty="0"/>
              <a:t>Example</a:t>
            </a:r>
          </a:p>
        </p:txBody>
      </p:sp>
      <p:sp>
        <p:nvSpPr>
          <p:cNvPr id="3" name="Content Placeholder 2">
            <a:extLst>
              <a:ext uri="{FF2B5EF4-FFF2-40B4-BE49-F238E27FC236}">
                <a16:creationId xmlns:a16="http://schemas.microsoft.com/office/drawing/2014/main" id="{7C7FB4CA-F592-B5BA-D18B-45F77CE2FFA6}"/>
              </a:ext>
            </a:extLst>
          </p:cNvPr>
          <p:cNvSpPr>
            <a:spLocks noGrp="1"/>
          </p:cNvSpPr>
          <p:nvPr>
            <p:ph idx="1"/>
          </p:nvPr>
        </p:nvSpPr>
        <p:spPr>
          <a:xfrm>
            <a:off x="8983362" y="972724"/>
            <a:ext cx="2835877" cy="1836213"/>
          </a:xfrm>
        </p:spPr>
        <p:txBody>
          <a:bodyPr>
            <a:normAutofit/>
          </a:bodyPr>
          <a:lstStyle/>
          <a:p>
            <a:r>
              <a:rPr lang="en-IN" dirty="0">
                <a:solidFill>
                  <a:srgbClr val="000000"/>
                </a:solidFill>
                <a:effectLst/>
              </a:rPr>
              <a:t>Screenshot from </a:t>
            </a:r>
            <a:r>
              <a:rPr lang="en-IN" dirty="0" err="1">
                <a:solidFill>
                  <a:srgbClr val="000000"/>
                </a:solidFill>
                <a:effectLst/>
              </a:rPr>
              <a:t>Hubmasters</a:t>
            </a:r>
            <a:r>
              <a:rPr lang="en-IN" dirty="0">
                <a:solidFill>
                  <a:srgbClr val="000000"/>
                </a:solidFill>
                <a:effectLst/>
              </a:rPr>
              <a:t> space</a:t>
            </a:r>
            <a:endParaRPr lang="en-US" dirty="0"/>
          </a:p>
        </p:txBody>
      </p:sp>
      <p:pic>
        <p:nvPicPr>
          <p:cNvPr id="7" name="Picture 6">
            <a:extLst>
              <a:ext uri="{FF2B5EF4-FFF2-40B4-BE49-F238E27FC236}">
                <a16:creationId xmlns:a16="http://schemas.microsoft.com/office/drawing/2014/main" id="{960AE1F9-173F-F26A-F28B-25F153B80699}"/>
              </a:ext>
            </a:extLst>
          </p:cNvPr>
          <p:cNvPicPr>
            <a:picLocks noChangeAspect="1"/>
          </p:cNvPicPr>
          <p:nvPr/>
        </p:nvPicPr>
        <p:blipFill>
          <a:blip r:embed="rId2"/>
          <a:stretch>
            <a:fillRect/>
          </a:stretch>
        </p:blipFill>
        <p:spPr>
          <a:xfrm>
            <a:off x="1024128" y="972724"/>
            <a:ext cx="7772400" cy="5185785"/>
          </a:xfrm>
          <a:prstGeom prst="rect">
            <a:avLst/>
          </a:prstGeom>
        </p:spPr>
      </p:pic>
    </p:spTree>
    <p:extLst>
      <p:ext uri="{BB962C8B-B14F-4D97-AF65-F5344CB8AC3E}">
        <p14:creationId xmlns:p14="http://schemas.microsoft.com/office/powerpoint/2010/main" val="41964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69A4-0740-6F57-D0E4-E26242403DA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C7FB4CA-F592-B5BA-D18B-45F77CE2FFA6}"/>
              </a:ext>
            </a:extLst>
          </p:cNvPr>
          <p:cNvSpPr>
            <a:spLocks noGrp="1"/>
          </p:cNvSpPr>
          <p:nvPr>
            <p:ph idx="1"/>
          </p:nvPr>
        </p:nvSpPr>
        <p:spPr>
          <a:xfrm>
            <a:off x="1024128" y="2084832"/>
            <a:ext cx="9720073" cy="4224528"/>
          </a:xfrm>
        </p:spPr>
        <p:txBody>
          <a:bodyPr>
            <a:normAutofit fontScale="92500" lnSpcReduction="10000"/>
          </a:bodyPr>
          <a:lstStyle/>
          <a:p>
            <a:r>
              <a:rPr lang="en-IN" dirty="0">
                <a:solidFill>
                  <a:srgbClr val="000000"/>
                </a:solidFill>
                <a:effectLst/>
              </a:rPr>
              <a:t>for attached screenshot , the bot could create documentation like:</a:t>
            </a:r>
          </a:p>
          <a:p>
            <a:r>
              <a:rPr lang="en-IN" b="1" dirty="0">
                <a:solidFill>
                  <a:srgbClr val="000000"/>
                </a:solidFill>
                <a:effectLst/>
              </a:rPr>
              <a:t>PRs:</a:t>
            </a:r>
          </a:p>
          <a:p>
            <a:r>
              <a:rPr lang="en-IN" dirty="0">
                <a:effectLst/>
              </a:rPr>
              <a:t>SPARK-XXXXXX-Restricted Users Tab UI initial changes - </a:t>
            </a:r>
            <a:r>
              <a:rPr lang="en-IN" dirty="0">
                <a:solidFill>
                  <a:srgbClr val="094B6A"/>
                </a:solidFill>
                <a:effectLst/>
              </a:rPr>
              <a:t>https://sqbu-github.cisco.com/WebExSquared/wx2-admin-web-client/pull/XXX - Person X</a:t>
            </a:r>
          </a:p>
          <a:p>
            <a:r>
              <a:rPr lang="en-IN" dirty="0">
                <a:effectLst/>
              </a:rPr>
              <a:t>Updated AI Assistant content as per new </a:t>
            </a:r>
            <a:r>
              <a:rPr lang="en-IN" dirty="0" err="1">
                <a:effectLst/>
              </a:rPr>
              <a:t>figma</a:t>
            </a:r>
            <a:r>
              <a:rPr lang="en-IN" dirty="0">
                <a:effectLst/>
              </a:rPr>
              <a:t> </a:t>
            </a:r>
            <a:r>
              <a:rPr lang="en-IN" dirty="0">
                <a:solidFill>
                  <a:srgbClr val="094B6A"/>
                </a:solidFill>
                <a:effectLst/>
              </a:rPr>
              <a:t>- https://sqbu-github.cisco.com/WebExSquared/wx2-admin-web-client/pull/YYY - Person Y</a:t>
            </a:r>
          </a:p>
          <a:p>
            <a:r>
              <a:rPr lang="en-IN" b="1" dirty="0">
                <a:solidFill>
                  <a:srgbClr val="000000"/>
                </a:solidFill>
                <a:effectLst/>
              </a:rPr>
              <a:t>ETAs:</a:t>
            </a:r>
          </a:p>
          <a:p>
            <a:r>
              <a:rPr lang="en-IN" dirty="0">
                <a:solidFill>
                  <a:srgbClr val="000000"/>
                </a:solidFill>
                <a:effectLst/>
              </a:rPr>
              <a:t>March 23, 2024, Error Codes from terminus - </a:t>
            </a:r>
            <a:r>
              <a:rPr lang="en-IN" dirty="0">
                <a:solidFill>
                  <a:schemeClr val="tx2"/>
                </a:solidFill>
                <a:effectLst/>
              </a:rPr>
              <a:t>Person Z</a:t>
            </a:r>
          </a:p>
          <a:p>
            <a:r>
              <a:rPr lang="en-IN" b="1" dirty="0" err="1">
                <a:solidFill>
                  <a:srgbClr val="000000"/>
                </a:solidFill>
                <a:effectLst/>
              </a:rPr>
              <a:t>Guerilla</a:t>
            </a:r>
            <a:r>
              <a:rPr lang="en-IN" b="1" dirty="0">
                <a:solidFill>
                  <a:srgbClr val="000000"/>
                </a:solidFill>
                <a:effectLst/>
              </a:rPr>
              <a:t> testing wikis:</a:t>
            </a:r>
          </a:p>
          <a:p>
            <a:r>
              <a:rPr lang="en-IN" dirty="0">
                <a:solidFill>
                  <a:srgbClr val="094B6A"/>
                </a:solidFill>
                <a:effectLst/>
              </a:rPr>
              <a:t>https://wiki.cisco.com/display/IPCBU/Guerilla+Testing+-+Directed+Call+Pick+up+and+Barge+In - Person Z</a:t>
            </a:r>
          </a:p>
          <a:p>
            <a:endParaRPr lang="en-US" dirty="0"/>
          </a:p>
        </p:txBody>
      </p:sp>
    </p:spTree>
    <p:extLst>
      <p:ext uri="{BB962C8B-B14F-4D97-AF65-F5344CB8AC3E}">
        <p14:creationId xmlns:p14="http://schemas.microsoft.com/office/powerpoint/2010/main" val="100127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A585-AF92-3FFD-2EE7-752585FFC874}"/>
              </a:ext>
            </a:extLst>
          </p:cNvPr>
          <p:cNvSpPr>
            <a:spLocks noGrp="1"/>
          </p:cNvSpPr>
          <p:nvPr>
            <p:ph type="title"/>
          </p:nvPr>
        </p:nvSpPr>
        <p:spPr/>
        <p:txBody>
          <a:bodyPr/>
          <a:lstStyle/>
          <a:p>
            <a:r>
              <a:rPr lang="en-US" dirty="0"/>
              <a:t>Bot framework</a:t>
            </a:r>
          </a:p>
        </p:txBody>
      </p:sp>
      <p:sp>
        <p:nvSpPr>
          <p:cNvPr id="3" name="Content Placeholder 2">
            <a:extLst>
              <a:ext uri="{FF2B5EF4-FFF2-40B4-BE49-F238E27FC236}">
                <a16:creationId xmlns:a16="http://schemas.microsoft.com/office/drawing/2014/main" id="{FB580B1D-E199-FC0A-F44E-1E0A264F2794}"/>
              </a:ext>
            </a:extLst>
          </p:cNvPr>
          <p:cNvSpPr>
            <a:spLocks noGrp="1"/>
          </p:cNvSpPr>
          <p:nvPr>
            <p:ph idx="1"/>
          </p:nvPr>
        </p:nvSpPr>
        <p:spPr/>
        <p:txBody>
          <a:bodyPr/>
          <a:lstStyle/>
          <a:p>
            <a:r>
              <a:rPr lang="en-US" dirty="0"/>
              <a:t>Bot reads any messages its tagged in and runs the text through an algorithm, and then updates a wiki or returns a message to the space itself with the model’s result</a:t>
            </a:r>
          </a:p>
          <a:p>
            <a:r>
              <a:rPr lang="en-US" dirty="0"/>
              <a:t>Could use something </a:t>
            </a:r>
            <a:r>
              <a:rPr lang="en-US" dirty="0" err="1"/>
              <a:t>SpeedyBot</a:t>
            </a:r>
            <a:r>
              <a:rPr lang="en-US" dirty="0"/>
              <a:t> (</a:t>
            </a:r>
            <a:r>
              <a:rPr lang="en-US" dirty="0">
                <a:hlinkClick r:id="rId2"/>
              </a:rPr>
              <a:t>https://speedybot.js.org/</a:t>
            </a:r>
            <a:r>
              <a:rPr lang="en-US" dirty="0"/>
              <a:t>) for bootstrapping a Webex Bot</a:t>
            </a:r>
          </a:p>
          <a:p>
            <a:r>
              <a:rPr lang="en-US" dirty="0"/>
              <a:t>Webex Bot API helps restrict the access to messages only to tagged messages – would not be a limitation if training can be done with a large dataset.</a:t>
            </a:r>
          </a:p>
          <a:p>
            <a:endParaRPr lang="en-US" dirty="0"/>
          </a:p>
        </p:txBody>
      </p:sp>
    </p:spTree>
    <p:extLst>
      <p:ext uri="{BB962C8B-B14F-4D97-AF65-F5344CB8AC3E}">
        <p14:creationId xmlns:p14="http://schemas.microsoft.com/office/powerpoint/2010/main" val="141711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ED20-3FEA-D339-6053-984E10A9C424}"/>
              </a:ext>
            </a:extLst>
          </p:cNvPr>
          <p:cNvSpPr>
            <a:spLocks noGrp="1"/>
          </p:cNvSpPr>
          <p:nvPr>
            <p:ph type="title"/>
          </p:nvPr>
        </p:nvSpPr>
        <p:spPr/>
        <p:txBody>
          <a:bodyPr/>
          <a:lstStyle/>
          <a:p>
            <a:r>
              <a:rPr lang="en-US" dirty="0"/>
              <a:t>Topic modelling - unsupervised</a:t>
            </a:r>
          </a:p>
        </p:txBody>
      </p:sp>
      <p:sp>
        <p:nvSpPr>
          <p:cNvPr id="3" name="Content Placeholder 2">
            <a:extLst>
              <a:ext uri="{FF2B5EF4-FFF2-40B4-BE49-F238E27FC236}">
                <a16:creationId xmlns:a16="http://schemas.microsoft.com/office/drawing/2014/main" id="{E8E537E7-0FF1-BFF3-9842-AED99A78F20F}"/>
              </a:ext>
            </a:extLst>
          </p:cNvPr>
          <p:cNvSpPr>
            <a:spLocks noGrp="1"/>
          </p:cNvSpPr>
          <p:nvPr>
            <p:ph idx="1"/>
          </p:nvPr>
        </p:nvSpPr>
        <p:spPr/>
        <p:txBody>
          <a:bodyPr/>
          <a:lstStyle/>
          <a:p>
            <a:r>
              <a:rPr lang="en-US" dirty="0"/>
              <a:t>Use topic modelling techniques to figure out the topics associated with a message</a:t>
            </a:r>
          </a:p>
          <a:p>
            <a:pPr lvl="1"/>
            <a:r>
              <a:rPr lang="en-US" dirty="0"/>
              <a:t>Example algorithms that can be used would be LDA / LSA</a:t>
            </a:r>
          </a:p>
          <a:p>
            <a:r>
              <a:rPr lang="en-US" dirty="0"/>
              <a:t>Unsupervised method and might not give the most desired topic, but can be a preliminary step</a:t>
            </a:r>
          </a:p>
          <a:p>
            <a:r>
              <a:rPr lang="en-US" dirty="0"/>
              <a:t>If topic is not satisfactory, the other option is a supervised text classification model</a:t>
            </a:r>
          </a:p>
        </p:txBody>
      </p:sp>
    </p:spTree>
    <p:extLst>
      <p:ext uri="{BB962C8B-B14F-4D97-AF65-F5344CB8AC3E}">
        <p14:creationId xmlns:p14="http://schemas.microsoft.com/office/powerpoint/2010/main" val="1919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E1C3-7AFD-7AFA-A736-7F7F7C5B862E}"/>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1778BE35-22F0-171A-B745-F1CFD385632B}"/>
              </a:ext>
            </a:extLst>
          </p:cNvPr>
          <p:cNvSpPr>
            <a:spLocks noGrp="1"/>
          </p:cNvSpPr>
          <p:nvPr>
            <p:ph idx="1"/>
          </p:nvPr>
        </p:nvSpPr>
        <p:spPr/>
        <p:txBody>
          <a:bodyPr/>
          <a:lstStyle/>
          <a:p>
            <a:r>
              <a:rPr lang="en-US" dirty="0"/>
              <a:t>Supervised algorithm that will take previously classified text-based dataset as input and train to predict the class or topic of any new text data it receives.</a:t>
            </a:r>
          </a:p>
          <a:p>
            <a:r>
              <a:rPr lang="en-US" dirty="0"/>
              <a:t>Popular algorithms include BERT-based, </a:t>
            </a:r>
            <a:r>
              <a:rPr lang="en-IN" b="0" i="0" dirty="0" err="1">
                <a:solidFill>
                  <a:srgbClr val="212529"/>
                </a:solidFill>
                <a:effectLst/>
                <a:highlight>
                  <a:srgbClr val="FFFFFF"/>
                </a:highlight>
              </a:rPr>
              <a:t>XLNet</a:t>
            </a:r>
            <a:r>
              <a:rPr lang="en-IN" b="0" i="0" dirty="0">
                <a:solidFill>
                  <a:srgbClr val="212529"/>
                </a:solidFill>
                <a:effectLst/>
                <a:highlight>
                  <a:srgbClr val="FFFFFF"/>
                </a:highlight>
              </a:rPr>
              <a:t>, SVM classifier</a:t>
            </a:r>
            <a:endParaRPr lang="en-US" dirty="0"/>
          </a:p>
          <a:p>
            <a:r>
              <a:rPr lang="en-US" dirty="0"/>
              <a:t>Models and performance references:</a:t>
            </a:r>
          </a:p>
          <a:p>
            <a:r>
              <a:rPr lang="en-US" dirty="0"/>
              <a:t>https://</a:t>
            </a:r>
            <a:r>
              <a:rPr lang="en-US" dirty="0" err="1"/>
              <a:t>paperswithcode.com</a:t>
            </a:r>
            <a:r>
              <a:rPr lang="en-US" dirty="0"/>
              <a:t>/</a:t>
            </a:r>
            <a:r>
              <a:rPr lang="en-US" dirty="0" err="1"/>
              <a:t>sota</a:t>
            </a:r>
            <a:r>
              <a:rPr lang="en-US" dirty="0"/>
              <a:t>/text-classification-on-</a:t>
            </a:r>
            <a:r>
              <a:rPr lang="en-US" dirty="0" err="1"/>
              <a:t>mr</a:t>
            </a:r>
            <a:endParaRPr lang="en-US" dirty="0"/>
          </a:p>
        </p:txBody>
      </p:sp>
    </p:spTree>
    <p:extLst>
      <p:ext uri="{BB962C8B-B14F-4D97-AF65-F5344CB8AC3E}">
        <p14:creationId xmlns:p14="http://schemas.microsoft.com/office/powerpoint/2010/main" val="344987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03D-F1A5-D1E2-C6C9-547E713395C4}"/>
              </a:ext>
            </a:extLst>
          </p:cNvPr>
          <p:cNvSpPr>
            <a:spLocks noGrp="1"/>
          </p:cNvSpPr>
          <p:nvPr>
            <p:ph type="title"/>
          </p:nvPr>
        </p:nvSpPr>
        <p:spPr>
          <a:xfrm>
            <a:off x="1024128" y="358345"/>
            <a:ext cx="9720072" cy="1294000"/>
          </a:xfrm>
        </p:spPr>
        <p:txBody>
          <a:bodyPr/>
          <a:lstStyle/>
          <a:p>
            <a:r>
              <a:rPr lang="en-US" dirty="0"/>
              <a:t>Architecture in diagram</a:t>
            </a:r>
          </a:p>
        </p:txBody>
      </p:sp>
      <p:pic>
        <p:nvPicPr>
          <p:cNvPr id="13" name="Picture 12" descr="A diagram of a computer&#10;&#10;Description automatically generated">
            <a:extLst>
              <a:ext uri="{FF2B5EF4-FFF2-40B4-BE49-F238E27FC236}">
                <a16:creationId xmlns:a16="http://schemas.microsoft.com/office/drawing/2014/main" id="{D50BC4D0-1548-3290-B659-FACEAB8D8A54}"/>
              </a:ext>
            </a:extLst>
          </p:cNvPr>
          <p:cNvPicPr>
            <a:picLocks noChangeAspect="1"/>
          </p:cNvPicPr>
          <p:nvPr/>
        </p:nvPicPr>
        <p:blipFill>
          <a:blip r:embed="rId2"/>
          <a:stretch>
            <a:fillRect/>
          </a:stretch>
        </p:blipFill>
        <p:spPr>
          <a:xfrm>
            <a:off x="870301" y="1507990"/>
            <a:ext cx="10228526" cy="4633318"/>
          </a:xfrm>
          <a:prstGeom prst="rect">
            <a:avLst/>
          </a:prstGeom>
        </p:spPr>
      </p:pic>
    </p:spTree>
    <p:extLst>
      <p:ext uri="{BB962C8B-B14F-4D97-AF65-F5344CB8AC3E}">
        <p14:creationId xmlns:p14="http://schemas.microsoft.com/office/powerpoint/2010/main" val="3133839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2205</TotalTime>
  <Words>512</Words>
  <Application>Microsoft Macintosh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Documentation bot</vt:lpstr>
      <vt:lpstr>problem</vt:lpstr>
      <vt:lpstr>Summary</vt:lpstr>
      <vt:lpstr>Example</vt:lpstr>
      <vt:lpstr>Example</vt:lpstr>
      <vt:lpstr>Bot framework</vt:lpstr>
      <vt:lpstr>Topic modelling - unsupervised</vt:lpstr>
      <vt:lpstr>Text classification</vt:lpstr>
      <vt:lpstr>Architecture in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bot</dc:title>
  <dc:creator>Sharan Selvaraj (sharselv)</dc:creator>
  <cp:lastModifiedBy>Sharan Selvaraj (sharselv)</cp:lastModifiedBy>
  <cp:revision>4</cp:revision>
  <dcterms:created xsi:type="dcterms:W3CDTF">2024-03-22T04:28:40Z</dcterms:created>
  <dcterms:modified xsi:type="dcterms:W3CDTF">2024-03-25T03:56:00Z</dcterms:modified>
</cp:coreProperties>
</file>