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0" autoAdjust="0"/>
  </p:normalViewPr>
  <p:slideViewPr>
    <p:cSldViewPr>
      <p:cViewPr varScale="1">
        <p:scale>
          <a:sx n="150" d="100"/>
          <a:sy n="150" d="100"/>
        </p:scale>
        <p:origin x="47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607-780D-9D74-B80B-C1B5D3A3F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63329-EEEF-24CD-70C7-55706338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6EE2-DB2F-E49B-C5D4-A6DEA0BB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32D1-353E-4207-C60C-D141867C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C712-1B70-F899-8254-37A4CD06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8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BB60-96BB-196B-8D05-A9633D4D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464D8-25E2-9002-7302-F2BD3559C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96C4-F9FF-E33A-765F-A91DCD45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2EEF-872E-A3C3-C2C1-17A48738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52D5B-6CB7-08F9-6C4F-4498F2E8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3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EA6A5-4EFD-898E-8DFB-A3EA9B540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9A056-FB3C-EA25-7FDA-D346097E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FB22-3FD7-CBA5-BF1F-DEC7D6B5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031CF-33FC-FA62-C1B5-DD38E55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C0EED-4DD1-33B6-5C2E-A4821E56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F35D-BAA7-3913-8745-7E3F832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0D23-1CCE-1D66-627E-F801B07A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17F0-414B-541C-E29C-65BC273E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8228-A858-54A7-D84F-AC48B778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B57C-DD27-634F-7165-575A2A5B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DAF1-EFD5-4C1C-F35E-453E4BB9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21888-0868-C851-6704-3B3BA140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045F-F0CA-C429-7DE0-11641C53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C141-CD44-C38C-3105-AFFA9CF8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3920A-7D85-A9AA-4C9C-B079F670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A7AB-BD10-0184-6E34-08AA5E1E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3AC2-7E60-73BD-7CF8-161F06B10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008D0-14FC-ADDC-C435-9B199EB2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3885A-6A67-A147-0A70-7A54068D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FF88B-B4A0-38A5-95E3-F3D00669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902C-1C9B-7F8A-98E0-F40BE3DF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894D-9F00-1732-0FBB-578DFA2A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A445-729C-3085-A43C-2AD6F75EB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DF8B0-3EDC-6E95-5E44-EA4D9C0F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B69BD-70F3-D7ED-564F-81CE4DDC4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54B07-0303-EBBE-B85D-F8684EB1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AC093-0992-F46D-600A-54933CAD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B327C-7414-81E3-59A2-0216807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D19EF-DD95-0D2A-DD5E-F9335165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A75F-EB93-8906-C0D6-3EA7F691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17336-82BE-E79A-AB79-9FFDA9A3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7F52F-5F7C-157A-E7A0-1F12EE70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1CB8B-2CF0-42DC-E16D-50131D3E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9EBB4-B477-E75E-1E40-DD4441B2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75F91-B05B-BD72-4D55-3B81CFCF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F3A06-8AA9-CF5C-0DDB-D681CE76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2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9D63-D4BB-A864-0409-07F47629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1EB0-054D-6913-8A20-78B47509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84A20-A345-2BED-FA93-6DA085D7E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90F86-AF84-4017-F466-AF0850E8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C88CF-500D-6312-48D0-62EB803F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3346-B34F-983B-6EAB-3F4CEEFB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E2E2-4DFE-3336-9091-2BE24D6B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A799B-9663-CCD7-56C2-A0040B548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6E6EB-FD9C-6360-0518-C1B65A4BA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553A-4EBE-7FA9-7345-B6F06A3C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C28FD-516A-2E29-3702-91A10372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B588B-C28D-144B-E4F0-1B89775A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BEEE3-796B-1317-6F91-6472069F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CC962-DA25-5640-9396-FCB8E2F2E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A45D-CB95-1B20-4763-735D73EE9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0BCA-991C-B7C9-7AAA-CE17D61C8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A25C-156A-4728-28BB-B57BCB1A7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5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1352550"/>
            <a:ext cx="3881754" cy="19203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z="3100" spc="-15" dirty="0">
                <a:solidFill>
                  <a:srgbClr val="2E5389"/>
                </a:solidFill>
              </a:rPr>
            </a:br>
            <a:r>
              <a:rPr sz="3100" spc="-15" dirty="0">
                <a:solidFill>
                  <a:srgbClr val="2E5389"/>
                </a:solidFill>
              </a:rPr>
              <a:t>Lead</a:t>
            </a:r>
            <a:r>
              <a:rPr sz="3100" spc="-120" dirty="0">
                <a:solidFill>
                  <a:srgbClr val="2E5389"/>
                </a:solidFill>
              </a:rPr>
              <a:t> </a:t>
            </a:r>
            <a:r>
              <a:rPr sz="3100" spc="15" dirty="0">
                <a:solidFill>
                  <a:srgbClr val="2E5389"/>
                </a:solidFill>
              </a:rPr>
              <a:t>Score</a:t>
            </a:r>
            <a:r>
              <a:rPr sz="3100" spc="-90" dirty="0">
                <a:solidFill>
                  <a:srgbClr val="2E5389"/>
                </a:solidFill>
              </a:rPr>
              <a:t> </a:t>
            </a:r>
            <a:r>
              <a:rPr sz="3100" spc="-25" dirty="0">
                <a:solidFill>
                  <a:srgbClr val="2E5389"/>
                </a:solidFill>
              </a:rPr>
              <a:t>Case</a:t>
            </a:r>
            <a:r>
              <a:rPr sz="3100" spc="-100" dirty="0">
                <a:solidFill>
                  <a:srgbClr val="2E5389"/>
                </a:solidFill>
              </a:rPr>
              <a:t> </a:t>
            </a:r>
            <a:r>
              <a:rPr sz="3100" spc="15" dirty="0">
                <a:solidFill>
                  <a:srgbClr val="2E5389"/>
                </a:solidFill>
              </a:rPr>
              <a:t>Study</a:t>
            </a:r>
            <a:br>
              <a:rPr lang="en-IN" sz="3100" spc="15" dirty="0">
                <a:solidFill>
                  <a:srgbClr val="2E5389"/>
                </a:solidFill>
              </a:rPr>
            </a:br>
            <a:endParaRPr sz="3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952" y="427882"/>
            <a:ext cx="6835648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Making</a:t>
            </a:r>
            <a:r>
              <a:rPr spc="-85" dirty="0"/>
              <a:t> </a:t>
            </a:r>
            <a:r>
              <a:rPr spc="60" dirty="0"/>
              <a:t>predictions</a:t>
            </a:r>
            <a:r>
              <a:rPr spc="-80" dirty="0"/>
              <a:t> </a:t>
            </a:r>
            <a:r>
              <a:rPr spc="80" dirty="0"/>
              <a:t>on</a:t>
            </a:r>
            <a:r>
              <a:rPr spc="-65" dirty="0"/>
              <a:t> </a:t>
            </a:r>
            <a:r>
              <a:rPr spc="95" dirty="0"/>
              <a:t>the</a:t>
            </a:r>
            <a:r>
              <a:rPr spc="-80" dirty="0"/>
              <a:t> </a:t>
            </a:r>
            <a:r>
              <a:rPr spc="40" dirty="0"/>
              <a:t>Test</a:t>
            </a:r>
            <a:r>
              <a:rPr spc="-85" dirty="0"/>
              <a:t> </a:t>
            </a:r>
            <a:r>
              <a:rPr spc="1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553" y="1098477"/>
            <a:ext cx="751649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ts val="1435"/>
              </a:lnSpc>
              <a:spcBef>
                <a:spcPts val="100"/>
              </a:spcBef>
            </a:pPr>
            <a:r>
              <a:rPr sz="1200" b="1" spc="-90" dirty="0">
                <a:solidFill>
                  <a:srgbClr val="2E5389"/>
                </a:solidFill>
                <a:latin typeface="Arial"/>
                <a:cs typeface="Arial"/>
              </a:rPr>
              <a:t>A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cut-off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2E5389"/>
                </a:solidFill>
                <a:latin typeface="Arial"/>
                <a:cs typeface="Arial"/>
              </a:rPr>
              <a:t>point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2E5389"/>
                </a:solidFill>
                <a:latin typeface="Arial"/>
                <a:cs typeface="Arial"/>
              </a:rPr>
              <a:t>of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.38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is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2E5389"/>
                </a:solidFill>
                <a:latin typeface="Arial"/>
                <a:cs typeface="Arial"/>
              </a:rPr>
              <a:t>chosen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2E5389"/>
                </a:solidFill>
                <a:latin typeface="Arial"/>
                <a:cs typeface="Arial"/>
              </a:rPr>
              <a:t>based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2E5389"/>
                </a:solidFill>
                <a:latin typeface="Arial"/>
                <a:cs typeface="Arial"/>
              </a:rPr>
              <a:t>on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the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precision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2E5389"/>
                </a:solidFill>
                <a:latin typeface="Arial"/>
                <a:cs typeface="Arial"/>
              </a:rPr>
              <a:t>and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recall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tradeoff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curve.</a:t>
            </a:r>
            <a:endParaRPr sz="1200" dirty="0">
              <a:latin typeface="Arial"/>
              <a:cs typeface="Arial"/>
            </a:endParaRPr>
          </a:p>
          <a:p>
            <a:pPr marL="144780" indent="-132715">
              <a:lnSpc>
                <a:spcPts val="1435"/>
              </a:lnSpc>
              <a:buFont typeface="Arial MT"/>
              <a:buChar char="●"/>
              <a:tabLst>
                <a:tab pos="145415" algn="l"/>
              </a:tabLst>
            </a:pPr>
            <a:r>
              <a:rPr sz="1200" b="1" spc="-60" dirty="0">
                <a:solidFill>
                  <a:srgbClr val="2E5389"/>
                </a:solidFill>
                <a:latin typeface="Arial"/>
                <a:cs typeface="Arial"/>
              </a:rPr>
              <a:t>Based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75" dirty="0">
                <a:solidFill>
                  <a:srgbClr val="2E5389"/>
                </a:solidFill>
                <a:latin typeface="Arial"/>
                <a:cs typeface="Arial"/>
              </a:rPr>
              <a:t>on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the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predictions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80" dirty="0">
                <a:solidFill>
                  <a:srgbClr val="2E5389"/>
                </a:solidFill>
                <a:latin typeface="Arial"/>
                <a:cs typeface="Arial"/>
              </a:rPr>
              <a:t>on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the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test 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dataset</a:t>
            </a:r>
            <a:r>
              <a:rPr sz="1200" b="1" spc="30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E5389"/>
                </a:solidFill>
                <a:latin typeface="Arial"/>
                <a:cs typeface="Arial"/>
              </a:rPr>
              <a:t>we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2E5389"/>
                </a:solidFill>
                <a:latin typeface="Arial"/>
                <a:cs typeface="Arial"/>
              </a:rPr>
              <a:t>have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2E5389"/>
                </a:solidFill>
                <a:latin typeface="Arial"/>
                <a:cs typeface="Arial"/>
              </a:rPr>
              <a:t>obtained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the</a:t>
            </a:r>
            <a:r>
              <a:rPr sz="1200" b="1" spc="3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values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 for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Sensitivity </a:t>
            </a:r>
            <a:r>
              <a:rPr sz="1200" b="1" spc="-60" dirty="0">
                <a:solidFill>
                  <a:srgbClr val="2E5389"/>
                </a:solidFill>
                <a:latin typeface="Arial"/>
                <a:cs typeface="Arial"/>
              </a:rPr>
              <a:t>(77.67%),Specificity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231" y="1896174"/>
            <a:ext cx="636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(8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0</a:t>
            </a:r>
            <a:r>
              <a:rPr sz="1200" b="1" spc="-65" dirty="0">
                <a:solidFill>
                  <a:srgbClr val="2E5389"/>
                </a:solidFill>
                <a:latin typeface="Arial"/>
                <a:cs typeface="Arial"/>
              </a:rPr>
              <a:t>.</a:t>
            </a:r>
            <a:r>
              <a:rPr sz="1200" b="1" spc="-70" dirty="0">
                <a:solidFill>
                  <a:srgbClr val="2E5389"/>
                </a:solidFill>
                <a:latin typeface="Arial"/>
                <a:cs typeface="Arial"/>
              </a:rPr>
              <a:t>7</a:t>
            </a:r>
            <a:r>
              <a:rPr sz="1200" b="1" spc="-145" dirty="0">
                <a:solidFill>
                  <a:srgbClr val="2E5389"/>
                </a:solidFill>
                <a:latin typeface="Arial"/>
                <a:cs typeface="Arial"/>
              </a:rPr>
              <a:t>2%</a:t>
            </a:r>
            <a:r>
              <a:rPr sz="1200" b="1" spc="5" dirty="0">
                <a:solidFill>
                  <a:srgbClr val="2E5389"/>
                </a:solidFill>
                <a:latin typeface="Arial"/>
                <a:cs typeface="Arial"/>
              </a:rPr>
              <a:t> 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9028" y="1959928"/>
            <a:ext cx="873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Res</a:t>
            </a:r>
            <a:r>
              <a:rPr sz="20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u</a:t>
            </a:r>
            <a:r>
              <a:rPr sz="2000" b="1" spc="80" dirty="0">
                <a:solidFill>
                  <a:srgbClr val="D66035"/>
                </a:solidFill>
                <a:latin typeface="Times New Roman"/>
                <a:cs typeface="Times New Roman"/>
              </a:rPr>
              <a:t>lts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78363"/>
              </p:ext>
            </p:extLst>
          </p:nvPr>
        </p:nvGraphicFramePr>
        <p:xfrm>
          <a:off x="1399095" y="2343150"/>
          <a:ext cx="560133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6324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Trained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5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Accur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400" b="1" spc="-2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79</a:t>
                      </a:r>
                      <a:r>
                        <a:rPr sz="1400" b="1" spc="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57</a:t>
                      </a:r>
                      <a:r>
                        <a:rPr sz="1400" b="1" spc="-5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Accur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-1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400" b="1" spc="-2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79</a:t>
                      </a:r>
                      <a:r>
                        <a:rPr sz="1400" b="1" spc="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58</a:t>
                      </a:r>
                      <a:r>
                        <a:rPr sz="1400" b="1" spc="-5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670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Sensitivity</a:t>
                      </a:r>
                      <a:r>
                        <a:rPr sz="1400" b="1" spc="-3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400" b="1" spc="-3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85.06</a:t>
                      </a:r>
                      <a:r>
                        <a:rPr sz="1400" b="1" spc="-6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8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Sensi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-1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400" b="1" spc="-2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77</a:t>
                      </a:r>
                      <a:r>
                        <a:rPr sz="1400" b="1" spc="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00" b="1" spc="-5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670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Sp</a:t>
                      </a:r>
                      <a:r>
                        <a:rPr sz="1400" b="1" spc="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-1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400" b="1" spc="-2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76</a:t>
                      </a:r>
                      <a:r>
                        <a:rPr sz="1400" b="1" spc="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17</a:t>
                      </a:r>
                      <a:r>
                        <a:rPr sz="1400" b="1" spc="-5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Sp</a:t>
                      </a:r>
                      <a:r>
                        <a:rPr sz="1400" b="1" spc="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-1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400" b="1" spc="-2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400" b="1" spc="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b="1" spc="-5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670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r>
                        <a:rPr sz="1400" b="1" spc="-3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400" b="1" spc="-2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78.03</a:t>
                      </a:r>
                      <a:r>
                        <a:rPr sz="1400" b="1" spc="-4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8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Pre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sion</a:t>
                      </a:r>
                      <a:r>
                        <a:rPr sz="1400" b="1" spc="-2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400" b="1" spc="-2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00" b="1" spc="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.53</a:t>
                      </a:r>
                      <a:r>
                        <a:rPr sz="1400" b="1" spc="-5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670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4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Recall</a:t>
                      </a:r>
                      <a:r>
                        <a:rPr sz="1400" b="1" spc="-3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400" b="1" spc="-3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68.44</a:t>
                      </a:r>
                      <a:r>
                        <a:rPr sz="1400" b="1" spc="3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8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ec</a:t>
                      </a:r>
                      <a:r>
                        <a:rPr sz="1400" b="1" spc="-1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ll</a:t>
                      </a:r>
                      <a:r>
                        <a:rPr sz="1400" b="1" spc="-2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400" b="1" spc="-2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77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b="1" spc="-5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00" b="1" spc="-70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2E5389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952" y="427882"/>
            <a:ext cx="3101848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Fin</a:t>
            </a:r>
            <a:r>
              <a:rPr spc="20" dirty="0"/>
              <a:t>a</a:t>
            </a:r>
            <a:r>
              <a:rPr spc="65" dirty="0"/>
              <a:t>l</a:t>
            </a:r>
            <a:r>
              <a:rPr spc="-60" dirty="0"/>
              <a:t> </a:t>
            </a:r>
            <a:r>
              <a:rPr spc="10" dirty="0"/>
              <a:t>Mode</a:t>
            </a:r>
            <a:r>
              <a:rPr spc="65" dirty="0"/>
              <a:t>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276350"/>
            <a:ext cx="5760720" cy="33467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2432" y="841534"/>
            <a:ext cx="2372767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3145" y="1610359"/>
            <a:ext cx="7950834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solidFill>
                  <a:srgbClr val="2E5389"/>
                </a:solidFill>
                <a:latin typeface="Arial"/>
                <a:cs typeface="Arial"/>
              </a:rPr>
              <a:t>Company</a:t>
            </a:r>
            <a:r>
              <a:rPr sz="1400" b="1" spc="-3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2E5389"/>
                </a:solidFill>
                <a:latin typeface="Arial"/>
                <a:cs typeface="Arial"/>
              </a:rPr>
              <a:t>should</a:t>
            </a:r>
            <a:r>
              <a:rPr sz="1400" b="1" spc="-3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2E5389"/>
                </a:solidFill>
                <a:latin typeface="Arial"/>
                <a:cs typeface="Arial"/>
              </a:rPr>
              <a:t>focus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2E5389"/>
                </a:solidFill>
                <a:latin typeface="Arial"/>
                <a:cs typeface="Arial"/>
              </a:rPr>
              <a:t>more </a:t>
            </a:r>
            <a:r>
              <a:rPr sz="1400" b="1" spc="-85" dirty="0">
                <a:solidFill>
                  <a:srgbClr val="2E5389"/>
                </a:solidFill>
                <a:latin typeface="Arial"/>
                <a:cs typeface="Arial"/>
              </a:rPr>
              <a:t>on</a:t>
            </a:r>
            <a:r>
              <a:rPr sz="14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below</a:t>
            </a:r>
            <a:r>
              <a:rPr sz="1400" b="1" spc="-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E5389"/>
                </a:solidFill>
                <a:latin typeface="Arial"/>
                <a:cs typeface="Arial"/>
              </a:rPr>
              <a:t>features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2E5389"/>
                </a:solidFill>
                <a:latin typeface="Arial"/>
                <a:cs typeface="Arial"/>
              </a:rPr>
              <a:t>to</a:t>
            </a:r>
            <a:r>
              <a:rPr sz="14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2E5389"/>
                </a:solidFill>
                <a:latin typeface="Arial"/>
                <a:cs typeface="Arial"/>
              </a:rPr>
              <a:t>get</a:t>
            </a:r>
            <a:r>
              <a:rPr sz="1400" b="1" spc="-3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2E5389"/>
                </a:solidFill>
                <a:latin typeface="Arial"/>
                <a:cs typeface="Arial"/>
              </a:rPr>
              <a:t>a</a:t>
            </a:r>
            <a:r>
              <a:rPr sz="14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lead</a:t>
            </a:r>
            <a:r>
              <a:rPr sz="1400" b="1" spc="-3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2E5389"/>
                </a:solidFill>
                <a:latin typeface="Arial"/>
                <a:cs typeface="Arial"/>
              </a:rPr>
              <a:t>converted.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Last</a:t>
            </a:r>
            <a:r>
              <a:rPr sz="1400" b="1" spc="-5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2E5389"/>
                </a:solidFill>
                <a:latin typeface="Arial"/>
                <a:cs typeface="Arial"/>
              </a:rPr>
              <a:t>Activity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60" dirty="0">
                <a:solidFill>
                  <a:srgbClr val="2E5389"/>
                </a:solidFill>
                <a:latin typeface="Arial"/>
                <a:cs typeface="Arial"/>
              </a:rPr>
              <a:t>Lea</a:t>
            </a:r>
            <a:r>
              <a:rPr sz="1400" b="1" spc="-55" dirty="0">
                <a:solidFill>
                  <a:srgbClr val="2E5389"/>
                </a:solidFill>
                <a:latin typeface="Arial"/>
                <a:cs typeface="Arial"/>
              </a:rPr>
              <a:t>d</a:t>
            </a:r>
            <a:r>
              <a:rPr sz="1400" b="1" spc="-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2E5389"/>
                </a:solidFill>
                <a:latin typeface="Arial"/>
                <a:cs typeface="Arial"/>
              </a:rPr>
              <a:t>Source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85" dirty="0">
                <a:solidFill>
                  <a:srgbClr val="2E5389"/>
                </a:solidFill>
                <a:latin typeface="Arial"/>
                <a:cs typeface="Arial"/>
              </a:rPr>
              <a:t>T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ot</a:t>
            </a:r>
            <a:r>
              <a:rPr sz="1400" b="1" spc="-60" dirty="0">
                <a:solidFill>
                  <a:srgbClr val="2E5389"/>
                </a:solidFill>
                <a:latin typeface="Arial"/>
                <a:cs typeface="Arial"/>
              </a:rPr>
              <a:t>a</a:t>
            </a:r>
            <a:r>
              <a:rPr sz="1400" b="1" spc="15" dirty="0">
                <a:solidFill>
                  <a:srgbClr val="2E5389"/>
                </a:solidFill>
                <a:latin typeface="Arial"/>
                <a:cs typeface="Arial"/>
              </a:rPr>
              <a:t>l</a:t>
            </a:r>
            <a:r>
              <a:rPr sz="14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185" dirty="0">
                <a:solidFill>
                  <a:srgbClr val="2E5389"/>
                </a:solidFill>
                <a:latin typeface="Arial"/>
                <a:cs typeface="Arial"/>
              </a:rPr>
              <a:t>T</a:t>
            </a:r>
            <a:r>
              <a:rPr sz="1400" b="1" spc="-50" dirty="0">
                <a:solidFill>
                  <a:srgbClr val="2E5389"/>
                </a:solidFill>
                <a:latin typeface="Arial"/>
                <a:cs typeface="Arial"/>
              </a:rPr>
              <a:t>i</a:t>
            </a:r>
            <a:r>
              <a:rPr sz="1400" b="1" spc="-45" dirty="0">
                <a:solidFill>
                  <a:srgbClr val="2E5389"/>
                </a:solidFill>
                <a:latin typeface="Arial"/>
                <a:cs typeface="Arial"/>
              </a:rPr>
              <a:t>m</a:t>
            </a:r>
            <a:r>
              <a:rPr sz="1400" b="1" spc="-25" dirty="0">
                <a:solidFill>
                  <a:srgbClr val="2E5389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2E5389"/>
                </a:solidFill>
                <a:latin typeface="Arial"/>
                <a:cs typeface="Arial"/>
              </a:rPr>
              <a:t>s</a:t>
            </a:r>
            <a:r>
              <a:rPr sz="1400" b="1" spc="-60" dirty="0">
                <a:solidFill>
                  <a:srgbClr val="2E5389"/>
                </a:solidFill>
                <a:latin typeface="Arial"/>
                <a:cs typeface="Arial"/>
              </a:rPr>
              <a:t>pe</a:t>
            </a:r>
            <a:r>
              <a:rPr sz="1400" b="1" spc="-80" dirty="0">
                <a:solidFill>
                  <a:srgbClr val="2E5389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2E5389"/>
                </a:solidFill>
                <a:latin typeface="Arial"/>
                <a:cs typeface="Arial"/>
              </a:rPr>
              <a:t>t</a:t>
            </a:r>
            <a:r>
              <a:rPr sz="1400" b="1" spc="-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80" dirty="0">
                <a:solidFill>
                  <a:srgbClr val="2E5389"/>
                </a:solidFill>
                <a:latin typeface="Arial"/>
                <a:cs typeface="Arial"/>
              </a:rPr>
              <a:t>on</a:t>
            </a:r>
            <a:r>
              <a:rPr sz="14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2E5389"/>
                </a:solidFill>
                <a:latin typeface="Arial"/>
                <a:cs typeface="Arial"/>
              </a:rPr>
              <a:t>t</a:t>
            </a:r>
            <a:r>
              <a:rPr sz="1400" b="1" spc="-60" dirty="0">
                <a:solidFill>
                  <a:srgbClr val="2E5389"/>
                </a:solidFill>
                <a:latin typeface="Arial"/>
                <a:cs typeface="Arial"/>
              </a:rPr>
              <a:t>h</a:t>
            </a:r>
            <a:r>
              <a:rPr sz="1400" b="1" spc="-25" dirty="0">
                <a:solidFill>
                  <a:srgbClr val="2E5389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2E5389"/>
                </a:solidFill>
                <a:latin typeface="Arial"/>
                <a:cs typeface="Arial"/>
              </a:rPr>
              <a:t>w</a:t>
            </a:r>
            <a:r>
              <a:rPr sz="1400" b="1" spc="-60" dirty="0">
                <a:solidFill>
                  <a:srgbClr val="2E5389"/>
                </a:solidFill>
                <a:latin typeface="Arial"/>
                <a:cs typeface="Arial"/>
              </a:rPr>
              <a:t>e</a:t>
            </a:r>
            <a:r>
              <a:rPr sz="1400" b="1" spc="-65" dirty="0">
                <a:solidFill>
                  <a:srgbClr val="2E5389"/>
                </a:solidFill>
                <a:latin typeface="Arial"/>
                <a:cs typeface="Arial"/>
              </a:rPr>
              <a:t>b</a:t>
            </a:r>
            <a:r>
              <a:rPr sz="1400" b="1" spc="-35" dirty="0">
                <a:solidFill>
                  <a:srgbClr val="2E5389"/>
                </a:solidFill>
                <a:latin typeface="Arial"/>
                <a:cs typeface="Arial"/>
              </a:rPr>
              <a:t>sit</a:t>
            </a:r>
            <a:r>
              <a:rPr sz="1400" b="1" spc="-25" dirty="0">
                <a:solidFill>
                  <a:srgbClr val="2E538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r>
              <a:rPr sz="1400" b="1" spc="-80" dirty="0">
                <a:solidFill>
                  <a:srgbClr val="2E5389"/>
                </a:solidFill>
                <a:latin typeface="Arial"/>
                <a:cs typeface="Arial"/>
              </a:rPr>
              <a:t>As </a:t>
            </a:r>
            <a:r>
              <a:rPr sz="1400" b="1" spc="-20" dirty="0">
                <a:solidFill>
                  <a:srgbClr val="2E5389"/>
                </a:solidFill>
                <a:latin typeface="Arial"/>
                <a:cs typeface="Arial"/>
              </a:rPr>
              <a:t>we </a:t>
            </a:r>
            <a:r>
              <a:rPr sz="1400" b="1" spc="-45" dirty="0">
                <a:solidFill>
                  <a:srgbClr val="2E5389"/>
                </a:solidFill>
                <a:latin typeface="Arial"/>
                <a:cs typeface="Arial"/>
              </a:rPr>
              <a:t>see, </a:t>
            </a:r>
            <a:r>
              <a:rPr sz="1400" b="1" spc="-60" dirty="0">
                <a:solidFill>
                  <a:srgbClr val="2E5389"/>
                </a:solidFill>
                <a:latin typeface="Arial"/>
                <a:cs typeface="Arial"/>
              </a:rPr>
              <a:t>Lead Source_Welingak </a:t>
            </a:r>
            <a:r>
              <a:rPr sz="1400" b="1" spc="-55" dirty="0">
                <a:solidFill>
                  <a:srgbClr val="2E5389"/>
                </a:solidFill>
                <a:latin typeface="Arial"/>
                <a:cs typeface="Arial"/>
              </a:rPr>
              <a:t>Website </a:t>
            </a:r>
            <a:r>
              <a:rPr sz="1400" b="1" spc="-75" dirty="0">
                <a:solidFill>
                  <a:srgbClr val="2E5389"/>
                </a:solidFill>
                <a:latin typeface="Arial"/>
                <a:cs typeface="Arial"/>
              </a:rPr>
              <a:t>and </a:t>
            </a:r>
            <a:r>
              <a:rPr sz="1400" b="1" spc="-20" dirty="0">
                <a:solidFill>
                  <a:srgbClr val="2E5389"/>
                </a:solidFill>
                <a:latin typeface="Arial"/>
                <a:cs typeface="Arial"/>
              </a:rPr>
              <a:t>reference </a:t>
            </a:r>
            <a:r>
              <a:rPr sz="1400" b="1" spc="-55" dirty="0">
                <a:solidFill>
                  <a:srgbClr val="2E5389"/>
                </a:solidFill>
                <a:latin typeface="Arial"/>
                <a:cs typeface="Arial"/>
              </a:rPr>
              <a:t>has 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the </a:t>
            </a:r>
            <a:r>
              <a:rPr sz="1400" b="1" spc="-60" dirty="0">
                <a:solidFill>
                  <a:srgbClr val="2E5389"/>
                </a:solidFill>
                <a:latin typeface="Arial"/>
                <a:cs typeface="Arial"/>
              </a:rPr>
              <a:t>highest </a:t>
            </a:r>
            <a:r>
              <a:rPr sz="1400" b="1" spc="-55" dirty="0">
                <a:solidFill>
                  <a:srgbClr val="2E5389"/>
                </a:solidFill>
                <a:latin typeface="Arial"/>
                <a:cs typeface="Arial"/>
              </a:rPr>
              <a:t>positive impact </a:t>
            </a:r>
            <a:r>
              <a:rPr sz="1400" b="1" spc="-85" dirty="0">
                <a:solidFill>
                  <a:srgbClr val="2E5389"/>
                </a:solidFill>
                <a:latin typeface="Arial"/>
                <a:cs typeface="Arial"/>
              </a:rPr>
              <a:t>on 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the </a:t>
            </a:r>
            <a:r>
              <a:rPr sz="1400" b="1" spc="-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lead </a:t>
            </a:r>
            <a:r>
              <a:rPr sz="1400" b="1" spc="-60" dirty="0">
                <a:solidFill>
                  <a:srgbClr val="2E5389"/>
                </a:solidFill>
                <a:latin typeface="Arial"/>
                <a:cs typeface="Arial"/>
              </a:rPr>
              <a:t>conversion, </a:t>
            </a:r>
            <a:r>
              <a:rPr sz="1400" b="1" spc="-80" dirty="0">
                <a:solidFill>
                  <a:srgbClr val="2E5389"/>
                </a:solidFill>
                <a:latin typeface="Arial"/>
                <a:cs typeface="Arial"/>
              </a:rPr>
              <a:t>company </a:t>
            </a:r>
            <a:r>
              <a:rPr sz="1400" b="1" spc="-65" dirty="0">
                <a:solidFill>
                  <a:srgbClr val="2E5389"/>
                </a:solidFill>
                <a:latin typeface="Arial"/>
                <a:cs typeface="Arial"/>
              </a:rPr>
              <a:t>should focus </a:t>
            </a:r>
            <a:r>
              <a:rPr sz="1400" b="1" spc="-30" dirty="0">
                <a:solidFill>
                  <a:srgbClr val="2E5389"/>
                </a:solidFill>
                <a:latin typeface="Arial"/>
                <a:cs typeface="Arial"/>
              </a:rPr>
              <a:t>more </a:t>
            </a:r>
            <a:r>
              <a:rPr sz="1400" b="1" spc="-85" dirty="0">
                <a:solidFill>
                  <a:srgbClr val="2E5389"/>
                </a:solidFill>
                <a:latin typeface="Arial"/>
                <a:cs typeface="Arial"/>
              </a:rPr>
              <a:t>on 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the </a:t>
            </a:r>
            <a:r>
              <a:rPr sz="1400" b="1" spc="10" dirty="0">
                <a:solidFill>
                  <a:srgbClr val="2E5389"/>
                </a:solidFill>
                <a:latin typeface="Arial"/>
                <a:cs typeface="Arial"/>
              </a:rPr>
              <a:t>referral 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leads </a:t>
            </a:r>
            <a:r>
              <a:rPr sz="1400" b="1" spc="-60" dirty="0">
                <a:solidFill>
                  <a:srgbClr val="2E5389"/>
                </a:solidFill>
                <a:latin typeface="Arial"/>
                <a:cs typeface="Arial"/>
              </a:rPr>
              <a:t>during 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the </a:t>
            </a:r>
            <a:r>
              <a:rPr sz="1400" b="1" spc="-45" dirty="0">
                <a:solidFill>
                  <a:srgbClr val="2E5389"/>
                </a:solidFill>
                <a:latin typeface="Arial"/>
                <a:cs typeface="Arial"/>
              </a:rPr>
              <a:t>aggressive calling </a:t>
            </a:r>
            <a:r>
              <a:rPr sz="1400" b="1" spc="-4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2E5389"/>
                </a:solidFill>
                <a:latin typeface="Arial"/>
                <a:cs typeface="Arial"/>
              </a:rPr>
              <a:t>phase.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875" y="1332738"/>
            <a:ext cx="5231130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1605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D66035"/>
                </a:solidFill>
                <a:latin typeface="Times New Roman"/>
                <a:cs typeface="Times New Roman"/>
              </a:rPr>
              <a:t>An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education </a:t>
            </a:r>
            <a:r>
              <a:rPr sz="1400" b="1" spc="30" dirty="0">
                <a:solidFill>
                  <a:srgbClr val="D66035"/>
                </a:solidFill>
                <a:latin typeface="Times New Roman"/>
                <a:cs typeface="Times New Roman"/>
              </a:rPr>
              <a:t>company- </a:t>
            </a:r>
            <a:r>
              <a:rPr sz="1400" b="1" spc="-150" dirty="0">
                <a:solidFill>
                  <a:srgbClr val="D66035"/>
                </a:solidFill>
                <a:latin typeface="Times New Roman"/>
                <a:cs typeface="Times New Roman"/>
              </a:rPr>
              <a:t>X </a:t>
            </a:r>
            <a:r>
              <a:rPr sz="1400" b="1" spc="20" dirty="0">
                <a:solidFill>
                  <a:srgbClr val="D66035"/>
                </a:solidFill>
                <a:latin typeface="Times New Roman"/>
                <a:cs typeface="Times New Roman"/>
              </a:rPr>
              <a:t>Education </a:t>
            </a:r>
            <a:r>
              <a:rPr sz="1400" b="1" spc="60" dirty="0">
                <a:solidFill>
                  <a:srgbClr val="D66035"/>
                </a:solidFill>
                <a:latin typeface="Times New Roman"/>
                <a:cs typeface="Times New Roman"/>
              </a:rPr>
              <a:t>is </a:t>
            </a:r>
            <a:r>
              <a:rPr sz="1400" b="1" spc="40" dirty="0">
                <a:solidFill>
                  <a:srgbClr val="D66035"/>
                </a:solidFill>
                <a:latin typeface="Times New Roman"/>
                <a:cs typeface="Times New Roman"/>
              </a:rPr>
              <a:t>looking </a:t>
            </a:r>
            <a:r>
              <a:rPr sz="1400" b="1" spc="20" dirty="0">
                <a:solidFill>
                  <a:srgbClr val="D66035"/>
                </a:solidFill>
                <a:latin typeface="Times New Roman"/>
                <a:cs typeface="Times New Roman"/>
              </a:rPr>
              <a:t>for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potential </a:t>
            </a:r>
            <a:r>
              <a:rPr sz="14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 customers</a:t>
            </a:r>
            <a:r>
              <a:rPr sz="14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D66035"/>
                </a:solidFill>
                <a:latin typeface="Times New Roman"/>
                <a:cs typeface="Times New Roman"/>
              </a:rPr>
              <a:t>who</a:t>
            </a:r>
            <a:r>
              <a:rPr sz="14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would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D66035"/>
                </a:solidFill>
                <a:latin typeface="Times New Roman"/>
                <a:cs typeface="Times New Roman"/>
              </a:rPr>
              <a:t>use</a:t>
            </a:r>
            <a:r>
              <a:rPr sz="14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its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D66035"/>
                </a:solidFill>
                <a:latin typeface="Times New Roman"/>
                <a:cs typeface="Times New Roman"/>
              </a:rPr>
              <a:t>Education</a:t>
            </a:r>
            <a:r>
              <a:rPr sz="14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platform</a:t>
            </a:r>
            <a:r>
              <a:rPr sz="14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D66035"/>
                </a:solidFill>
                <a:latin typeface="Times New Roman"/>
                <a:cs typeface="Times New Roman"/>
              </a:rPr>
              <a:t>for</a:t>
            </a:r>
            <a:r>
              <a:rPr sz="1400" b="1" spc="-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D66035"/>
                </a:solidFill>
                <a:latin typeface="Times New Roman"/>
                <a:cs typeface="Times New Roman"/>
              </a:rPr>
              <a:t>upskilling. </a:t>
            </a:r>
            <a:r>
              <a:rPr sz="1400" b="1" spc="-3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D66035"/>
                </a:solidFill>
                <a:latin typeface="Times New Roman"/>
                <a:cs typeface="Times New Roman"/>
              </a:rPr>
              <a:t>The</a:t>
            </a:r>
            <a:r>
              <a:rPr sz="14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D66035"/>
                </a:solidFill>
                <a:latin typeface="Times New Roman"/>
                <a:cs typeface="Times New Roman"/>
              </a:rPr>
              <a:t>company</a:t>
            </a:r>
            <a:r>
              <a:rPr sz="14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D66035"/>
                </a:solidFill>
                <a:latin typeface="Times New Roman"/>
                <a:cs typeface="Times New Roman"/>
              </a:rPr>
              <a:t>notes</a:t>
            </a:r>
            <a:r>
              <a:rPr sz="14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D66035"/>
                </a:solidFill>
                <a:latin typeface="Times New Roman"/>
                <a:cs typeface="Times New Roman"/>
              </a:rPr>
              <a:t>the</a:t>
            </a:r>
            <a:r>
              <a:rPr sz="14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leads</a:t>
            </a:r>
            <a:r>
              <a:rPr sz="1400" b="1" spc="-3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D66035"/>
                </a:solidFill>
                <a:latin typeface="Times New Roman"/>
                <a:cs typeface="Times New Roman"/>
              </a:rPr>
              <a:t>–</a:t>
            </a:r>
            <a:r>
              <a:rPr sz="14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leads</a:t>
            </a:r>
            <a:r>
              <a:rPr sz="1400" b="1" spc="-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are</a:t>
            </a:r>
            <a:r>
              <a:rPr sz="14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D66035"/>
                </a:solidFill>
                <a:latin typeface="Times New Roman"/>
                <a:cs typeface="Times New Roman"/>
              </a:rPr>
              <a:t>the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D66035"/>
                </a:solidFill>
                <a:latin typeface="Times New Roman"/>
                <a:cs typeface="Times New Roman"/>
              </a:rPr>
              <a:t>ones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D66035"/>
                </a:solidFill>
                <a:latin typeface="Times New Roman"/>
                <a:cs typeface="Times New Roman"/>
              </a:rPr>
              <a:t>who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D66035"/>
                </a:solidFill>
                <a:latin typeface="Times New Roman"/>
                <a:cs typeface="Times New Roman"/>
              </a:rPr>
              <a:t>shows</a:t>
            </a:r>
            <a:r>
              <a:rPr sz="14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an </a:t>
            </a:r>
            <a:r>
              <a:rPr sz="1400" b="1" spc="-3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D66035"/>
                </a:solidFill>
                <a:latin typeface="Times New Roman"/>
                <a:cs typeface="Times New Roman"/>
              </a:rPr>
              <a:t>interest</a:t>
            </a:r>
            <a:r>
              <a:rPr sz="14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to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D66035"/>
                </a:solidFill>
                <a:latin typeface="Times New Roman"/>
                <a:cs typeface="Times New Roman"/>
              </a:rPr>
              <a:t>join</a:t>
            </a:r>
            <a:r>
              <a:rPr sz="14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D66035"/>
                </a:solidFill>
                <a:latin typeface="Times New Roman"/>
                <a:cs typeface="Times New Roman"/>
              </a:rPr>
              <a:t>the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D66035"/>
                </a:solidFill>
                <a:latin typeface="Times New Roman"/>
                <a:cs typeface="Times New Roman"/>
              </a:rPr>
              <a:t>different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courses.</a:t>
            </a:r>
            <a:endParaRPr sz="1400">
              <a:latin typeface="Times New Roman"/>
              <a:cs typeface="Times New Roman"/>
            </a:endParaRPr>
          </a:p>
          <a:p>
            <a:pPr marL="12700" marR="476250" indent="39370">
              <a:lnSpc>
                <a:spcPct val="100000"/>
              </a:lnSpc>
            </a:pPr>
            <a:r>
              <a:rPr sz="1400" b="1" spc="-150" dirty="0">
                <a:solidFill>
                  <a:srgbClr val="D66035"/>
                </a:solidFill>
                <a:latin typeface="Times New Roman"/>
                <a:cs typeface="Times New Roman"/>
              </a:rPr>
              <a:t>X</a:t>
            </a:r>
            <a:r>
              <a:rPr sz="14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D66035"/>
                </a:solidFill>
                <a:latin typeface="Times New Roman"/>
                <a:cs typeface="Times New Roman"/>
              </a:rPr>
              <a:t>Education</a:t>
            </a:r>
            <a:r>
              <a:rPr sz="14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requires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to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build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a</a:t>
            </a:r>
            <a:r>
              <a:rPr sz="1400" b="1" spc="-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model</a:t>
            </a:r>
            <a:r>
              <a:rPr sz="14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D66035"/>
                </a:solidFill>
                <a:latin typeface="Times New Roman"/>
                <a:cs typeface="Times New Roman"/>
              </a:rPr>
              <a:t>where</a:t>
            </a:r>
            <a:r>
              <a:rPr sz="14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in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,we</a:t>
            </a:r>
            <a:r>
              <a:rPr sz="14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D66035"/>
                </a:solidFill>
                <a:latin typeface="Times New Roman"/>
                <a:cs typeface="Times New Roman"/>
              </a:rPr>
              <a:t>need</a:t>
            </a:r>
            <a:r>
              <a:rPr sz="14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to </a:t>
            </a:r>
            <a:r>
              <a:rPr sz="1400" b="1" spc="-3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assign</a:t>
            </a:r>
            <a:r>
              <a:rPr sz="14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a</a:t>
            </a:r>
            <a:r>
              <a:rPr sz="1400" b="1" spc="-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lead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score</a:t>
            </a:r>
            <a:r>
              <a:rPr sz="14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to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each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D66035"/>
                </a:solidFill>
                <a:latin typeface="Times New Roman"/>
                <a:cs typeface="Times New Roman"/>
              </a:rPr>
              <a:t>of</a:t>
            </a:r>
            <a:r>
              <a:rPr sz="14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D66035"/>
                </a:solidFill>
                <a:latin typeface="Times New Roman"/>
                <a:cs typeface="Times New Roman"/>
              </a:rPr>
              <a:t>the</a:t>
            </a:r>
            <a:r>
              <a:rPr sz="14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D66035"/>
                </a:solidFill>
                <a:latin typeface="Times New Roman"/>
                <a:cs typeface="Times New Roman"/>
              </a:rPr>
              <a:t>leads.</a:t>
            </a:r>
            <a:endParaRPr sz="1400">
              <a:latin typeface="Times New Roman"/>
              <a:cs typeface="Times New Roman"/>
            </a:endParaRPr>
          </a:p>
          <a:p>
            <a:pPr marL="12700" marR="332105">
              <a:lnSpc>
                <a:spcPct val="100000"/>
              </a:lnSpc>
            </a:pPr>
            <a:r>
              <a:rPr sz="1400" b="1" spc="30" dirty="0">
                <a:solidFill>
                  <a:srgbClr val="D66035"/>
                </a:solidFill>
                <a:latin typeface="Times New Roman"/>
                <a:cs typeface="Times New Roman"/>
              </a:rPr>
              <a:t>Customers </a:t>
            </a:r>
            <a:r>
              <a:rPr sz="14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with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higher lead score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have </a:t>
            </a:r>
            <a:r>
              <a:rPr sz="14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a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higher conversion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chance</a:t>
            </a:r>
            <a:r>
              <a:rPr sz="14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D66035"/>
                </a:solidFill>
                <a:latin typeface="Times New Roman"/>
                <a:cs typeface="Times New Roman"/>
              </a:rPr>
              <a:t>and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D66035"/>
                </a:solidFill>
                <a:latin typeface="Times New Roman"/>
                <a:cs typeface="Times New Roman"/>
              </a:rPr>
              <a:t>the</a:t>
            </a:r>
            <a:r>
              <a:rPr sz="14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customers</a:t>
            </a:r>
            <a:r>
              <a:rPr sz="1400" b="1" spc="-7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with</a:t>
            </a:r>
            <a:r>
              <a:rPr sz="14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lower</a:t>
            </a:r>
            <a:r>
              <a:rPr sz="14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lead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score</a:t>
            </a:r>
            <a:r>
              <a:rPr sz="14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have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a</a:t>
            </a:r>
            <a:r>
              <a:rPr sz="1400" b="1" spc="-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lower </a:t>
            </a:r>
            <a:r>
              <a:rPr sz="1400" b="1" spc="-3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conversion</a:t>
            </a:r>
            <a:r>
              <a:rPr sz="1400" b="1" spc="-8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chance.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In</a:t>
            </a:r>
            <a:r>
              <a:rPr sz="1400" b="1" spc="-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order</a:t>
            </a:r>
            <a:r>
              <a:rPr sz="14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to</a:t>
            </a:r>
            <a:r>
              <a:rPr sz="1400" b="1" spc="-3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get</a:t>
            </a:r>
            <a:r>
              <a:rPr sz="14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a</a:t>
            </a:r>
            <a:r>
              <a:rPr sz="1400" b="1" spc="-2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better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lead</a:t>
            </a:r>
            <a:r>
              <a:rPr sz="1400" b="1" spc="-3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conversion</a:t>
            </a:r>
            <a:r>
              <a:rPr sz="1400" b="1" spc="-7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30" dirty="0">
                <a:solidFill>
                  <a:srgbClr val="D66035"/>
                </a:solidFill>
                <a:latin typeface="Times New Roman"/>
                <a:cs typeface="Times New Roman"/>
              </a:rPr>
              <a:t>rate,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D66035"/>
                </a:solidFill>
                <a:latin typeface="Times New Roman"/>
                <a:cs typeface="Times New Roman"/>
              </a:rPr>
              <a:t>the</a:t>
            </a:r>
            <a:r>
              <a:rPr sz="14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D66035"/>
                </a:solidFill>
                <a:latin typeface="Times New Roman"/>
                <a:cs typeface="Times New Roman"/>
              </a:rPr>
              <a:t>company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D66035"/>
                </a:solidFill>
                <a:latin typeface="Times New Roman"/>
                <a:cs typeface="Times New Roman"/>
              </a:rPr>
              <a:t>needs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to</a:t>
            </a:r>
            <a:r>
              <a:rPr sz="14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identify</a:t>
            </a:r>
            <a:r>
              <a:rPr sz="1400" b="1" spc="-7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D66035"/>
                </a:solidFill>
                <a:latin typeface="Times New Roman"/>
                <a:cs typeface="Times New Roman"/>
              </a:rPr>
              <a:t>the</a:t>
            </a:r>
            <a:r>
              <a:rPr sz="14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D66035"/>
                </a:solidFill>
                <a:latin typeface="Times New Roman"/>
                <a:cs typeface="Times New Roman"/>
              </a:rPr>
              <a:t>‘hot</a:t>
            </a:r>
            <a:r>
              <a:rPr sz="1400" b="1" spc="-8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D66035"/>
                </a:solidFill>
                <a:latin typeface="Times New Roman"/>
                <a:cs typeface="Times New Roman"/>
              </a:rPr>
              <a:t>leads’.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D66035"/>
                </a:solidFill>
                <a:latin typeface="Times New Roman"/>
                <a:cs typeface="Times New Roman"/>
              </a:rPr>
              <a:t>Hot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Leads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are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D66035"/>
                </a:solidFill>
                <a:latin typeface="Times New Roman"/>
                <a:cs typeface="Times New Roman"/>
              </a:rPr>
              <a:t>the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D66035"/>
                </a:solidFill>
                <a:latin typeface="Times New Roman"/>
                <a:cs typeface="Times New Roman"/>
              </a:rPr>
              <a:t>most</a:t>
            </a:r>
            <a:r>
              <a:rPr sz="14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potential</a:t>
            </a:r>
            <a:r>
              <a:rPr sz="1400" b="1" spc="-7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leads</a:t>
            </a:r>
            <a:r>
              <a:rPr sz="1400" b="1" spc="-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D66035"/>
                </a:solidFill>
                <a:latin typeface="Times New Roman"/>
                <a:cs typeface="Times New Roman"/>
              </a:rPr>
              <a:t>who</a:t>
            </a:r>
            <a:r>
              <a:rPr sz="14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will</a:t>
            </a:r>
            <a:r>
              <a:rPr sz="14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D66035"/>
                </a:solidFill>
                <a:latin typeface="Times New Roman"/>
                <a:cs typeface="Times New Roman"/>
              </a:rPr>
              <a:t>eventually</a:t>
            </a:r>
            <a:r>
              <a:rPr sz="14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be</a:t>
            </a:r>
            <a:r>
              <a:rPr sz="14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D66035"/>
                </a:solidFill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customers.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8981" y="577625"/>
            <a:ext cx="53473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solidFill>
                  <a:srgbClr val="2E5389"/>
                </a:solidFill>
              </a:rPr>
              <a:t>Problem</a:t>
            </a:r>
            <a:r>
              <a:rPr sz="2800" spc="-145" dirty="0">
                <a:solidFill>
                  <a:srgbClr val="2E5389"/>
                </a:solidFill>
              </a:rPr>
              <a:t> </a:t>
            </a:r>
            <a:r>
              <a:rPr sz="2800" spc="90" dirty="0">
                <a:solidFill>
                  <a:srgbClr val="2E5389"/>
                </a:solidFill>
              </a:rPr>
              <a:t>Statement</a:t>
            </a:r>
            <a:endParaRPr sz="28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6291" y="1866900"/>
            <a:ext cx="2855214" cy="12245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8982" y="1504950"/>
            <a:ext cx="5068418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31875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Step </a:t>
            </a:r>
            <a:r>
              <a:rPr sz="1600" b="1" spc="15" dirty="0">
                <a:solidFill>
                  <a:srgbClr val="D66035"/>
                </a:solidFill>
                <a:latin typeface="Times New Roman"/>
                <a:cs typeface="Times New Roman"/>
              </a:rPr>
              <a:t>1.Importing </a:t>
            </a:r>
            <a:r>
              <a:rPr sz="1600" b="1" spc="75" dirty="0">
                <a:solidFill>
                  <a:srgbClr val="D66035"/>
                </a:solidFill>
                <a:latin typeface="Times New Roman"/>
                <a:cs typeface="Times New Roman"/>
              </a:rPr>
              <a:t>the </a:t>
            </a:r>
            <a:r>
              <a:rPr sz="1600" b="1" spc="5" dirty="0">
                <a:solidFill>
                  <a:srgbClr val="D66035"/>
                </a:solidFill>
                <a:latin typeface="Times New Roman"/>
                <a:cs typeface="Times New Roman"/>
              </a:rPr>
              <a:t>Data </a:t>
            </a:r>
            <a:r>
              <a:rPr sz="1600" b="1" spc="-38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Step</a:t>
            </a:r>
            <a:r>
              <a:rPr sz="16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30" dirty="0">
                <a:solidFill>
                  <a:srgbClr val="D66035"/>
                </a:solidFill>
                <a:latin typeface="Times New Roman"/>
                <a:cs typeface="Times New Roman"/>
              </a:rPr>
              <a:t>2.Inspecting</a:t>
            </a:r>
            <a:r>
              <a:rPr sz="16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75" dirty="0">
                <a:solidFill>
                  <a:srgbClr val="D66035"/>
                </a:solidFill>
                <a:latin typeface="Times New Roman"/>
                <a:cs typeface="Times New Roman"/>
              </a:rPr>
              <a:t>the</a:t>
            </a:r>
            <a:r>
              <a:rPr sz="16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D66035"/>
                </a:solidFill>
                <a:latin typeface="Times New Roman"/>
                <a:cs typeface="Times New Roman"/>
              </a:rPr>
              <a:t>Data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Step</a:t>
            </a:r>
            <a:r>
              <a:rPr sz="16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D66035"/>
                </a:solidFill>
                <a:latin typeface="Times New Roman"/>
                <a:cs typeface="Times New Roman"/>
              </a:rPr>
              <a:t>3.Data</a:t>
            </a:r>
            <a:r>
              <a:rPr sz="16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Cleaning</a:t>
            </a:r>
            <a:r>
              <a:rPr sz="16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40" dirty="0">
                <a:solidFill>
                  <a:srgbClr val="D66035"/>
                </a:solidFill>
                <a:latin typeface="Times New Roman"/>
                <a:cs typeface="Times New Roman"/>
              </a:rPr>
              <a:t>and</a:t>
            </a:r>
            <a:r>
              <a:rPr sz="16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Preparation</a:t>
            </a:r>
            <a:endParaRPr sz="1600" dirty="0">
              <a:latin typeface="Times New Roman"/>
              <a:cs typeface="Times New Roman"/>
            </a:endParaRPr>
          </a:p>
          <a:p>
            <a:pPr marL="433070" lvl="1" indent="-288925">
              <a:lnSpc>
                <a:spcPct val="100000"/>
              </a:lnSpc>
              <a:buAutoNum type="arabicPeriod"/>
              <a:tabLst>
                <a:tab pos="433705" algn="l"/>
              </a:tabLst>
            </a:pP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Exploratory</a:t>
            </a:r>
            <a:r>
              <a:rPr sz="1600" b="1" spc="-2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D66035"/>
                </a:solidFill>
                <a:latin typeface="Times New Roman"/>
                <a:cs typeface="Times New Roman"/>
              </a:rPr>
              <a:t>Data</a:t>
            </a:r>
            <a:r>
              <a:rPr sz="16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Analysis</a:t>
            </a:r>
            <a:endParaRPr sz="1600" dirty="0">
              <a:latin typeface="Times New Roman"/>
              <a:cs typeface="Times New Roman"/>
            </a:endParaRPr>
          </a:p>
          <a:p>
            <a:pPr marL="12700" marR="1212850" lvl="1" indent="132080">
              <a:lnSpc>
                <a:spcPct val="100000"/>
              </a:lnSpc>
              <a:buAutoNum type="arabicPeriod"/>
              <a:tabLst>
                <a:tab pos="442595" algn="l"/>
              </a:tabLst>
            </a:pPr>
            <a:r>
              <a:rPr sz="1600" b="1" spc="5" dirty="0">
                <a:solidFill>
                  <a:srgbClr val="D66035"/>
                </a:solidFill>
                <a:latin typeface="Times New Roman"/>
                <a:cs typeface="Times New Roman"/>
              </a:rPr>
              <a:t>Checking </a:t>
            </a:r>
            <a:r>
              <a:rPr sz="1600" b="1" spc="25" dirty="0">
                <a:solidFill>
                  <a:srgbClr val="D66035"/>
                </a:solidFill>
                <a:latin typeface="Times New Roman"/>
                <a:cs typeface="Times New Roman"/>
              </a:rPr>
              <a:t>Outliers </a:t>
            </a:r>
            <a:r>
              <a:rPr sz="1600" b="1" spc="3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Step</a:t>
            </a:r>
            <a:r>
              <a:rPr sz="16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20" dirty="0">
                <a:solidFill>
                  <a:srgbClr val="D66035"/>
                </a:solidFill>
                <a:latin typeface="Times New Roman"/>
                <a:cs typeface="Times New Roman"/>
              </a:rPr>
              <a:t>4.</a:t>
            </a:r>
            <a:r>
              <a:rPr sz="16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25" dirty="0">
                <a:solidFill>
                  <a:srgbClr val="D66035"/>
                </a:solidFill>
                <a:latin typeface="Times New Roman"/>
                <a:cs typeface="Times New Roman"/>
              </a:rPr>
              <a:t>Test</a:t>
            </a:r>
            <a:r>
              <a:rPr sz="16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D66035"/>
                </a:solidFill>
                <a:latin typeface="Times New Roman"/>
                <a:cs typeface="Times New Roman"/>
              </a:rPr>
              <a:t>–</a:t>
            </a:r>
            <a:r>
              <a:rPr sz="16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D66035"/>
                </a:solidFill>
                <a:latin typeface="Times New Roman"/>
                <a:cs typeface="Times New Roman"/>
              </a:rPr>
              <a:t>Train</a:t>
            </a:r>
            <a:r>
              <a:rPr sz="16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D66035"/>
                </a:solidFill>
                <a:latin typeface="Times New Roman"/>
                <a:cs typeface="Times New Roman"/>
              </a:rPr>
              <a:t>Split </a:t>
            </a:r>
            <a:r>
              <a:rPr sz="1600" b="1" spc="-38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Step</a:t>
            </a:r>
            <a:r>
              <a:rPr sz="1600" b="1" spc="-8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30" dirty="0">
                <a:solidFill>
                  <a:srgbClr val="D66035"/>
                </a:solidFill>
                <a:latin typeface="Times New Roman"/>
                <a:cs typeface="Times New Roman"/>
              </a:rPr>
              <a:t>5.Feature</a:t>
            </a:r>
            <a:r>
              <a:rPr sz="1600" b="1" spc="-6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Selection </a:t>
            </a:r>
            <a:r>
              <a:rPr sz="1600" b="1" spc="-38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Step</a:t>
            </a:r>
            <a:r>
              <a:rPr sz="16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6.Model</a:t>
            </a:r>
            <a:r>
              <a:rPr sz="16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30" dirty="0">
                <a:solidFill>
                  <a:srgbClr val="D66035"/>
                </a:solidFill>
                <a:latin typeface="Times New Roman"/>
                <a:cs typeface="Times New Roman"/>
              </a:rPr>
              <a:t>Building</a:t>
            </a:r>
            <a:endParaRPr sz="1600" dirty="0">
              <a:latin typeface="Times New Roman"/>
              <a:cs typeface="Times New Roman"/>
            </a:endParaRPr>
          </a:p>
          <a:p>
            <a:pPr marL="12700" marR="697865" algn="just">
              <a:lnSpc>
                <a:spcPct val="100000"/>
              </a:lnSpc>
              <a:spcBef>
                <a:spcPts val="5"/>
              </a:spcBef>
            </a:pPr>
            <a:r>
              <a:rPr sz="16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St</a:t>
            </a:r>
            <a:r>
              <a:rPr sz="1600" b="1" spc="65" dirty="0">
                <a:solidFill>
                  <a:srgbClr val="D66035"/>
                </a:solidFill>
                <a:latin typeface="Times New Roman"/>
                <a:cs typeface="Times New Roman"/>
              </a:rPr>
              <a:t>ep</a:t>
            </a:r>
            <a:r>
              <a:rPr sz="1600" b="1" spc="-5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D66035"/>
                </a:solidFill>
                <a:latin typeface="Times New Roman"/>
                <a:cs typeface="Times New Roman"/>
              </a:rPr>
              <a:t>7</a:t>
            </a:r>
            <a:r>
              <a:rPr sz="1600" b="1" spc="-10" dirty="0">
                <a:solidFill>
                  <a:srgbClr val="D66035"/>
                </a:solidFill>
                <a:latin typeface="Times New Roman"/>
                <a:cs typeface="Times New Roman"/>
              </a:rPr>
              <a:t>.</a:t>
            </a:r>
            <a:r>
              <a:rPr sz="1600" b="1" spc="20" dirty="0">
                <a:solidFill>
                  <a:srgbClr val="D66035"/>
                </a:solidFill>
                <a:latin typeface="Times New Roman"/>
                <a:cs typeface="Times New Roman"/>
              </a:rPr>
              <a:t>Pl</a:t>
            </a: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o</a:t>
            </a:r>
            <a:r>
              <a:rPr sz="16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tt</a:t>
            </a:r>
            <a:r>
              <a:rPr sz="1600" b="1" spc="40" dirty="0">
                <a:solidFill>
                  <a:srgbClr val="D66035"/>
                </a:solidFill>
                <a:latin typeface="Times New Roman"/>
                <a:cs typeface="Times New Roman"/>
              </a:rPr>
              <a:t>ing</a:t>
            </a:r>
            <a:r>
              <a:rPr sz="16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t</a:t>
            </a:r>
            <a:r>
              <a:rPr sz="1600" b="1" spc="85" dirty="0">
                <a:solidFill>
                  <a:srgbClr val="D66035"/>
                </a:solidFill>
                <a:latin typeface="Times New Roman"/>
                <a:cs typeface="Times New Roman"/>
              </a:rPr>
              <a:t>he</a:t>
            </a:r>
            <a:r>
              <a:rPr sz="1600" b="1" spc="-4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-210" dirty="0">
                <a:solidFill>
                  <a:srgbClr val="D66035"/>
                </a:solidFill>
                <a:latin typeface="Times New Roman"/>
                <a:cs typeface="Times New Roman"/>
              </a:rPr>
              <a:t>ROC</a:t>
            </a:r>
            <a:r>
              <a:rPr sz="1600" b="1" spc="-3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-70" dirty="0">
                <a:solidFill>
                  <a:srgbClr val="D66035"/>
                </a:solidFill>
                <a:latin typeface="Times New Roman"/>
                <a:cs typeface="Times New Roman"/>
              </a:rPr>
              <a:t>Cu</a:t>
            </a:r>
            <a:r>
              <a:rPr sz="16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r</a:t>
            </a:r>
            <a:r>
              <a:rPr sz="16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ve  </a:t>
            </a: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Step</a:t>
            </a:r>
            <a:r>
              <a:rPr sz="1600" b="1" spc="-6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20" dirty="0">
                <a:solidFill>
                  <a:srgbClr val="D66035"/>
                </a:solidFill>
                <a:latin typeface="Times New Roman"/>
                <a:cs typeface="Times New Roman"/>
              </a:rPr>
              <a:t>8.Finding</a:t>
            </a:r>
            <a:r>
              <a:rPr sz="1600" b="1" spc="-7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Optimal</a:t>
            </a:r>
            <a:r>
              <a:rPr sz="16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45" dirty="0">
                <a:solidFill>
                  <a:srgbClr val="D66035"/>
                </a:solidFill>
                <a:latin typeface="Times New Roman"/>
                <a:cs typeface="Times New Roman"/>
              </a:rPr>
              <a:t>cut</a:t>
            </a:r>
            <a:r>
              <a:rPr sz="16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off </a:t>
            </a:r>
            <a:r>
              <a:rPr sz="1600" b="1" spc="-38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D66035"/>
                </a:solidFill>
                <a:latin typeface="Times New Roman"/>
                <a:cs typeface="Times New Roman"/>
              </a:rPr>
              <a:t>Step</a:t>
            </a:r>
            <a:r>
              <a:rPr sz="16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D66035"/>
                </a:solidFill>
                <a:latin typeface="Times New Roman"/>
                <a:cs typeface="Times New Roman"/>
              </a:rPr>
              <a:t>9.</a:t>
            </a:r>
            <a:r>
              <a:rPr sz="1600" b="1" spc="-55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35" dirty="0">
                <a:solidFill>
                  <a:srgbClr val="D66035"/>
                </a:solidFill>
                <a:latin typeface="Times New Roman"/>
                <a:cs typeface="Times New Roman"/>
              </a:rPr>
              <a:t>Prediction</a:t>
            </a:r>
            <a:r>
              <a:rPr sz="1600" b="1" spc="-40" dirty="0">
                <a:solidFill>
                  <a:srgbClr val="D66035"/>
                </a:solidFill>
                <a:latin typeface="Times New Roman"/>
                <a:cs typeface="Times New Roman"/>
              </a:rPr>
              <a:t> </a:t>
            </a:r>
            <a:r>
              <a:rPr sz="1600" b="1" spc="50" dirty="0">
                <a:solidFill>
                  <a:srgbClr val="D66035"/>
                </a:solidFill>
                <a:latin typeface="Times New Roman"/>
                <a:cs typeface="Times New Roman"/>
              </a:rPr>
              <a:t>making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8982" y="577625"/>
            <a:ext cx="37730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2E5389"/>
                </a:solidFill>
              </a:rPr>
              <a:t>An</a:t>
            </a:r>
            <a:r>
              <a:rPr sz="2800" spc="-15" dirty="0">
                <a:solidFill>
                  <a:srgbClr val="2E5389"/>
                </a:solidFill>
              </a:rPr>
              <a:t>a</a:t>
            </a:r>
            <a:r>
              <a:rPr sz="2800" spc="55" dirty="0">
                <a:solidFill>
                  <a:srgbClr val="2E5389"/>
                </a:solidFill>
              </a:rPr>
              <a:t>l</a:t>
            </a:r>
            <a:r>
              <a:rPr sz="2800" spc="95" dirty="0">
                <a:solidFill>
                  <a:srgbClr val="2E5389"/>
                </a:solidFill>
              </a:rPr>
              <a:t>y</a:t>
            </a:r>
            <a:r>
              <a:rPr sz="2800" spc="140" dirty="0">
                <a:solidFill>
                  <a:srgbClr val="2E5389"/>
                </a:solidFill>
              </a:rPr>
              <a:t>sis</a:t>
            </a:r>
            <a:r>
              <a:rPr sz="2800" spc="-70" dirty="0">
                <a:solidFill>
                  <a:srgbClr val="2E5389"/>
                </a:solidFill>
              </a:rPr>
              <a:t> -</a:t>
            </a:r>
            <a:r>
              <a:rPr sz="2800" spc="-95" dirty="0">
                <a:solidFill>
                  <a:srgbClr val="2E5389"/>
                </a:solidFill>
              </a:rPr>
              <a:t> </a:t>
            </a:r>
            <a:r>
              <a:rPr sz="2800" spc="30" dirty="0">
                <a:solidFill>
                  <a:srgbClr val="2E5389"/>
                </a:solidFill>
              </a:rPr>
              <a:t>Flow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623" y="0"/>
            <a:ext cx="5548376" cy="51434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530" y="1261998"/>
            <a:ext cx="271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54B86C"/>
                </a:solidFill>
              </a:rPr>
              <a:t>Test</a:t>
            </a:r>
            <a:r>
              <a:rPr sz="2800" spc="-114" dirty="0">
                <a:solidFill>
                  <a:srgbClr val="54B86C"/>
                </a:solidFill>
              </a:rPr>
              <a:t> </a:t>
            </a:r>
            <a:r>
              <a:rPr sz="2800" spc="-5" dirty="0">
                <a:solidFill>
                  <a:srgbClr val="54B86C"/>
                </a:solidFill>
              </a:rPr>
              <a:t>–</a:t>
            </a:r>
            <a:r>
              <a:rPr sz="2800" spc="-100" dirty="0">
                <a:solidFill>
                  <a:srgbClr val="54B86C"/>
                </a:solidFill>
              </a:rPr>
              <a:t> </a:t>
            </a:r>
            <a:r>
              <a:rPr sz="2800" spc="15" dirty="0">
                <a:solidFill>
                  <a:srgbClr val="54B86C"/>
                </a:solidFill>
              </a:rPr>
              <a:t>Train</a:t>
            </a:r>
            <a:r>
              <a:rPr sz="2800" spc="-105" dirty="0">
                <a:solidFill>
                  <a:srgbClr val="54B86C"/>
                </a:solidFill>
              </a:rPr>
              <a:t> </a:t>
            </a:r>
            <a:r>
              <a:rPr sz="2800" spc="10" dirty="0">
                <a:solidFill>
                  <a:srgbClr val="54B86C"/>
                </a:solidFill>
              </a:rPr>
              <a:t>Split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824" y="398145"/>
            <a:ext cx="5318125" cy="2761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9860">
              <a:lnSpc>
                <a:spcPct val="100000"/>
              </a:lnSpc>
              <a:spcBef>
                <a:spcPts val="105"/>
              </a:spcBef>
            </a:pPr>
            <a:r>
              <a:rPr sz="1400" spc="-150" dirty="0">
                <a:solidFill>
                  <a:srgbClr val="FFFCF3"/>
                </a:solidFill>
                <a:latin typeface="Bahnschrift"/>
                <a:cs typeface="Bahnschrift"/>
              </a:rPr>
              <a:t>M</a:t>
            </a:r>
            <a:r>
              <a:rPr sz="1400" spc="-110" dirty="0">
                <a:solidFill>
                  <a:srgbClr val="FFFCF3"/>
                </a:solidFill>
                <a:latin typeface="Bahnschrift"/>
                <a:cs typeface="Bahnschrift"/>
              </a:rPr>
              <a:t>o</a:t>
            </a:r>
            <a:r>
              <a:rPr sz="1400" spc="-90" dirty="0">
                <a:solidFill>
                  <a:srgbClr val="FFFCF3"/>
                </a:solidFill>
                <a:latin typeface="Bahnschrift"/>
                <a:cs typeface="Bahnschrift"/>
              </a:rPr>
              <a:t>d</a:t>
            </a:r>
            <a:r>
              <a:rPr sz="1400" spc="-95" dirty="0">
                <a:solidFill>
                  <a:srgbClr val="FFFCF3"/>
                </a:solidFill>
                <a:latin typeface="Bahnschrift"/>
                <a:cs typeface="Bahnschrift"/>
              </a:rPr>
              <a:t>e</a:t>
            </a:r>
            <a:r>
              <a:rPr sz="1400" dirty="0">
                <a:solidFill>
                  <a:srgbClr val="FFFCF3"/>
                </a:solidFill>
                <a:latin typeface="Bahnschrift"/>
                <a:cs typeface="Bahnschrift"/>
              </a:rPr>
              <a:t>l </a:t>
            </a:r>
            <a:r>
              <a:rPr sz="1400" spc="-155" dirty="0">
                <a:solidFill>
                  <a:srgbClr val="FFFCF3"/>
                </a:solidFill>
                <a:latin typeface="Bahnschrift"/>
                <a:cs typeface="Bahnschrift"/>
              </a:rPr>
              <a:t>B</a:t>
            </a:r>
            <a:r>
              <a:rPr sz="1400" spc="-100" dirty="0">
                <a:solidFill>
                  <a:srgbClr val="FFFCF3"/>
                </a:solidFill>
                <a:latin typeface="Bahnschrift"/>
                <a:cs typeface="Bahnschrift"/>
              </a:rPr>
              <a:t>u</a:t>
            </a:r>
            <a:r>
              <a:rPr sz="1400" spc="-30" dirty="0">
                <a:solidFill>
                  <a:srgbClr val="FFFCF3"/>
                </a:solidFill>
                <a:latin typeface="Bahnschrift"/>
                <a:cs typeface="Bahnschrift"/>
              </a:rPr>
              <a:t>i</a:t>
            </a:r>
            <a:r>
              <a:rPr sz="1400" spc="-40" dirty="0">
                <a:solidFill>
                  <a:srgbClr val="FFFCF3"/>
                </a:solidFill>
                <a:latin typeface="Bahnschrift"/>
                <a:cs typeface="Bahnschrift"/>
              </a:rPr>
              <a:t>l</a:t>
            </a:r>
            <a:r>
              <a:rPr sz="1400" spc="-100" dirty="0">
                <a:solidFill>
                  <a:srgbClr val="FFFCF3"/>
                </a:solidFill>
                <a:latin typeface="Bahnschrift"/>
                <a:cs typeface="Bahnschrift"/>
              </a:rPr>
              <a:t>d</a:t>
            </a:r>
            <a:r>
              <a:rPr sz="1400" spc="-45" dirty="0">
                <a:solidFill>
                  <a:srgbClr val="FFFCF3"/>
                </a:solidFill>
                <a:latin typeface="Bahnschrift"/>
                <a:cs typeface="Bahnschrift"/>
              </a:rPr>
              <a:t>i</a:t>
            </a:r>
            <a:r>
              <a:rPr sz="1400" spc="-100" dirty="0">
                <a:solidFill>
                  <a:srgbClr val="FFFCF3"/>
                </a:solidFill>
                <a:latin typeface="Bahnschrift"/>
                <a:cs typeface="Bahnschrift"/>
              </a:rPr>
              <a:t>ng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Bahnschrift"/>
              <a:cs typeface="Bahnschrift"/>
            </a:endParaRPr>
          </a:p>
          <a:p>
            <a:pPr marL="160020" indent="-147955">
              <a:lnSpc>
                <a:spcPct val="100000"/>
              </a:lnSpc>
              <a:spcBef>
                <a:spcPts val="5"/>
              </a:spcBef>
              <a:buChar char="●"/>
              <a:tabLst>
                <a:tab pos="160655" algn="l"/>
              </a:tabLst>
            </a:pPr>
            <a:r>
              <a:rPr sz="1400" b="1" spc="-114" dirty="0">
                <a:solidFill>
                  <a:srgbClr val="2E5389"/>
                </a:solidFill>
                <a:latin typeface="Times New Roman"/>
                <a:cs typeface="Times New Roman"/>
              </a:rPr>
              <a:t>F</a:t>
            </a:r>
            <a:r>
              <a:rPr sz="1400" b="1" spc="65" dirty="0">
                <a:solidFill>
                  <a:srgbClr val="2E5389"/>
                </a:solidFill>
                <a:latin typeface="Times New Roman"/>
                <a:cs typeface="Times New Roman"/>
              </a:rPr>
              <a:t>e</a:t>
            </a:r>
            <a:r>
              <a:rPr sz="1400" b="1" spc="60" dirty="0">
                <a:solidFill>
                  <a:srgbClr val="2E5389"/>
                </a:solidFill>
                <a:latin typeface="Times New Roman"/>
                <a:cs typeface="Times New Roman"/>
              </a:rPr>
              <a:t>a</a:t>
            </a: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tu</a:t>
            </a:r>
            <a:r>
              <a:rPr sz="1400" b="1" spc="40" dirty="0">
                <a:solidFill>
                  <a:srgbClr val="2E5389"/>
                </a:solidFill>
                <a:latin typeface="Times New Roman"/>
                <a:cs typeface="Times New Roman"/>
              </a:rPr>
              <a:t>r</a:t>
            </a:r>
            <a:r>
              <a:rPr sz="1400" b="1" spc="100" dirty="0">
                <a:solidFill>
                  <a:srgbClr val="2E5389"/>
                </a:solidFill>
                <a:latin typeface="Times New Roman"/>
                <a:cs typeface="Times New Roman"/>
              </a:rPr>
              <a:t>e</a:t>
            </a:r>
            <a:r>
              <a:rPr sz="1400" b="1" spc="-5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-125" dirty="0">
                <a:solidFill>
                  <a:srgbClr val="2E5389"/>
                </a:solidFill>
                <a:latin typeface="Times New Roman"/>
                <a:cs typeface="Times New Roman"/>
              </a:rPr>
              <a:t>S</a:t>
            </a:r>
            <a:r>
              <a:rPr sz="1400" b="1" spc="90" dirty="0">
                <a:solidFill>
                  <a:srgbClr val="2E5389"/>
                </a:solidFill>
                <a:latin typeface="Times New Roman"/>
                <a:cs typeface="Times New Roman"/>
              </a:rPr>
              <a:t>e</a:t>
            </a: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l</a:t>
            </a:r>
            <a:r>
              <a:rPr sz="1400" b="1" spc="50" dirty="0">
                <a:solidFill>
                  <a:srgbClr val="2E5389"/>
                </a:solidFill>
                <a:latin typeface="Times New Roman"/>
                <a:cs typeface="Times New Roman"/>
              </a:rPr>
              <a:t>ection</a:t>
            </a:r>
            <a:r>
              <a:rPr sz="1400" b="1" spc="-7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E5389"/>
                </a:solidFill>
                <a:latin typeface="Times New Roman"/>
                <a:cs typeface="Times New Roman"/>
              </a:rPr>
              <a:t>–</a:t>
            </a:r>
            <a:r>
              <a:rPr sz="1400" b="1" spc="-3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-120" dirty="0">
                <a:solidFill>
                  <a:srgbClr val="2E5389"/>
                </a:solidFill>
                <a:latin typeface="Times New Roman"/>
                <a:cs typeface="Times New Roman"/>
              </a:rPr>
              <a:t>R</a:t>
            </a:r>
            <a:r>
              <a:rPr sz="1400" b="1" spc="-110" dirty="0">
                <a:solidFill>
                  <a:srgbClr val="2E5389"/>
                </a:solidFill>
                <a:latin typeface="Times New Roman"/>
                <a:cs typeface="Times New Roman"/>
              </a:rPr>
              <a:t>F</a:t>
            </a:r>
            <a:r>
              <a:rPr sz="1400" b="1" spc="-150" dirty="0">
                <a:solidFill>
                  <a:srgbClr val="2E5389"/>
                </a:solidFill>
                <a:latin typeface="Times New Roman"/>
                <a:cs typeface="Times New Roman"/>
              </a:rPr>
              <a:t>E</a:t>
            </a:r>
            <a:r>
              <a:rPr sz="1400" b="1" spc="-3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2E5389"/>
                </a:solidFill>
                <a:latin typeface="Times New Roman"/>
                <a:cs typeface="Times New Roman"/>
              </a:rPr>
              <a:t>a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30" dirty="0">
                <a:solidFill>
                  <a:srgbClr val="2E5389"/>
                </a:solidFill>
                <a:latin typeface="Times New Roman"/>
                <a:cs typeface="Times New Roman"/>
              </a:rPr>
              <a:t>lo</a:t>
            </a:r>
            <a:r>
              <a:rPr sz="1400" b="1" spc="25" dirty="0">
                <a:solidFill>
                  <a:srgbClr val="2E5389"/>
                </a:solidFill>
                <a:latin typeface="Times New Roman"/>
                <a:cs typeface="Times New Roman"/>
              </a:rPr>
              <a:t>g</a:t>
            </a: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istic</a:t>
            </a:r>
            <a:r>
              <a:rPr sz="1400" b="1" spc="-6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2E5389"/>
                </a:solidFill>
                <a:latin typeface="Times New Roman"/>
                <a:cs typeface="Times New Roman"/>
              </a:rPr>
              <a:t>re</a:t>
            </a:r>
            <a:r>
              <a:rPr sz="1400" b="1" spc="35" dirty="0">
                <a:solidFill>
                  <a:srgbClr val="2E5389"/>
                </a:solidFill>
                <a:latin typeface="Times New Roman"/>
                <a:cs typeface="Times New Roman"/>
              </a:rPr>
              <a:t>g</a:t>
            </a:r>
            <a:r>
              <a:rPr sz="1400" b="1" spc="65" dirty="0">
                <a:solidFill>
                  <a:srgbClr val="2E5389"/>
                </a:solidFill>
                <a:latin typeface="Times New Roman"/>
                <a:cs typeface="Times New Roman"/>
              </a:rPr>
              <a:t>re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s</a:t>
            </a:r>
            <a:r>
              <a:rPr sz="1400" b="1" spc="60" dirty="0">
                <a:solidFill>
                  <a:srgbClr val="2E5389"/>
                </a:solidFill>
                <a:latin typeface="Times New Roman"/>
                <a:cs typeface="Times New Roman"/>
              </a:rPr>
              <a:t>sion</a:t>
            </a:r>
            <a:r>
              <a:rPr sz="1400" b="1" spc="-5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2E5389"/>
                </a:solidFill>
                <a:latin typeface="Times New Roman"/>
                <a:cs typeface="Times New Roman"/>
              </a:rPr>
              <a:t>m</a:t>
            </a:r>
            <a:r>
              <a:rPr sz="1400" b="1" spc="50" dirty="0">
                <a:solidFill>
                  <a:srgbClr val="2E5389"/>
                </a:solidFill>
                <a:latin typeface="Times New Roman"/>
                <a:cs typeface="Times New Roman"/>
              </a:rPr>
              <a:t>odel</a:t>
            </a:r>
            <a:r>
              <a:rPr sz="1400" b="1" spc="-6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2E5389"/>
                </a:solidFill>
                <a:latin typeface="Times New Roman"/>
                <a:cs typeface="Times New Roman"/>
              </a:rPr>
              <a:t>w</a:t>
            </a:r>
            <a:r>
              <a:rPr sz="1400" b="1" spc="40" dirty="0">
                <a:solidFill>
                  <a:srgbClr val="2E5389"/>
                </a:solidFill>
                <a:latin typeface="Times New Roman"/>
                <a:cs typeface="Times New Roman"/>
              </a:rPr>
              <a:t>a</a:t>
            </a:r>
            <a:r>
              <a:rPr sz="1400" b="1" spc="75" dirty="0">
                <a:solidFill>
                  <a:srgbClr val="2E5389"/>
                </a:solidFill>
                <a:latin typeface="Times New Roman"/>
                <a:cs typeface="Times New Roman"/>
              </a:rPr>
              <a:t>s</a:t>
            </a:r>
            <a:r>
              <a:rPr sz="1400" b="1" spc="-4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2E5389"/>
                </a:solidFill>
                <a:latin typeface="Times New Roman"/>
                <a:cs typeface="Times New Roman"/>
              </a:rPr>
              <a:t>b</a:t>
            </a:r>
            <a:r>
              <a:rPr sz="1400" b="1" spc="70" dirty="0">
                <a:solidFill>
                  <a:srgbClr val="2E5389"/>
                </a:solidFill>
                <a:latin typeface="Times New Roman"/>
                <a:cs typeface="Times New Roman"/>
              </a:rPr>
              <a:t>u</a:t>
            </a: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i</a:t>
            </a:r>
            <a:r>
              <a:rPr sz="1400" b="1" spc="35" dirty="0">
                <a:solidFill>
                  <a:srgbClr val="2E5389"/>
                </a:solidFill>
                <a:latin typeface="Times New Roman"/>
                <a:cs typeface="Times New Roman"/>
              </a:rPr>
              <a:t>l</a:t>
            </a: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t</a:t>
            </a:r>
            <a:r>
              <a:rPr sz="1400" b="1" spc="-4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solidFill>
                  <a:srgbClr val="2E5389"/>
                </a:solidFill>
                <a:latin typeface="Times New Roman"/>
                <a:cs typeface="Times New Roman"/>
              </a:rPr>
              <a:t>Python</a:t>
            </a:r>
            <a:r>
              <a:rPr sz="1400" b="1" spc="-5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using</a:t>
            </a:r>
            <a:r>
              <a:rPr sz="1400" b="1" spc="-3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2E5389"/>
                </a:solidFill>
                <a:latin typeface="Times New Roman"/>
                <a:cs typeface="Times New Roman"/>
              </a:rPr>
              <a:t>the</a:t>
            </a:r>
            <a:r>
              <a:rPr sz="1400" b="1" spc="-5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2E5389"/>
                </a:solidFill>
                <a:latin typeface="Times New Roman"/>
                <a:cs typeface="Times New Roman"/>
              </a:rPr>
              <a:t>function</a:t>
            </a:r>
            <a:r>
              <a:rPr sz="1400" b="1" spc="-5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-75" dirty="0">
                <a:solidFill>
                  <a:srgbClr val="2E5389"/>
                </a:solidFill>
                <a:latin typeface="Times New Roman"/>
                <a:cs typeface="Times New Roman"/>
              </a:rPr>
              <a:t>GLM()</a:t>
            </a:r>
            <a:r>
              <a:rPr sz="1400" b="1" spc="-3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under</a:t>
            </a:r>
            <a:r>
              <a:rPr sz="1400" b="1" spc="-3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statsmodel</a:t>
            </a:r>
            <a:r>
              <a:rPr sz="1400" b="1" spc="-3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2E5389"/>
                </a:solidFill>
                <a:latin typeface="Times New Roman"/>
                <a:cs typeface="Times New Roman"/>
              </a:rPr>
              <a:t>library.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474980">
              <a:lnSpc>
                <a:spcPct val="100000"/>
              </a:lnSpc>
              <a:spcBef>
                <a:spcPts val="5"/>
              </a:spcBef>
              <a:buChar char="●"/>
              <a:tabLst>
                <a:tab pos="160655" algn="l"/>
              </a:tabLst>
            </a:pPr>
            <a:r>
              <a:rPr sz="1400" b="1" spc="25" dirty="0">
                <a:solidFill>
                  <a:srgbClr val="2E5389"/>
                </a:solidFill>
                <a:latin typeface="Times New Roman"/>
                <a:cs typeface="Times New Roman"/>
              </a:rPr>
              <a:t>Some</a:t>
            </a:r>
            <a:r>
              <a:rPr sz="1400" b="1" spc="-5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2E5389"/>
                </a:solidFill>
                <a:latin typeface="Times New Roman"/>
                <a:cs typeface="Times New Roman"/>
              </a:rPr>
              <a:t>variables</a:t>
            </a:r>
            <a:r>
              <a:rPr sz="1400" b="1" spc="-3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2E5389"/>
                </a:solidFill>
                <a:latin typeface="Times New Roman"/>
                <a:cs typeface="Times New Roman"/>
              </a:rPr>
              <a:t>were</a:t>
            </a:r>
            <a:r>
              <a:rPr sz="1400" b="1" spc="-6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removed</a:t>
            </a:r>
            <a:r>
              <a:rPr sz="1400" b="1" spc="-6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2E5389"/>
                </a:solidFill>
                <a:latin typeface="Times New Roman"/>
                <a:cs typeface="Times New Roman"/>
              </a:rPr>
              <a:t>first</a:t>
            </a:r>
            <a:r>
              <a:rPr sz="1400" b="1" spc="-4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based</a:t>
            </a:r>
            <a:r>
              <a:rPr sz="1400" b="1" spc="-4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on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an</a:t>
            </a:r>
            <a:r>
              <a:rPr sz="1400" b="1" spc="-2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2E5389"/>
                </a:solidFill>
                <a:latin typeface="Times New Roman"/>
                <a:cs typeface="Times New Roman"/>
              </a:rPr>
              <a:t>automated </a:t>
            </a:r>
            <a:r>
              <a:rPr sz="1400" b="1" spc="-33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2E5389"/>
                </a:solidFill>
                <a:latin typeface="Times New Roman"/>
                <a:cs typeface="Times New Roman"/>
              </a:rPr>
              <a:t>approach,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2E5389"/>
                </a:solidFill>
                <a:latin typeface="Times New Roman"/>
                <a:cs typeface="Times New Roman"/>
              </a:rPr>
              <a:t>i.e.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-125" dirty="0">
                <a:solidFill>
                  <a:srgbClr val="2E5389"/>
                </a:solidFill>
                <a:latin typeface="Times New Roman"/>
                <a:cs typeface="Times New Roman"/>
              </a:rPr>
              <a:t>RFE</a:t>
            </a:r>
            <a:r>
              <a:rPr sz="1400" b="1" spc="-3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2E5389"/>
                </a:solidFill>
                <a:latin typeface="Times New Roman"/>
                <a:cs typeface="Times New Roman"/>
              </a:rPr>
              <a:t>(Running</a:t>
            </a:r>
            <a:r>
              <a:rPr sz="1400" b="1" spc="-5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-125" dirty="0">
                <a:solidFill>
                  <a:srgbClr val="2E5389"/>
                </a:solidFill>
                <a:latin typeface="Times New Roman"/>
                <a:cs typeface="Times New Roman"/>
              </a:rPr>
              <a:t>RFE</a:t>
            </a:r>
            <a:r>
              <a:rPr sz="1400" b="1" spc="-3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with</a:t>
            </a:r>
            <a:r>
              <a:rPr sz="1400" b="1" spc="-5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30" dirty="0">
                <a:solidFill>
                  <a:srgbClr val="2E5389"/>
                </a:solidFill>
                <a:latin typeface="Times New Roman"/>
                <a:cs typeface="Times New Roman"/>
              </a:rPr>
              <a:t>20</a:t>
            </a:r>
            <a:r>
              <a:rPr sz="1400" b="1" spc="-3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variables)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5389"/>
              </a:buClr>
              <a:buFont typeface="Times New Roman"/>
              <a:buChar char="●"/>
            </a:pPr>
            <a:endParaRPr sz="1450">
              <a:latin typeface="Times New Roman"/>
              <a:cs typeface="Times New Roman"/>
            </a:endParaRPr>
          </a:p>
          <a:p>
            <a:pPr marL="12700" marR="251460">
              <a:lnSpc>
                <a:spcPct val="100000"/>
              </a:lnSpc>
              <a:spcBef>
                <a:spcPts val="5"/>
              </a:spcBef>
              <a:buChar char="●"/>
              <a:tabLst>
                <a:tab pos="160655" algn="l"/>
              </a:tabLst>
            </a:pPr>
            <a:r>
              <a:rPr sz="1400" b="1" spc="20" dirty="0">
                <a:solidFill>
                  <a:srgbClr val="2E5389"/>
                </a:solidFill>
                <a:latin typeface="Times New Roman"/>
                <a:cs typeface="Times New Roman"/>
              </a:rPr>
              <a:t>Manual</a:t>
            </a:r>
            <a:r>
              <a:rPr sz="1400" b="1" spc="-3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30" dirty="0">
                <a:solidFill>
                  <a:srgbClr val="2E5389"/>
                </a:solidFill>
                <a:latin typeface="Times New Roman"/>
                <a:cs typeface="Times New Roman"/>
              </a:rPr>
              <a:t>approach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based</a:t>
            </a:r>
            <a:r>
              <a:rPr sz="1400" b="1" spc="-3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on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2E5389"/>
                </a:solidFill>
                <a:latin typeface="Times New Roman"/>
                <a:cs typeface="Times New Roman"/>
              </a:rPr>
              <a:t>the</a:t>
            </a:r>
            <a:r>
              <a:rPr sz="1400" b="1" spc="-4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VIFs</a:t>
            </a:r>
            <a:r>
              <a:rPr sz="1400" b="1" spc="-4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2E5389"/>
                </a:solidFill>
                <a:latin typeface="Times New Roman"/>
                <a:cs typeface="Times New Roman"/>
              </a:rPr>
              <a:t>and</a:t>
            </a:r>
            <a:r>
              <a:rPr sz="1400" b="1" spc="-4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2E5389"/>
                </a:solidFill>
                <a:latin typeface="Times New Roman"/>
                <a:cs typeface="Times New Roman"/>
              </a:rPr>
              <a:t>p-values</a:t>
            </a:r>
            <a:r>
              <a:rPr sz="1400" b="1" spc="-4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are</a:t>
            </a:r>
            <a:r>
              <a:rPr sz="1400" b="1" spc="-4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2E5389"/>
                </a:solidFill>
                <a:latin typeface="Times New Roman"/>
                <a:cs typeface="Times New Roman"/>
              </a:rPr>
              <a:t>used</a:t>
            </a:r>
            <a:r>
              <a:rPr sz="1400" b="1" spc="-4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2E5389"/>
                </a:solidFill>
                <a:latin typeface="Times New Roman"/>
                <a:cs typeface="Times New Roman"/>
              </a:rPr>
              <a:t>for </a:t>
            </a:r>
            <a:r>
              <a:rPr sz="1400" b="1" spc="-33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2E5389"/>
                </a:solidFill>
                <a:latin typeface="Times New Roman"/>
                <a:cs typeface="Times New Roman"/>
              </a:rPr>
              <a:t>further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2E5389"/>
                </a:solidFill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5389"/>
              </a:buClr>
              <a:buFont typeface="Times New Roman"/>
              <a:buChar char="●"/>
            </a:pPr>
            <a:endParaRPr sz="145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buChar char="●"/>
              <a:tabLst>
                <a:tab pos="160655" algn="l"/>
              </a:tabLst>
            </a:pPr>
            <a:r>
              <a:rPr sz="1400" b="1" spc="10" dirty="0">
                <a:solidFill>
                  <a:srgbClr val="2E5389"/>
                </a:solidFill>
                <a:latin typeface="Times New Roman"/>
                <a:cs typeface="Times New Roman"/>
              </a:rPr>
              <a:t>After</a:t>
            </a:r>
            <a:r>
              <a:rPr sz="1400" b="1" spc="-4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30" dirty="0">
                <a:solidFill>
                  <a:srgbClr val="2E5389"/>
                </a:solidFill>
                <a:latin typeface="Times New Roman"/>
                <a:cs typeface="Times New Roman"/>
              </a:rPr>
              <a:t>dropping</a:t>
            </a:r>
            <a:r>
              <a:rPr sz="1400" b="1" spc="-6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2E5389"/>
                </a:solidFill>
                <a:latin typeface="Times New Roman"/>
                <a:cs typeface="Times New Roman"/>
              </a:rPr>
              <a:t>some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columns</a:t>
            </a:r>
            <a:r>
              <a:rPr sz="1400" b="1" spc="-4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2E5389"/>
                </a:solidFill>
                <a:latin typeface="Times New Roman"/>
                <a:cs typeface="Times New Roman"/>
              </a:rPr>
              <a:t>which</a:t>
            </a:r>
            <a:r>
              <a:rPr sz="1400" b="1" spc="-6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has</a:t>
            </a:r>
            <a:r>
              <a:rPr sz="1400" b="1" spc="-4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2E5389"/>
                </a:solidFill>
                <a:latin typeface="Times New Roman"/>
                <a:cs typeface="Times New Roman"/>
              </a:rPr>
              <a:t>p-values</a:t>
            </a:r>
            <a:r>
              <a:rPr sz="1400" b="1" spc="-4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2E5389"/>
                </a:solidFill>
                <a:latin typeface="Times New Roman"/>
                <a:cs typeface="Times New Roman"/>
              </a:rPr>
              <a:t>above</a:t>
            </a:r>
            <a:r>
              <a:rPr sz="1400" b="1" spc="-4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2E5389"/>
                </a:solidFill>
                <a:latin typeface="Times New Roman"/>
                <a:cs typeface="Times New Roman"/>
              </a:rPr>
              <a:t>0.05</a:t>
            </a:r>
            <a:r>
              <a:rPr sz="1400" b="1" spc="-2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2E5389"/>
                </a:solidFill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very</a:t>
            </a:r>
            <a:r>
              <a:rPr sz="1400" b="1" spc="-6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70" dirty="0">
                <a:solidFill>
                  <a:srgbClr val="2E5389"/>
                </a:solidFill>
                <a:latin typeface="Times New Roman"/>
                <a:cs typeface="Times New Roman"/>
              </a:rPr>
              <a:t>h</a:t>
            </a:r>
            <a:r>
              <a:rPr sz="1400" b="1" spc="25" dirty="0">
                <a:solidFill>
                  <a:srgbClr val="2E5389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E5389"/>
                </a:solidFill>
                <a:latin typeface="Times New Roman"/>
                <a:cs typeface="Times New Roman"/>
              </a:rPr>
              <a:t>g</a:t>
            </a:r>
            <a:r>
              <a:rPr sz="1400" b="1" spc="65" dirty="0">
                <a:solidFill>
                  <a:srgbClr val="2E5389"/>
                </a:solidFill>
                <a:latin typeface="Times New Roman"/>
                <a:cs typeface="Times New Roman"/>
              </a:rPr>
              <a:t>h</a:t>
            </a:r>
            <a:r>
              <a:rPr sz="1400" b="1" spc="-4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-90" dirty="0">
                <a:solidFill>
                  <a:srgbClr val="2E5389"/>
                </a:solidFill>
                <a:latin typeface="Times New Roman"/>
                <a:cs typeface="Times New Roman"/>
              </a:rPr>
              <a:t>VIF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90" dirty="0">
                <a:solidFill>
                  <a:srgbClr val="2E5389"/>
                </a:solidFill>
                <a:latin typeface="Times New Roman"/>
                <a:cs typeface="Times New Roman"/>
              </a:rPr>
              <a:t>we</a:t>
            </a:r>
            <a:r>
              <a:rPr sz="1400" b="1" spc="-5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2E5389"/>
                </a:solidFill>
                <a:latin typeface="Times New Roman"/>
                <a:cs typeface="Times New Roman"/>
              </a:rPr>
              <a:t>h</a:t>
            </a:r>
            <a:r>
              <a:rPr sz="1400" b="1" spc="35" dirty="0">
                <a:solidFill>
                  <a:srgbClr val="2E5389"/>
                </a:solidFill>
                <a:latin typeface="Times New Roman"/>
                <a:cs typeface="Times New Roman"/>
              </a:rPr>
              <a:t>a</a:t>
            </a:r>
            <a:r>
              <a:rPr sz="1400" b="1" spc="65" dirty="0">
                <a:solidFill>
                  <a:srgbClr val="2E5389"/>
                </a:solidFill>
                <a:latin typeface="Times New Roman"/>
                <a:cs typeface="Times New Roman"/>
              </a:rPr>
              <a:t>ve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30" dirty="0">
                <a:solidFill>
                  <a:srgbClr val="2E5389"/>
                </a:solidFill>
                <a:latin typeface="Times New Roman"/>
                <a:cs typeface="Times New Roman"/>
              </a:rPr>
              <a:t>o</a:t>
            </a:r>
            <a:r>
              <a:rPr sz="1400" b="1" spc="20" dirty="0">
                <a:solidFill>
                  <a:srgbClr val="2E5389"/>
                </a:solidFill>
                <a:latin typeface="Times New Roman"/>
                <a:cs typeface="Times New Roman"/>
              </a:rPr>
              <a:t>b</a:t>
            </a:r>
            <a:r>
              <a:rPr sz="1400" b="1" spc="45" dirty="0">
                <a:solidFill>
                  <a:srgbClr val="2E5389"/>
                </a:solidFill>
                <a:latin typeface="Times New Roman"/>
                <a:cs typeface="Times New Roman"/>
              </a:rPr>
              <a:t>ta</a:t>
            </a:r>
            <a:r>
              <a:rPr sz="1400" b="1" spc="25" dirty="0">
                <a:solidFill>
                  <a:srgbClr val="2E5389"/>
                </a:solidFill>
                <a:latin typeface="Times New Roman"/>
                <a:cs typeface="Times New Roman"/>
              </a:rPr>
              <a:t>i</a:t>
            </a:r>
            <a:r>
              <a:rPr sz="1400" b="1" spc="60" dirty="0">
                <a:solidFill>
                  <a:srgbClr val="2E5389"/>
                </a:solidFill>
                <a:latin typeface="Times New Roman"/>
                <a:cs typeface="Times New Roman"/>
              </a:rPr>
              <a:t>ned</a:t>
            </a:r>
            <a:r>
              <a:rPr sz="1400" b="1" spc="-5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o</a:t>
            </a:r>
            <a:r>
              <a:rPr sz="1400" b="1" spc="50" dirty="0">
                <a:solidFill>
                  <a:srgbClr val="2E5389"/>
                </a:solidFill>
                <a:latin typeface="Times New Roman"/>
                <a:cs typeface="Times New Roman"/>
              </a:rPr>
              <a:t>u</a:t>
            </a:r>
            <a:r>
              <a:rPr sz="1400" b="1" spc="15" dirty="0">
                <a:solidFill>
                  <a:srgbClr val="2E5389"/>
                </a:solidFill>
                <a:latin typeface="Times New Roman"/>
                <a:cs typeface="Times New Roman"/>
              </a:rPr>
              <a:t>r</a:t>
            </a:r>
            <a:r>
              <a:rPr sz="1400" b="1" spc="-5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2E5389"/>
                </a:solidFill>
                <a:latin typeface="Times New Roman"/>
                <a:cs typeface="Times New Roman"/>
              </a:rPr>
              <a:t>f</a:t>
            </a:r>
            <a:r>
              <a:rPr sz="1400" b="1" spc="15" dirty="0">
                <a:solidFill>
                  <a:srgbClr val="2E5389"/>
                </a:solidFill>
                <a:latin typeface="Times New Roman"/>
                <a:cs typeface="Times New Roman"/>
              </a:rPr>
              <a:t>i</a:t>
            </a:r>
            <a:r>
              <a:rPr sz="1400" b="1" spc="50" dirty="0">
                <a:solidFill>
                  <a:srgbClr val="2E5389"/>
                </a:solidFill>
                <a:latin typeface="Times New Roman"/>
                <a:cs typeface="Times New Roman"/>
              </a:rPr>
              <a:t>nal</a:t>
            </a:r>
            <a:r>
              <a:rPr sz="1400" b="1" spc="-4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2E5389"/>
                </a:solidFill>
                <a:latin typeface="Times New Roman"/>
                <a:cs typeface="Times New Roman"/>
              </a:rPr>
              <a:t>m</a:t>
            </a:r>
            <a:r>
              <a:rPr sz="1400" b="1" spc="50" dirty="0">
                <a:solidFill>
                  <a:srgbClr val="2E5389"/>
                </a:solidFill>
                <a:latin typeface="Times New Roman"/>
                <a:cs typeface="Times New Roman"/>
              </a:rPr>
              <a:t>odel</a:t>
            </a:r>
            <a:r>
              <a:rPr sz="1400" b="1" spc="-6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90" dirty="0">
                <a:solidFill>
                  <a:srgbClr val="2E5389"/>
                </a:solidFill>
                <a:latin typeface="Times New Roman"/>
                <a:cs typeface="Times New Roman"/>
              </a:rPr>
              <a:t>w</a:t>
            </a:r>
            <a:r>
              <a:rPr sz="1400" b="1" spc="30" dirty="0">
                <a:solidFill>
                  <a:srgbClr val="2E5389"/>
                </a:solidFill>
                <a:latin typeface="Times New Roman"/>
                <a:cs typeface="Times New Roman"/>
              </a:rPr>
              <a:t>i</a:t>
            </a:r>
            <a:r>
              <a:rPr sz="1400" b="1" spc="55" dirty="0">
                <a:solidFill>
                  <a:srgbClr val="2E5389"/>
                </a:solidFill>
                <a:latin typeface="Times New Roman"/>
                <a:cs typeface="Times New Roman"/>
              </a:rPr>
              <a:t>th</a:t>
            </a:r>
            <a:r>
              <a:rPr sz="1400" b="1" spc="-55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2E5389"/>
                </a:solidFill>
                <a:latin typeface="Times New Roman"/>
                <a:cs typeface="Times New Roman"/>
              </a:rPr>
              <a:t>14</a:t>
            </a:r>
            <a:r>
              <a:rPr sz="1400" b="1" spc="-60" dirty="0">
                <a:solidFill>
                  <a:srgbClr val="2E5389"/>
                </a:solidFill>
                <a:latin typeface="Times New Roman"/>
                <a:cs typeface="Times New Roman"/>
              </a:rPr>
              <a:t> </a:t>
            </a:r>
            <a:r>
              <a:rPr sz="1400" b="1" spc="30" dirty="0">
                <a:solidFill>
                  <a:srgbClr val="2E5389"/>
                </a:solidFill>
                <a:latin typeface="Times New Roman"/>
                <a:cs typeface="Times New Roman"/>
              </a:rPr>
              <a:t>v</a:t>
            </a:r>
            <a:r>
              <a:rPr sz="1400" b="1" spc="25" dirty="0">
                <a:solidFill>
                  <a:srgbClr val="2E5389"/>
                </a:solidFill>
                <a:latin typeface="Times New Roman"/>
                <a:cs typeface="Times New Roman"/>
              </a:rPr>
              <a:t>ari</a:t>
            </a:r>
            <a:r>
              <a:rPr sz="1400" b="1" spc="30" dirty="0">
                <a:solidFill>
                  <a:srgbClr val="2E5389"/>
                </a:solidFill>
                <a:latin typeface="Times New Roman"/>
                <a:cs typeface="Times New Roman"/>
              </a:rPr>
              <a:t>a</a:t>
            </a:r>
            <a:r>
              <a:rPr sz="1400" b="1" spc="10" dirty="0">
                <a:solidFill>
                  <a:srgbClr val="2E5389"/>
                </a:solidFill>
                <a:latin typeface="Times New Roman"/>
                <a:cs typeface="Times New Roman"/>
              </a:rPr>
              <a:t>b</a:t>
            </a:r>
            <a:r>
              <a:rPr sz="1400" b="1" spc="35" dirty="0">
                <a:solidFill>
                  <a:srgbClr val="2E5389"/>
                </a:solidFill>
                <a:latin typeface="Times New Roman"/>
                <a:cs typeface="Times New Roman"/>
              </a:rPr>
              <a:t>l</a:t>
            </a:r>
            <a:r>
              <a:rPr sz="1400" b="1" spc="50" dirty="0">
                <a:solidFill>
                  <a:srgbClr val="2E5389"/>
                </a:solidFill>
                <a:latin typeface="Times New Roman"/>
                <a:cs typeface="Times New Roman"/>
              </a:rPr>
              <a:t>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952" y="431673"/>
            <a:ext cx="411543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85" dirty="0">
                <a:solidFill>
                  <a:srgbClr val="2E5389"/>
                </a:solidFill>
              </a:rPr>
              <a:t>Features</a:t>
            </a:r>
            <a:r>
              <a:rPr sz="3100" spc="-75" dirty="0">
                <a:solidFill>
                  <a:srgbClr val="2E5389"/>
                </a:solidFill>
              </a:rPr>
              <a:t> </a:t>
            </a:r>
            <a:r>
              <a:rPr sz="3100" spc="45" dirty="0">
                <a:solidFill>
                  <a:srgbClr val="2E5389"/>
                </a:solidFill>
              </a:rPr>
              <a:t>of</a:t>
            </a:r>
            <a:r>
              <a:rPr sz="3100" spc="-105" dirty="0">
                <a:solidFill>
                  <a:srgbClr val="2E5389"/>
                </a:solidFill>
              </a:rPr>
              <a:t> </a:t>
            </a:r>
            <a:r>
              <a:rPr sz="3100" spc="80" dirty="0">
                <a:solidFill>
                  <a:srgbClr val="2E5389"/>
                </a:solidFill>
              </a:rPr>
              <a:t>final</a:t>
            </a:r>
            <a:r>
              <a:rPr sz="3100" spc="-85" dirty="0">
                <a:solidFill>
                  <a:srgbClr val="2E5389"/>
                </a:solidFill>
              </a:rPr>
              <a:t> </a:t>
            </a:r>
            <a:r>
              <a:rPr sz="3100" spc="125" dirty="0">
                <a:solidFill>
                  <a:srgbClr val="2E5389"/>
                </a:solidFill>
              </a:rPr>
              <a:t>model</a:t>
            </a:r>
            <a:endParaRPr sz="3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520" y="1245108"/>
            <a:ext cx="4160520" cy="3752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952" y="523113"/>
            <a:ext cx="3451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2E5389"/>
                </a:solidFill>
              </a:rPr>
              <a:t>M</a:t>
            </a:r>
            <a:r>
              <a:rPr spc="-15" dirty="0">
                <a:solidFill>
                  <a:srgbClr val="2E5389"/>
                </a:solidFill>
              </a:rPr>
              <a:t>e</a:t>
            </a:r>
            <a:r>
              <a:rPr spc="35" dirty="0">
                <a:solidFill>
                  <a:srgbClr val="2E5389"/>
                </a:solidFill>
              </a:rPr>
              <a:t>t</a:t>
            </a:r>
            <a:r>
              <a:rPr spc="55" dirty="0">
                <a:solidFill>
                  <a:srgbClr val="2E5389"/>
                </a:solidFill>
              </a:rPr>
              <a:t>r</a:t>
            </a:r>
            <a:r>
              <a:rPr spc="60" dirty="0">
                <a:solidFill>
                  <a:srgbClr val="2E5389"/>
                </a:solidFill>
              </a:rPr>
              <a:t>ics</a:t>
            </a:r>
            <a:r>
              <a:rPr spc="-85" dirty="0">
                <a:solidFill>
                  <a:srgbClr val="2E5389"/>
                </a:solidFill>
              </a:rPr>
              <a:t> </a:t>
            </a:r>
            <a:r>
              <a:rPr spc="25" dirty="0">
                <a:solidFill>
                  <a:srgbClr val="2E5389"/>
                </a:solidFill>
              </a:rPr>
              <a:t>f</a:t>
            </a:r>
            <a:r>
              <a:rPr spc="50" dirty="0">
                <a:solidFill>
                  <a:srgbClr val="2E5389"/>
                </a:solidFill>
              </a:rPr>
              <a:t>o</a:t>
            </a:r>
            <a:r>
              <a:rPr spc="20" dirty="0">
                <a:solidFill>
                  <a:srgbClr val="2E5389"/>
                </a:solidFill>
              </a:rPr>
              <a:t>r</a:t>
            </a:r>
            <a:r>
              <a:rPr spc="-60" dirty="0">
                <a:solidFill>
                  <a:srgbClr val="2E5389"/>
                </a:solidFill>
              </a:rPr>
              <a:t> </a:t>
            </a:r>
            <a:r>
              <a:rPr spc="15" dirty="0">
                <a:solidFill>
                  <a:srgbClr val="2E5389"/>
                </a:solidFill>
              </a:rPr>
              <a:t>Pr</a:t>
            </a:r>
            <a:r>
              <a:rPr spc="20" dirty="0">
                <a:solidFill>
                  <a:srgbClr val="2E5389"/>
                </a:solidFill>
              </a:rPr>
              <a:t>o</a:t>
            </a:r>
            <a:r>
              <a:rPr spc="40" dirty="0">
                <a:solidFill>
                  <a:srgbClr val="2E5389"/>
                </a:solidFill>
              </a:rPr>
              <a:t>ba</a:t>
            </a:r>
            <a:r>
              <a:rPr spc="50" dirty="0">
                <a:solidFill>
                  <a:srgbClr val="2E5389"/>
                </a:solidFill>
              </a:rPr>
              <a:t>bility</a:t>
            </a:r>
            <a:r>
              <a:rPr spc="-90" dirty="0">
                <a:solidFill>
                  <a:srgbClr val="2E5389"/>
                </a:solidFill>
              </a:rPr>
              <a:t> </a:t>
            </a:r>
            <a:r>
              <a:rPr spc="-135" dirty="0">
                <a:solidFill>
                  <a:srgbClr val="2E5389"/>
                </a:solidFill>
              </a:rPr>
              <a:t>C</a:t>
            </a:r>
            <a:r>
              <a:rPr spc="-100" dirty="0">
                <a:solidFill>
                  <a:srgbClr val="2E5389"/>
                </a:solidFill>
              </a:rPr>
              <a:t>u</a:t>
            </a:r>
            <a:r>
              <a:rPr spc="65" dirty="0">
                <a:solidFill>
                  <a:srgbClr val="2E5389"/>
                </a:solidFill>
              </a:rPr>
              <a:t>t</a:t>
            </a:r>
            <a:r>
              <a:rPr spc="-80" dirty="0">
                <a:solidFill>
                  <a:srgbClr val="2E5389"/>
                </a:solidFill>
              </a:rPr>
              <a:t> </a:t>
            </a:r>
            <a:r>
              <a:rPr spc="-85" dirty="0">
                <a:solidFill>
                  <a:srgbClr val="2E5389"/>
                </a:solidFill>
              </a:rPr>
              <a:t>Off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26079" y="1577339"/>
            <a:ext cx="3848100" cy="3053080"/>
            <a:chOff x="2926079" y="1577339"/>
            <a:chExt cx="3848100" cy="3053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079" y="1577339"/>
              <a:ext cx="3848100" cy="3052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087" y="1641347"/>
              <a:ext cx="3669791" cy="28742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71037" y="1622297"/>
              <a:ext cx="3708400" cy="2912745"/>
            </a:xfrm>
            <a:custGeom>
              <a:avLst/>
              <a:gdLst/>
              <a:ahLst/>
              <a:cxnLst/>
              <a:rect l="l" t="t" r="r" b="b"/>
              <a:pathLst>
                <a:path w="3708400" h="2912745">
                  <a:moveTo>
                    <a:pt x="0" y="2912364"/>
                  </a:moveTo>
                  <a:lnTo>
                    <a:pt x="3707891" y="2912364"/>
                  </a:lnTo>
                  <a:lnTo>
                    <a:pt x="3707891" y="0"/>
                  </a:lnTo>
                  <a:lnTo>
                    <a:pt x="0" y="0"/>
                  </a:lnTo>
                  <a:lnTo>
                    <a:pt x="0" y="291236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952" y="427882"/>
            <a:ext cx="4702048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>
                <a:solidFill>
                  <a:srgbClr val="2E5389"/>
                </a:solidFill>
              </a:rPr>
              <a:t>Finding</a:t>
            </a:r>
            <a:r>
              <a:rPr spc="-95" dirty="0">
                <a:solidFill>
                  <a:srgbClr val="2E5389"/>
                </a:solidFill>
              </a:rPr>
              <a:t> </a:t>
            </a:r>
            <a:r>
              <a:rPr spc="65" dirty="0">
                <a:solidFill>
                  <a:srgbClr val="2E5389"/>
                </a:solidFill>
              </a:rPr>
              <a:t>optimal</a:t>
            </a:r>
            <a:r>
              <a:rPr spc="-100" dirty="0">
                <a:solidFill>
                  <a:srgbClr val="2E5389"/>
                </a:solidFill>
              </a:rPr>
              <a:t> </a:t>
            </a:r>
            <a:r>
              <a:rPr spc="60" dirty="0">
                <a:solidFill>
                  <a:srgbClr val="2E5389"/>
                </a:solidFill>
              </a:rPr>
              <a:t>cut</a:t>
            </a:r>
            <a:r>
              <a:rPr spc="-100" dirty="0">
                <a:solidFill>
                  <a:srgbClr val="2E5389"/>
                </a:solidFill>
              </a:rPr>
              <a:t> </a:t>
            </a:r>
            <a:r>
              <a:rPr spc="25" dirty="0">
                <a:solidFill>
                  <a:srgbClr val="2E5389"/>
                </a:solidFill>
              </a:rPr>
              <a:t>off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7263" y="1857755"/>
            <a:ext cx="8021320" cy="3230880"/>
            <a:chOff x="207263" y="1857755"/>
            <a:chExt cx="8021320" cy="32308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263" y="1857755"/>
              <a:ext cx="3861816" cy="2592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2979" y="1857755"/>
              <a:ext cx="3435096" cy="24460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82802" y="4723638"/>
              <a:ext cx="2734310" cy="352425"/>
            </a:xfrm>
            <a:custGeom>
              <a:avLst/>
              <a:gdLst/>
              <a:ahLst/>
              <a:cxnLst/>
              <a:rect l="l" t="t" r="r" b="b"/>
              <a:pathLst>
                <a:path w="2734310" h="352425">
                  <a:moveTo>
                    <a:pt x="2734056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2734056" y="352044"/>
                  </a:lnTo>
                  <a:lnTo>
                    <a:pt x="2734056" y="0"/>
                  </a:lnTo>
                  <a:close/>
                </a:path>
              </a:pathLst>
            </a:custGeom>
            <a:solidFill>
              <a:srgbClr val="FFF5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2802" y="4723638"/>
              <a:ext cx="2734310" cy="352425"/>
            </a:xfrm>
            <a:custGeom>
              <a:avLst/>
              <a:gdLst/>
              <a:ahLst/>
              <a:cxnLst/>
              <a:rect l="l" t="t" r="r" b="b"/>
              <a:pathLst>
                <a:path w="2734310" h="352425">
                  <a:moveTo>
                    <a:pt x="0" y="352044"/>
                  </a:moveTo>
                  <a:lnTo>
                    <a:pt x="2734056" y="352044"/>
                  </a:lnTo>
                  <a:lnTo>
                    <a:pt x="2734056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25400">
              <a:solidFill>
                <a:srgbClr val="9E4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75917" y="4811674"/>
            <a:ext cx="2145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0" dirty="0">
                <a:solidFill>
                  <a:srgbClr val="2E5389"/>
                </a:solidFill>
                <a:latin typeface="Arial"/>
                <a:cs typeface="Arial"/>
              </a:rPr>
              <a:t>Fig</a:t>
            </a:r>
            <a:r>
              <a:rPr sz="10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140" dirty="0">
                <a:solidFill>
                  <a:srgbClr val="2E5389"/>
                </a:solidFill>
                <a:latin typeface="Arial"/>
                <a:cs typeface="Arial"/>
              </a:rPr>
              <a:t>1.</a:t>
            </a:r>
            <a:r>
              <a:rPr sz="10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2E5389"/>
                </a:solidFill>
                <a:latin typeface="Arial"/>
                <a:cs typeface="Arial"/>
              </a:rPr>
              <a:t>Precision</a:t>
            </a:r>
            <a:r>
              <a:rPr sz="1000" b="1" spc="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2E5389"/>
                </a:solidFill>
                <a:latin typeface="Arial"/>
                <a:cs typeface="Arial"/>
              </a:rPr>
              <a:t>Recall</a:t>
            </a:r>
            <a:r>
              <a:rPr sz="1000" b="1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2E5389"/>
                </a:solidFill>
                <a:latin typeface="Arial"/>
                <a:cs typeface="Arial"/>
              </a:rPr>
              <a:t>Trade</a:t>
            </a:r>
            <a:r>
              <a:rPr sz="1000" b="1" spc="2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2E5389"/>
                </a:solidFill>
                <a:latin typeface="Arial"/>
                <a:cs typeface="Arial"/>
              </a:rPr>
              <a:t>off</a:t>
            </a:r>
            <a:r>
              <a:rPr sz="1000" b="1" spc="-2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2E5389"/>
                </a:solidFill>
                <a:latin typeface="Arial"/>
                <a:cs typeface="Arial"/>
              </a:rPr>
              <a:t>curve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95926" y="4627117"/>
            <a:ext cx="2760980" cy="377825"/>
            <a:chOff x="4995926" y="4627117"/>
            <a:chExt cx="2760980" cy="377825"/>
          </a:xfrm>
        </p:grpSpPr>
        <p:sp>
          <p:nvSpPr>
            <p:cNvPr id="11" name="object 11"/>
            <p:cNvSpPr/>
            <p:nvPr/>
          </p:nvSpPr>
          <p:spPr>
            <a:xfrm>
              <a:off x="5008626" y="4639817"/>
              <a:ext cx="2735580" cy="352425"/>
            </a:xfrm>
            <a:custGeom>
              <a:avLst/>
              <a:gdLst/>
              <a:ahLst/>
              <a:cxnLst/>
              <a:rect l="l" t="t" r="r" b="b"/>
              <a:pathLst>
                <a:path w="2735579" h="352425">
                  <a:moveTo>
                    <a:pt x="2735579" y="0"/>
                  </a:moveTo>
                  <a:lnTo>
                    <a:pt x="0" y="0"/>
                  </a:lnTo>
                  <a:lnTo>
                    <a:pt x="0" y="352043"/>
                  </a:lnTo>
                  <a:lnTo>
                    <a:pt x="2735579" y="352043"/>
                  </a:lnTo>
                  <a:lnTo>
                    <a:pt x="2735579" y="0"/>
                  </a:lnTo>
                  <a:close/>
                </a:path>
              </a:pathLst>
            </a:custGeom>
            <a:solidFill>
              <a:srgbClr val="FFF5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08626" y="4639817"/>
              <a:ext cx="2735580" cy="352425"/>
            </a:xfrm>
            <a:custGeom>
              <a:avLst/>
              <a:gdLst/>
              <a:ahLst/>
              <a:cxnLst/>
              <a:rect l="l" t="t" r="r" b="b"/>
              <a:pathLst>
                <a:path w="2735579" h="352425">
                  <a:moveTo>
                    <a:pt x="0" y="352043"/>
                  </a:moveTo>
                  <a:lnTo>
                    <a:pt x="2735579" y="352043"/>
                  </a:lnTo>
                  <a:lnTo>
                    <a:pt x="2735579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ln w="25400">
              <a:solidFill>
                <a:srgbClr val="9E4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21655" y="4650740"/>
            <a:ext cx="25076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solidFill>
                  <a:srgbClr val="2E5389"/>
                </a:solidFill>
                <a:latin typeface="Arial"/>
                <a:cs typeface="Arial"/>
              </a:rPr>
              <a:t>Fig</a:t>
            </a:r>
            <a:r>
              <a:rPr sz="10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140" dirty="0">
                <a:solidFill>
                  <a:srgbClr val="2E5389"/>
                </a:solidFill>
                <a:latin typeface="Arial"/>
                <a:cs typeface="Arial"/>
              </a:rPr>
              <a:t>1.</a:t>
            </a:r>
            <a:r>
              <a:rPr sz="10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2E5389"/>
                </a:solidFill>
                <a:latin typeface="Arial"/>
                <a:cs typeface="Arial"/>
              </a:rPr>
              <a:t>Cut</a:t>
            </a:r>
            <a:r>
              <a:rPr sz="10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2E5389"/>
                </a:solidFill>
                <a:latin typeface="Arial"/>
                <a:cs typeface="Arial"/>
              </a:rPr>
              <a:t>off</a:t>
            </a:r>
            <a:r>
              <a:rPr sz="10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2E5389"/>
                </a:solidFill>
                <a:latin typeface="Arial"/>
                <a:cs typeface="Arial"/>
              </a:rPr>
              <a:t>taking</a:t>
            </a:r>
            <a:r>
              <a:rPr sz="10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2E5389"/>
                </a:solidFill>
                <a:latin typeface="Arial"/>
                <a:cs typeface="Arial"/>
              </a:rPr>
              <a:t>accuracy,</a:t>
            </a:r>
            <a:r>
              <a:rPr sz="1000" b="1" spc="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2E5389"/>
                </a:solidFill>
                <a:latin typeface="Arial"/>
                <a:cs typeface="Arial"/>
              </a:rPr>
              <a:t>sensitivity</a:t>
            </a:r>
            <a:r>
              <a:rPr sz="10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000" b="1" spc="-60" dirty="0">
                <a:solidFill>
                  <a:srgbClr val="2E5389"/>
                </a:solidFill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000" b="1" spc="-45" dirty="0">
                <a:solidFill>
                  <a:srgbClr val="2E5389"/>
                </a:solidFill>
                <a:latin typeface="Arial"/>
                <a:cs typeface="Arial"/>
              </a:rPr>
              <a:t>specificity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063" y="1087373"/>
            <a:ext cx="6934200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1" spc="-50" dirty="0">
                <a:solidFill>
                  <a:srgbClr val="2E5389"/>
                </a:solidFill>
                <a:latin typeface="Arial"/>
                <a:cs typeface="Arial"/>
              </a:rPr>
              <a:t>Optimal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2E5389"/>
                </a:solidFill>
                <a:latin typeface="Arial"/>
                <a:cs typeface="Arial"/>
              </a:rPr>
              <a:t>cut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off</a:t>
            </a:r>
            <a:r>
              <a:rPr sz="1200" b="1" spc="-2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was</a:t>
            </a:r>
            <a:r>
              <a:rPr sz="1200" b="1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arrived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2E5389"/>
                </a:solidFill>
                <a:latin typeface="Arial"/>
                <a:cs typeface="Arial"/>
              </a:rPr>
              <a:t>using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Sensitivity,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2E5389"/>
                </a:solidFill>
                <a:latin typeface="Arial"/>
                <a:cs typeface="Arial"/>
              </a:rPr>
              <a:t>Specificity,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2E5389"/>
                </a:solidFill>
                <a:latin typeface="Arial"/>
                <a:cs typeface="Arial"/>
              </a:rPr>
              <a:t>Accuracy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2E5389"/>
                </a:solidFill>
                <a:latin typeface="Arial"/>
                <a:cs typeface="Arial"/>
              </a:rPr>
              <a:t>and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precision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2E5389"/>
                </a:solidFill>
                <a:latin typeface="Arial"/>
                <a:cs typeface="Arial"/>
              </a:rPr>
              <a:t>and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recall </a:t>
            </a:r>
            <a:r>
              <a:rPr sz="1200" b="1" spc="-20" dirty="0">
                <a:solidFill>
                  <a:srgbClr val="2E5389"/>
                </a:solidFill>
                <a:latin typeface="Arial"/>
                <a:cs typeface="Arial"/>
              </a:rPr>
              <a:t>Trade-off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2E5389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44780" indent="-132715">
              <a:lnSpc>
                <a:spcPts val="1435"/>
              </a:lnSpc>
              <a:buFont typeface="Arial MT"/>
              <a:buChar char="●"/>
              <a:tabLst>
                <a:tab pos="145415" algn="l"/>
              </a:tabLst>
            </a:pPr>
            <a:r>
              <a:rPr sz="1200" b="1" spc="-85" dirty="0">
                <a:solidFill>
                  <a:srgbClr val="2E5389"/>
                </a:solidFill>
                <a:latin typeface="Arial"/>
                <a:cs typeface="Arial"/>
              </a:rPr>
              <a:t>The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2E5389"/>
                </a:solidFill>
                <a:latin typeface="Arial"/>
                <a:cs typeface="Arial"/>
              </a:rPr>
              <a:t>optimum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2E5389"/>
                </a:solidFill>
                <a:latin typeface="Arial"/>
                <a:cs typeface="Arial"/>
              </a:rPr>
              <a:t>point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to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 take</a:t>
            </a:r>
            <a:r>
              <a:rPr sz="1200" b="1" spc="-20" dirty="0">
                <a:solidFill>
                  <a:srgbClr val="2E5389"/>
                </a:solidFill>
                <a:latin typeface="Arial"/>
                <a:cs typeface="Arial"/>
              </a:rPr>
              <a:t> it 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as</a:t>
            </a:r>
            <a:r>
              <a:rPr sz="1200" b="1" spc="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a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2E5389"/>
                </a:solidFill>
                <a:latin typeface="Arial"/>
                <a:cs typeface="Arial"/>
              </a:rPr>
              <a:t>cut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off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probability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is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0.38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952" y="427882"/>
            <a:ext cx="2949448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ROC</a:t>
            </a:r>
            <a:r>
              <a:rPr spc="-65" dirty="0"/>
              <a:t> </a:t>
            </a:r>
            <a:r>
              <a:rPr spc="-135" dirty="0"/>
              <a:t>C</a:t>
            </a:r>
            <a:r>
              <a:rPr spc="-100" dirty="0"/>
              <a:t>u</a:t>
            </a:r>
            <a:r>
              <a:rPr spc="25" dirty="0"/>
              <a:t>r</a:t>
            </a:r>
            <a:r>
              <a:rPr spc="35" dirty="0"/>
              <a:t>v</a:t>
            </a:r>
            <a:r>
              <a:rPr spc="14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6683" y="1030913"/>
            <a:ext cx="722884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solidFill>
                  <a:srgbClr val="2E5389"/>
                </a:solidFill>
                <a:latin typeface="Arial"/>
                <a:cs typeface="Arial"/>
              </a:rPr>
              <a:t>R</a:t>
            </a:r>
            <a:r>
              <a:rPr sz="1200" b="1" spc="-140" dirty="0">
                <a:solidFill>
                  <a:srgbClr val="2E5389"/>
                </a:solidFill>
                <a:latin typeface="Arial"/>
                <a:cs typeface="Arial"/>
              </a:rPr>
              <a:t>OC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105" dirty="0">
                <a:solidFill>
                  <a:srgbClr val="2E5389"/>
                </a:solidFill>
                <a:latin typeface="Arial"/>
                <a:cs typeface="Arial"/>
              </a:rPr>
              <a:t>C</a:t>
            </a:r>
            <a:r>
              <a:rPr sz="1200" b="1" spc="-85" dirty="0">
                <a:solidFill>
                  <a:srgbClr val="2E5389"/>
                </a:solidFill>
                <a:latin typeface="Arial"/>
                <a:cs typeface="Arial"/>
              </a:rPr>
              <a:t>u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rve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2E5389"/>
                </a:solidFill>
                <a:latin typeface="Arial"/>
                <a:cs typeface="Arial"/>
              </a:rPr>
              <a:t>ind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icat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e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s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t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he</a:t>
            </a:r>
            <a:r>
              <a:rPr sz="1200" b="1" spc="-2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rade</a:t>
            </a:r>
            <a:r>
              <a:rPr sz="1200" b="1" spc="-2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2E5389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2E5389"/>
                </a:solidFill>
                <a:latin typeface="Arial"/>
                <a:cs typeface="Arial"/>
              </a:rPr>
              <a:t>ff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2E5389"/>
                </a:solidFill>
                <a:latin typeface="Arial"/>
                <a:cs typeface="Arial"/>
              </a:rPr>
              <a:t>b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w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e</a:t>
            </a:r>
            <a:r>
              <a:rPr sz="1200" b="1" spc="-20" dirty="0">
                <a:solidFill>
                  <a:srgbClr val="2E5389"/>
                </a:solidFill>
                <a:latin typeface="Arial"/>
                <a:cs typeface="Arial"/>
              </a:rPr>
              <a:t>e</a:t>
            </a:r>
            <a:r>
              <a:rPr sz="1200" b="1" spc="-65" dirty="0">
                <a:solidFill>
                  <a:srgbClr val="2E5389"/>
                </a:solidFill>
                <a:latin typeface="Arial"/>
                <a:cs typeface="Arial"/>
              </a:rPr>
              <a:t>n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sensi</a:t>
            </a:r>
            <a:r>
              <a:rPr sz="1200" b="1" spc="-20" dirty="0">
                <a:solidFill>
                  <a:srgbClr val="2E5389"/>
                </a:solidFill>
                <a:latin typeface="Arial"/>
                <a:cs typeface="Arial"/>
              </a:rPr>
              <a:t>t</a:t>
            </a:r>
            <a:r>
              <a:rPr sz="1200" b="1" spc="-50" dirty="0">
                <a:solidFill>
                  <a:srgbClr val="2E5389"/>
                </a:solidFill>
                <a:latin typeface="Arial"/>
                <a:cs typeface="Arial"/>
              </a:rPr>
              <a:t>iv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i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t</a:t>
            </a:r>
            <a:r>
              <a:rPr sz="1200" b="1" spc="-90" dirty="0">
                <a:solidFill>
                  <a:srgbClr val="2E5389"/>
                </a:solidFill>
                <a:latin typeface="Arial"/>
                <a:cs typeface="Arial"/>
              </a:rPr>
              <a:t>y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a</a:t>
            </a:r>
            <a:r>
              <a:rPr sz="1200" b="1" spc="-75" dirty="0">
                <a:solidFill>
                  <a:srgbClr val="2E5389"/>
                </a:solidFill>
                <a:latin typeface="Arial"/>
                <a:cs typeface="Arial"/>
              </a:rPr>
              <a:t>nd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2E5389"/>
                </a:solidFill>
                <a:latin typeface="Arial"/>
                <a:cs typeface="Arial"/>
              </a:rPr>
              <a:t>s</a:t>
            </a:r>
            <a:r>
              <a:rPr sz="1200" b="1" spc="-75" dirty="0">
                <a:solidFill>
                  <a:srgbClr val="2E5389"/>
                </a:solidFill>
                <a:latin typeface="Arial"/>
                <a:cs typeface="Arial"/>
              </a:rPr>
              <a:t>p</a:t>
            </a:r>
            <a:r>
              <a:rPr sz="1200" b="1" spc="-55" dirty="0">
                <a:solidFill>
                  <a:srgbClr val="2E5389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2E5389"/>
                </a:solidFill>
                <a:latin typeface="Arial"/>
                <a:cs typeface="Arial"/>
              </a:rPr>
              <a:t>c</a:t>
            </a:r>
            <a:r>
              <a:rPr sz="1200" b="1" spc="-45" dirty="0">
                <a:solidFill>
                  <a:srgbClr val="2E5389"/>
                </a:solidFill>
                <a:latin typeface="Arial"/>
                <a:cs typeface="Arial"/>
              </a:rPr>
              <a:t>ificity.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b="1" spc="-85" dirty="0">
                <a:solidFill>
                  <a:srgbClr val="2E5389"/>
                </a:solidFill>
                <a:latin typeface="Arial"/>
                <a:cs typeface="Arial"/>
              </a:rPr>
              <a:t>The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closer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curve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follows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the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left-hand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 border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2E5389"/>
                </a:solidFill>
                <a:latin typeface="Arial"/>
                <a:cs typeface="Arial"/>
              </a:rPr>
              <a:t>and</a:t>
            </a:r>
            <a:r>
              <a:rPr sz="1200" b="1" spc="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2E5389"/>
                </a:solidFill>
                <a:latin typeface="Arial"/>
                <a:cs typeface="Arial"/>
              </a:rPr>
              <a:t>top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border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2E5389"/>
                </a:solidFill>
                <a:latin typeface="Arial"/>
                <a:cs typeface="Arial"/>
              </a:rPr>
              <a:t>of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the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125" dirty="0">
                <a:solidFill>
                  <a:srgbClr val="2E5389"/>
                </a:solidFill>
                <a:latin typeface="Arial"/>
                <a:cs typeface="Arial"/>
              </a:rPr>
              <a:t>ROC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2E5389"/>
                </a:solidFill>
                <a:latin typeface="Arial"/>
                <a:cs typeface="Arial"/>
              </a:rPr>
              <a:t>space,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the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more 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accurate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E5389"/>
                </a:solidFill>
                <a:latin typeface="Arial"/>
                <a:cs typeface="Arial"/>
              </a:rPr>
              <a:t>the </a:t>
            </a:r>
            <a:r>
              <a:rPr sz="1200" b="1" spc="-32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test.</a:t>
            </a:r>
            <a:endParaRPr sz="1200" dirty="0">
              <a:latin typeface="Arial"/>
              <a:cs typeface="Arial"/>
            </a:endParaRPr>
          </a:p>
          <a:p>
            <a:pPr marL="144780" indent="-132715">
              <a:lnSpc>
                <a:spcPts val="1430"/>
              </a:lnSpc>
              <a:buFont typeface="Arial MT"/>
              <a:buChar char="●"/>
              <a:tabLst>
                <a:tab pos="145415" algn="l"/>
              </a:tabLst>
            </a:pPr>
            <a:r>
              <a:rPr sz="1200" b="1" spc="-125" dirty="0">
                <a:solidFill>
                  <a:srgbClr val="2E5389"/>
                </a:solidFill>
                <a:latin typeface="Arial"/>
                <a:cs typeface="Arial"/>
              </a:rPr>
              <a:t>ROC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105" dirty="0">
                <a:solidFill>
                  <a:srgbClr val="2E5389"/>
                </a:solidFill>
                <a:latin typeface="Arial"/>
                <a:cs typeface="Arial"/>
              </a:rPr>
              <a:t>C</a:t>
            </a:r>
            <a:r>
              <a:rPr sz="1200" b="1" spc="-85" dirty="0">
                <a:solidFill>
                  <a:srgbClr val="2E5389"/>
                </a:solidFill>
                <a:latin typeface="Arial"/>
                <a:cs typeface="Arial"/>
              </a:rPr>
              <a:t>u</a:t>
            </a:r>
            <a:r>
              <a:rPr sz="1200" b="1" spc="-20" dirty="0">
                <a:solidFill>
                  <a:srgbClr val="2E5389"/>
                </a:solidFill>
                <a:latin typeface="Arial"/>
                <a:cs typeface="Arial"/>
              </a:rPr>
              <a:t>rve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ar</a:t>
            </a:r>
            <a:r>
              <a:rPr sz="1200" b="1" spc="-5" dirty="0">
                <a:solidFill>
                  <a:srgbClr val="2E5389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2E5389"/>
                </a:solidFill>
                <a:latin typeface="Arial"/>
                <a:cs typeface="Arial"/>
              </a:rPr>
              <a:t>a</a:t>
            </a:r>
            <a:r>
              <a:rPr sz="1200" b="1" spc="-25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is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 0.8</a:t>
            </a:r>
            <a:r>
              <a:rPr sz="1200" b="1" spc="-20" dirty="0">
                <a:solidFill>
                  <a:srgbClr val="2E5389"/>
                </a:solidFill>
                <a:latin typeface="Arial"/>
                <a:cs typeface="Arial"/>
              </a:rPr>
              <a:t>8</a:t>
            </a:r>
            <a:r>
              <a:rPr sz="1200" b="1" spc="-65" dirty="0">
                <a:solidFill>
                  <a:srgbClr val="2E5389"/>
                </a:solidFill>
                <a:latin typeface="Arial"/>
                <a:cs typeface="Arial"/>
              </a:rPr>
              <a:t>,</a:t>
            </a:r>
            <a:r>
              <a:rPr sz="1200" b="1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E5389"/>
                </a:solidFill>
                <a:latin typeface="Arial"/>
                <a:cs typeface="Arial"/>
              </a:rPr>
              <a:t>w</a:t>
            </a:r>
            <a:r>
              <a:rPr sz="1200" b="1" spc="-60" dirty="0">
                <a:solidFill>
                  <a:srgbClr val="2E5389"/>
                </a:solidFill>
                <a:latin typeface="Arial"/>
                <a:cs typeface="Arial"/>
              </a:rPr>
              <a:t>hich</a:t>
            </a:r>
            <a:r>
              <a:rPr sz="1200" b="1" spc="-10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E5389"/>
                </a:solidFill>
                <a:latin typeface="Arial"/>
                <a:cs typeface="Arial"/>
              </a:rPr>
              <a:t>is</a:t>
            </a:r>
            <a:r>
              <a:rPr sz="1200" b="1" dirty="0">
                <a:solidFill>
                  <a:srgbClr val="2E5389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2E5389"/>
                </a:solidFill>
                <a:latin typeface="Arial"/>
                <a:cs typeface="Arial"/>
              </a:rPr>
              <a:t>goo</a:t>
            </a:r>
            <a:r>
              <a:rPr sz="1200" b="1" spc="-80" dirty="0">
                <a:solidFill>
                  <a:srgbClr val="2E5389"/>
                </a:solidFill>
                <a:latin typeface="Arial"/>
                <a:cs typeface="Arial"/>
              </a:rPr>
              <a:t>d.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1932432"/>
            <a:ext cx="4553711" cy="26197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537</Words>
  <Application>Microsoft Office PowerPoint</Application>
  <PresentationFormat>On-screen Show (16:9)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Bahnschrift</vt:lpstr>
      <vt:lpstr>Calibri</vt:lpstr>
      <vt:lpstr>Calibri Light</vt:lpstr>
      <vt:lpstr>Times New Roman</vt:lpstr>
      <vt:lpstr>Office Theme</vt:lpstr>
      <vt:lpstr> Lead Score Case Study </vt:lpstr>
      <vt:lpstr>Problem Statement</vt:lpstr>
      <vt:lpstr>Analysis - Flow</vt:lpstr>
      <vt:lpstr>Test – Train Split</vt:lpstr>
      <vt:lpstr>PowerPoint Presentation</vt:lpstr>
      <vt:lpstr>Features of final model</vt:lpstr>
      <vt:lpstr>Metrics for Probability Cut Off</vt:lpstr>
      <vt:lpstr>Finding optimal cut off</vt:lpstr>
      <vt:lpstr>ROC Curve</vt:lpstr>
      <vt:lpstr>Making predictions on the Test Data</vt:lpstr>
      <vt:lpstr>Final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carioca de estética minimalista para marketing</dc:title>
  <dc:creator>Jeena Jose</dc:creator>
  <cp:lastModifiedBy>Shruthi Sunil</cp:lastModifiedBy>
  <cp:revision>1</cp:revision>
  <dcterms:created xsi:type="dcterms:W3CDTF">2023-07-30T15:32:13Z</dcterms:created>
  <dcterms:modified xsi:type="dcterms:W3CDTF">2023-07-30T15:36:19Z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2023-07-30T00:00:00Z</vt:filetime>
  </property>
</Properties>
</file>